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330" r:id="rId2"/>
    <p:sldId id="431" r:id="rId3"/>
    <p:sldId id="411" r:id="rId4"/>
    <p:sldId id="479" r:id="rId5"/>
    <p:sldId id="480" r:id="rId6"/>
    <p:sldId id="481" r:id="rId7"/>
    <p:sldId id="432" r:id="rId8"/>
    <p:sldId id="440" r:id="rId9"/>
    <p:sldId id="446" r:id="rId10"/>
    <p:sldId id="477" r:id="rId11"/>
    <p:sldId id="478" r:id="rId12"/>
    <p:sldId id="442" r:id="rId13"/>
    <p:sldId id="403" r:id="rId14"/>
    <p:sldId id="441" r:id="rId15"/>
    <p:sldId id="438" r:id="rId16"/>
    <p:sldId id="450" r:id="rId17"/>
    <p:sldId id="439" r:id="rId18"/>
    <p:sldId id="451" r:id="rId19"/>
    <p:sldId id="452" r:id="rId20"/>
    <p:sldId id="396" r:id="rId21"/>
    <p:sldId id="454" r:id="rId22"/>
    <p:sldId id="499" r:id="rId23"/>
    <p:sldId id="455" r:id="rId24"/>
    <p:sldId id="456" r:id="rId25"/>
    <p:sldId id="457" r:id="rId26"/>
    <p:sldId id="458" r:id="rId27"/>
    <p:sldId id="459" r:id="rId28"/>
    <p:sldId id="460" r:id="rId29"/>
    <p:sldId id="461" r:id="rId30"/>
    <p:sldId id="493" r:id="rId31"/>
    <p:sldId id="504" r:id="rId32"/>
    <p:sldId id="462" r:id="rId33"/>
    <p:sldId id="500" r:id="rId34"/>
    <p:sldId id="463" r:id="rId35"/>
    <p:sldId id="464" r:id="rId36"/>
    <p:sldId id="501" r:id="rId37"/>
    <p:sldId id="465" r:id="rId38"/>
    <p:sldId id="466" r:id="rId39"/>
    <p:sldId id="419" r:id="rId40"/>
    <p:sldId id="467" r:id="rId41"/>
    <p:sldId id="497" r:id="rId42"/>
    <p:sldId id="468" r:id="rId43"/>
    <p:sldId id="424" r:id="rId44"/>
    <p:sldId id="469" r:id="rId45"/>
    <p:sldId id="470" r:id="rId46"/>
    <p:sldId id="471" r:id="rId47"/>
    <p:sldId id="494" r:id="rId48"/>
    <p:sldId id="495" r:id="rId49"/>
    <p:sldId id="473" r:id="rId50"/>
    <p:sldId id="474" r:id="rId51"/>
    <p:sldId id="475" r:id="rId52"/>
    <p:sldId id="491" r:id="rId53"/>
    <p:sldId id="483" r:id="rId54"/>
    <p:sldId id="484" r:id="rId55"/>
    <p:sldId id="425" r:id="rId56"/>
    <p:sldId id="488" r:id="rId57"/>
    <p:sldId id="496" r:id="rId58"/>
    <p:sldId id="490" r:id="rId59"/>
    <p:sldId id="489" r:id="rId60"/>
    <p:sldId id="502" r:id="rId61"/>
    <p:sldId id="503" r:id="rId62"/>
    <p:sldId id="428" r:id="rId63"/>
    <p:sldId id="498" r:id="rId64"/>
    <p:sldId id="482" r:id="rId65"/>
    <p:sldId id="492" r:id="rId66"/>
  </p:sldIdLst>
  <p:sldSz cx="9144000" cy="6858000" type="screen4x3"/>
  <p:notesSz cx="6272213" cy="9061450"/>
  <p:defaultTextStyle>
    <a:defPPr>
      <a:defRPr lang="zh-CN"/>
    </a:defPPr>
    <a:lvl1pPr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1pPr>
    <a:lvl2pPr marL="457200"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2pPr>
    <a:lvl3pPr marL="914400"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3pPr>
    <a:lvl4pPr marL="1371600"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4pPr>
    <a:lvl5pPr marL="1828800" algn="l" rtl="0" eaLnBrk="0" fontAlgn="base" hangingPunct="0">
      <a:spcBef>
        <a:spcPct val="0"/>
      </a:spcBef>
      <a:spcAft>
        <a:spcPct val="0"/>
      </a:spcAft>
      <a:defRPr kumimoji="1" kern="1200">
        <a:solidFill>
          <a:schemeClr val="tx1"/>
        </a:solidFill>
        <a:latin typeface="幼圆" panose="02010509060101010101" pitchFamily="49" charset="-122"/>
        <a:ea typeface="幼圆" panose="02010509060101010101" pitchFamily="49" charset="-122"/>
        <a:cs typeface="+mn-cs"/>
      </a:defRPr>
    </a:lvl5pPr>
    <a:lvl6pPr marL="2286000" algn="l" defTabSz="914400" rtl="0" eaLnBrk="1" latinLnBrk="0" hangingPunct="1">
      <a:defRPr kumimoji="1" kern="1200">
        <a:solidFill>
          <a:schemeClr val="tx1"/>
        </a:solidFill>
        <a:latin typeface="幼圆" panose="02010509060101010101" pitchFamily="49" charset="-122"/>
        <a:ea typeface="幼圆" panose="02010509060101010101" pitchFamily="49" charset="-122"/>
        <a:cs typeface="+mn-cs"/>
      </a:defRPr>
    </a:lvl6pPr>
    <a:lvl7pPr marL="2743200" algn="l" defTabSz="914400" rtl="0" eaLnBrk="1" latinLnBrk="0" hangingPunct="1">
      <a:defRPr kumimoji="1" kern="1200">
        <a:solidFill>
          <a:schemeClr val="tx1"/>
        </a:solidFill>
        <a:latin typeface="幼圆" panose="02010509060101010101" pitchFamily="49" charset="-122"/>
        <a:ea typeface="幼圆" panose="02010509060101010101" pitchFamily="49" charset="-122"/>
        <a:cs typeface="+mn-cs"/>
      </a:defRPr>
    </a:lvl7pPr>
    <a:lvl8pPr marL="3200400" algn="l" defTabSz="914400" rtl="0" eaLnBrk="1" latinLnBrk="0" hangingPunct="1">
      <a:defRPr kumimoji="1" kern="1200">
        <a:solidFill>
          <a:schemeClr val="tx1"/>
        </a:solidFill>
        <a:latin typeface="幼圆" panose="02010509060101010101" pitchFamily="49" charset="-122"/>
        <a:ea typeface="幼圆" panose="02010509060101010101" pitchFamily="49" charset="-122"/>
        <a:cs typeface="+mn-cs"/>
      </a:defRPr>
    </a:lvl8pPr>
    <a:lvl9pPr marL="3657600" algn="l" defTabSz="914400" rtl="0" eaLnBrk="1" latinLnBrk="0" hangingPunct="1">
      <a:defRPr kumimoji="1" kern="1200">
        <a:solidFill>
          <a:schemeClr val="tx1"/>
        </a:solidFill>
        <a:latin typeface="幼圆" panose="02010509060101010101" pitchFamily="49" charset="-122"/>
        <a:ea typeface="幼圆" panose="02010509060101010101" pitchFamily="49" charset="-122"/>
        <a:cs typeface="+mn-cs"/>
      </a:defRPr>
    </a:lvl9pPr>
  </p:defaultTextStyle>
  <p:extLst>
    <p:ext uri="{EFAFB233-063F-42B5-8137-9DF3F51BA10A}">
      <p15:sldGuideLst xmlns:p15="http://schemas.microsoft.com/office/powerpoint/2012/main">
        <p15:guide id="1" orient="horz" pos="2296">
          <p15:clr>
            <a:srgbClr val="A4A3A4"/>
          </p15:clr>
        </p15:guide>
        <p15:guide id="2" pos="2880">
          <p15:clr>
            <a:srgbClr val="A4A3A4"/>
          </p15:clr>
        </p15:guide>
      </p15:sldGuideLst>
    </p:ext>
    <p:ext uri="{2D200454-40CA-4A62-9FC3-DE9A4176ACB9}">
      <p15:notesGuideLst xmlns:p15="http://schemas.microsoft.com/office/powerpoint/2012/main">
        <p15:guide id="1" orient="horz" pos="2854">
          <p15:clr>
            <a:srgbClr val="A4A3A4"/>
          </p15:clr>
        </p15:guide>
        <p15:guide id="2" pos="197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0000"/>
    <a:srgbClr val="336600"/>
    <a:srgbClr val="003300"/>
    <a:srgbClr val="006600"/>
    <a:srgbClr val="FF9900"/>
    <a:srgbClr val="CCFFFF"/>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93884" autoAdjust="0"/>
  </p:normalViewPr>
  <p:slideViewPr>
    <p:cSldViewPr>
      <p:cViewPr varScale="1">
        <p:scale>
          <a:sx n="71" d="100"/>
          <a:sy n="71" d="100"/>
        </p:scale>
        <p:origin x="941" y="46"/>
      </p:cViewPr>
      <p:guideLst>
        <p:guide orient="horz" pos="2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9708"/>
    </p:cViewPr>
  </p:sorterViewPr>
  <p:notesViewPr>
    <p:cSldViewPr>
      <p:cViewPr varScale="1">
        <p:scale>
          <a:sx n="58" d="100"/>
          <a:sy n="58" d="100"/>
        </p:scale>
        <p:origin x="-1920" y="-84"/>
      </p:cViewPr>
      <p:guideLst>
        <p:guide orient="horz" pos="2854"/>
        <p:guide pos="197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emf"/><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wmf"/><Relationship Id="rId1" Type="http://schemas.openxmlformats.org/officeDocument/2006/relationships/image" Target="../media/image87.wmf"/><Relationship Id="rId5" Type="http://schemas.openxmlformats.org/officeDocument/2006/relationships/image" Target="../media/image91.emf"/><Relationship Id="rId4" Type="http://schemas.openxmlformats.org/officeDocument/2006/relationships/image" Target="../media/image9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wmf"/><Relationship Id="rId1" Type="http://schemas.openxmlformats.org/officeDocument/2006/relationships/image" Target="../media/image97.wmf"/><Relationship Id="rId5" Type="http://schemas.openxmlformats.org/officeDocument/2006/relationships/image" Target="../media/image101.emf"/><Relationship Id="rId4" Type="http://schemas.openxmlformats.org/officeDocument/2006/relationships/image" Target="../media/image100.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image" Target="../media/image104.wmf"/><Relationship Id="rId1" Type="http://schemas.openxmlformats.org/officeDocument/2006/relationships/image" Target="../media/image103.wmf"/><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 Id="rId6" Type="http://schemas.openxmlformats.org/officeDocument/2006/relationships/image" Target="../media/image114.wmf"/><Relationship Id="rId5" Type="http://schemas.openxmlformats.org/officeDocument/2006/relationships/image" Target="../media/image113.wmf"/><Relationship Id="rId4" Type="http://schemas.openxmlformats.org/officeDocument/2006/relationships/image" Target="../media/image112.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19.v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image" Target="../media/image122.wmf"/><Relationship Id="rId7" Type="http://schemas.openxmlformats.org/officeDocument/2006/relationships/image" Target="../media/image126.wmf"/><Relationship Id="rId2" Type="http://schemas.openxmlformats.org/officeDocument/2006/relationships/image" Target="../media/image121.wmf"/><Relationship Id="rId1" Type="http://schemas.openxmlformats.org/officeDocument/2006/relationships/image" Target="../media/image120.wmf"/><Relationship Id="rId6" Type="http://schemas.openxmlformats.org/officeDocument/2006/relationships/image" Target="../media/image125.wmf"/><Relationship Id="rId11" Type="http://schemas.openxmlformats.org/officeDocument/2006/relationships/image" Target="../media/image130.wmf"/><Relationship Id="rId5" Type="http://schemas.openxmlformats.org/officeDocument/2006/relationships/image" Target="../media/image124.wmf"/><Relationship Id="rId10" Type="http://schemas.openxmlformats.org/officeDocument/2006/relationships/image" Target="../media/image129.wmf"/><Relationship Id="rId4" Type="http://schemas.openxmlformats.org/officeDocument/2006/relationships/image" Target="../media/image123.wmf"/><Relationship Id="rId9" Type="http://schemas.openxmlformats.org/officeDocument/2006/relationships/image" Target="../media/image12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image" Target="../media/image7.emf"/><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 Id="rId5" Type="http://schemas.openxmlformats.org/officeDocument/2006/relationships/image" Target="../media/image135.wmf"/><Relationship Id="rId4" Type="http://schemas.openxmlformats.org/officeDocument/2006/relationships/image" Target="../media/image134.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6.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38.emf"/><Relationship Id="rId1" Type="http://schemas.openxmlformats.org/officeDocument/2006/relationships/image" Target="../media/image137.wmf"/><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18.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image" Target="../media/image143.emf"/><Relationship Id="rId1" Type="http://schemas.openxmlformats.org/officeDocument/2006/relationships/image" Target="../media/image142.emf"/><Relationship Id="rId6" Type="http://schemas.openxmlformats.org/officeDocument/2006/relationships/image" Target="../media/image147.emf"/><Relationship Id="rId5" Type="http://schemas.openxmlformats.org/officeDocument/2006/relationships/image" Target="../media/image146.emf"/><Relationship Id="rId4" Type="http://schemas.openxmlformats.org/officeDocument/2006/relationships/image" Target="../media/image14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53.emf"/><Relationship Id="rId1" Type="http://schemas.openxmlformats.org/officeDocument/2006/relationships/image" Target="../media/image15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image" Target="../media/image38.wmf"/><Relationship Id="rId18" Type="http://schemas.openxmlformats.org/officeDocument/2006/relationships/image" Target="../media/image43.wmf"/><Relationship Id="rId26" Type="http://schemas.openxmlformats.org/officeDocument/2006/relationships/image" Target="../media/image51.wmf"/><Relationship Id="rId3" Type="http://schemas.openxmlformats.org/officeDocument/2006/relationships/image" Target="../media/image28.wmf"/><Relationship Id="rId21" Type="http://schemas.openxmlformats.org/officeDocument/2006/relationships/image" Target="../media/image46.wmf"/><Relationship Id="rId7" Type="http://schemas.openxmlformats.org/officeDocument/2006/relationships/image" Target="../media/image32.wmf"/><Relationship Id="rId12" Type="http://schemas.openxmlformats.org/officeDocument/2006/relationships/image" Target="../media/image37.wmf"/><Relationship Id="rId17" Type="http://schemas.openxmlformats.org/officeDocument/2006/relationships/image" Target="../media/image42.wmf"/><Relationship Id="rId25" Type="http://schemas.openxmlformats.org/officeDocument/2006/relationships/image" Target="../media/image50.wmf"/><Relationship Id="rId2" Type="http://schemas.openxmlformats.org/officeDocument/2006/relationships/image" Target="../media/image27.wmf"/><Relationship Id="rId16" Type="http://schemas.openxmlformats.org/officeDocument/2006/relationships/image" Target="../media/image41.wmf"/><Relationship Id="rId20" Type="http://schemas.openxmlformats.org/officeDocument/2006/relationships/image" Target="../media/image45.wmf"/><Relationship Id="rId1" Type="http://schemas.openxmlformats.org/officeDocument/2006/relationships/image" Target="../media/image26.emf"/><Relationship Id="rId6" Type="http://schemas.openxmlformats.org/officeDocument/2006/relationships/image" Target="../media/image31.wmf"/><Relationship Id="rId11" Type="http://schemas.openxmlformats.org/officeDocument/2006/relationships/image" Target="../media/image36.wmf"/><Relationship Id="rId24" Type="http://schemas.openxmlformats.org/officeDocument/2006/relationships/image" Target="../media/image49.wmf"/><Relationship Id="rId5" Type="http://schemas.openxmlformats.org/officeDocument/2006/relationships/image" Target="../media/image30.wmf"/><Relationship Id="rId15" Type="http://schemas.openxmlformats.org/officeDocument/2006/relationships/image" Target="../media/image40.wmf"/><Relationship Id="rId23" Type="http://schemas.openxmlformats.org/officeDocument/2006/relationships/image" Target="../media/image48.wmf"/><Relationship Id="rId10" Type="http://schemas.openxmlformats.org/officeDocument/2006/relationships/image" Target="../media/image35.wmf"/><Relationship Id="rId19" Type="http://schemas.openxmlformats.org/officeDocument/2006/relationships/image" Target="../media/image44.wmf"/><Relationship Id="rId4" Type="http://schemas.openxmlformats.org/officeDocument/2006/relationships/image" Target="../media/image29.wmf"/><Relationship Id="rId9" Type="http://schemas.openxmlformats.org/officeDocument/2006/relationships/image" Target="../media/image34.wmf"/><Relationship Id="rId14" Type="http://schemas.openxmlformats.org/officeDocument/2006/relationships/image" Target="../media/image39.wmf"/><Relationship Id="rId22" Type="http://schemas.openxmlformats.org/officeDocument/2006/relationships/image" Target="../media/image47.wmf"/><Relationship Id="rId27"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5.emf"/><Relationship Id="rId7" Type="http://schemas.openxmlformats.org/officeDocument/2006/relationships/image" Target="../media/image59.wmf"/><Relationship Id="rId2" Type="http://schemas.openxmlformats.org/officeDocument/2006/relationships/image" Target="../media/image54.emf"/><Relationship Id="rId1" Type="http://schemas.openxmlformats.org/officeDocument/2006/relationships/image" Target="../media/image53.wmf"/><Relationship Id="rId6" Type="http://schemas.openxmlformats.org/officeDocument/2006/relationships/image" Target="../media/image58.wmf"/><Relationship Id="rId5" Type="http://schemas.openxmlformats.org/officeDocument/2006/relationships/image" Target="../media/image57.wmf"/><Relationship Id="rId4" Type="http://schemas.openxmlformats.org/officeDocument/2006/relationships/image" Target="../media/image56.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image" Target="../media/image70.wmf"/><Relationship Id="rId7" Type="http://schemas.openxmlformats.org/officeDocument/2006/relationships/image" Target="../media/image74.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3.emf"/><Relationship Id="rId5" Type="http://schemas.openxmlformats.org/officeDocument/2006/relationships/image" Target="../media/image72.emf"/><Relationship Id="rId4" Type="http://schemas.openxmlformats.org/officeDocument/2006/relationships/image" Target="../media/image71.wmf"/><Relationship Id="rId9" Type="http://schemas.openxmlformats.org/officeDocument/2006/relationships/image" Target="../media/image76.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 Id="rId9" Type="http://schemas.openxmlformats.org/officeDocument/2006/relationships/image" Target="../media/image8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lvl1pPr algn="l" defTabSz="876300" eaLnBrk="1" hangingPunct="1">
              <a:spcBef>
                <a:spcPct val="0"/>
              </a:spcBef>
              <a:defRPr sz="1100">
                <a:latin typeface="Times New Roman" panose="02020603050405020304" pitchFamily="18" charset="0"/>
                <a:ea typeface="宋体" panose="02010600030101010101" pitchFamily="2" charset="-122"/>
              </a:defRPr>
            </a:lvl1pPr>
          </a:lstStyle>
          <a:p>
            <a:pPr>
              <a:defRPr/>
            </a:pPr>
            <a:endParaRPr lang="en-US" altLang="zh-CN"/>
          </a:p>
        </p:txBody>
      </p:sp>
      <p:sp>
        <p:nvSpPr>
          <p:cNvPr id="83971" name="Rectangle 3"/>
          <p:cNvSpPr>
            <a:spLocks noGrp="1" noChangeArrowheads="1"/>
          </p:cNvSpPr>
          <p:nvPr>
            <p:ph type="dt" sz="quarter" idx="1"/>
          </p:nvPr>
        </p:nvSpPr>
        <p:spPr bwMode="auto">
          <a:xfrm>
            <a:off x="3554413" y="0"/>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lvl1pPr algn="r" defTabSz="876300" eaLnBrk="1" hangingPunct="1">
              <a:spcBef>
                <a:spcPct val="0"/>
              </a:spcBef>
              <a:defRPr sz="1100">
                <a:latin typeface="Times New Roman" panose="02020603050405020304" pitchFamily="18" charset="0"/>
                <a:ea typeface="宋体" panose="02010600030101010101" pitchFamily="2" charset="-122"/>
              </a:defRPr>
            </a:lvl1pPr>
          </a:lstStyle>
          <a:p>
            <a:pPr>
              <a:defRPr/>
            </a:pPr>
            <a:endParaRPr lang="en-US" altLang="zh-CN"/>
          </a:p>
        </p:txBody>
      </p:sp>
      <p:sp>
        <p:nvSpPr>
          <p:cNvPr id="83972" name="Rectangle 4"/>
          <p:cNvSpPr>
            <a:spLocks noGrp="1" noChangeArrowheads="1"/>
          </p:cNvSpPr>
          <p:nvPr>
            <p:ph type="ftr" sz="quarter" idx="2"/>
          </p:nvPr>
        </p:nvSpPr>
        <p:spPr bwMode="auto">
          <a:xfrm>
            <a:off x="0" y="8609013"/>
            <a:ext cx="2717800"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b" anchorCtr="0" compatLnSpc="1">
            <a:prstTxWarp prst="textNoShape">
              <a:avLst/>
            </a:prstTxWarp>
          </a:bodyPr>
          <a:lstStyle>
            <a:lvl1pPr algn="l" defTabSz="876300" eaLnBrk="1" hangingPunct="1">
              <a:spcBef>
                <a:spcPct val="0"/>
              </a:spcBef>
              <a:defRPr sz="1100">
                <a:latin typeface="Times New Roman" panose="02020603050405020304" pitchFamily="18" charset="0"/>
                <a:ea typeface="宋体" panose="02010600030101010101" pitchFamily="2" charset="-122"/>
              </a:defRPr>
            </a:lvl1pPr>
          </a:lstStyle>
          <a:p>
            <a:pPr>
              <a:defRPr/>
            </a:pPr>
            <a:endParaRPr lang="en-US" altLang="zh-CN"/>
          </a:p>
        </p:txBody>
      </p:sp>
      <p:sp>
        <p:nvSpPr>
          <p:cNvPr id="83973" name="Rectangle 5"/>
          <p:cNvSpPr>
            <a:spLocks noGrp="1" noChangeArrowheads="1"/>
          </p:cNvSpPr>
          <p:nvPr>
            <p:ph type="sldNum" sz="quarter" idx="3"/>
          </p:nvPr>
        </p:nvSpPr>
        <p:spPr bwMode="auto">
          <a:xfrm>
            <a:off x="3554413" y="8609013"/>
            <a:ext cx="2717800"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b" anchorCtr="0" compatLnSpc="1">
            <a:prstTxWarp prst="textNoShape">
              <a:avLst/>
            </a:prstTxWarp>
          </a:bodyPr>
          <a:lstStyle>
            <a:lvl1pPr algn="r" defTabSz="876300" eaLnBrk="1" hangingPunct="1">
              <a:spcBef>
                <a:spcPct val="0"/>
              </a:spcBef>
              <a:defRPr sz="1100">
                <a:latin typeface="Times New Roman" panose="02020603050405020304" pitchFamily="18" charset="0"/>
                <a:ea typeface="宋体" panose="02010600030101010101" pitchFamily="2" charset="-122"/>
              </a:defRPr>
            </a:lvl1pPr>
          </a:lstStyle>
          <a:p>
            <a:pPr>
              <a:defRPr/>
            </a:pPr>
            <a:fld id="{89BF9665-B59E-4BAD-987A-665878CD0BF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lvl1pPr algn="l" defTabSz="876300" eaLnBrk="1" hangingPunct="1">
              <a:spcBef>
                <a:spcPct val="0"/>
              </a:spcBef>
              <a:defRPr sz="1100">
                <a:latin typeface="Times New Roman" panose="02020603050405020304" pitchFamily="18" charset="0"/>
                <a:ea typeface="宋体" panose="02010600030101010101" pitchFamily="2" charset="-122"/>
              </a:defRPr>
            </a:lvl1pPr>
          </a:lstStyle>
          <a:p>
            <a:pPr>
              <a:defRPr/>
            </a:pPr>
            <a:endParaRPr lang="en-US" altLang="zh-CN"/>
          </a:p>
        </p:txBody>
      </p:sp>
      <p:sp>
        <p:nvSpPr>
          <p:cNvPr id="129027" name="Rectangle 3"/>
          <p:cNvSpPr>
            <a:spLocks noGrp="1" noChangeArrowheads="1"/>
          </p:cNvSpPr>
          <p:nvPr>
            <p:ph type="dt" idx="1"/>
          </p:nvPr>
        </p:nvSpPr>
        <p:spPr bwMode="auto">
          <a:xfrm>
            <a:off x="3552825" y="0"/>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lvl1pPr algn="r" defTabSz="876300" eaLnBrk="1" hangingPunct="1">
              <a:spcBef>
                <a:spcPct val="0"/>
              </a:spcBef>
              <a:defRPr sz="1100">
                <a:latin typeface="Times New Roman" panose="02020603050405020304" pitchFamily="18"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871538" y="677863"/>
            <a:ext cx="4532312" cy="339883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9029" name="Rectangle 5"/>
          <p:cNvSpPr>
            <a:spLocks noGrp="1" noChangeArrowheads="1"/>
          </p:cNvSpPr>
          <p:nvPr>
            <p:ph type="body" sz="quarter" idx="3"/>
          </p:nvPr>
        </p:nvSpPr>
        <p:spPr bwMode="auto">
          <a:xfrm>
            <a:off x="628650" y="4303713"/>
            <a:ext cx="5016500" cy="407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9030" name="Rectangle 6"/>
          <p:cNvSpPr>
            <a:spLocks noGrp="1" noChangeArrowheads="1"/>
          </p:cNvSpPr>
          <p:nvPr>
            <p:ph type="ftr" sz="quarter" idx="4"/>
          </p:nvPr>
        </p:nvSpPr>
        <p:spPr bwMode="auto">
          <a:xfrm>
            <a:off x="0" y="8607425"/>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b" anchorCtr="0" compatLnSpc="1">
            <a:prstTxWarp prst="textNoShape">
              <a:avLst/>
            </a:prstTxWarp>
          </a:bodyPr>
          <a:lstStyle>
            <a:lvl1pPr algn="l" defTabSz="876300" eaLnBrk="1" hangingPunct="1">
              <a:spcBef>
                <a:spcPct val="0"/>
              </a:spcBef>
              <a:defRPr sz="1100">
                <a:latin typeface="Times New Roman" panose="02020603050405020304" pitchFamily="18" charset="0"/>
                <a:ea typeface="宋体" panose="02010600030101010101" pitchFamily="2" charset="-122"/>
              </a:defRPr>
            </a:lvl1pPr>
          </a:lstStyle>
          <a:p>
            <a:pPr>
              <a:defRPr/>
            </a:pPr>
            <a:endParaRPr lang="en-US" altLang="zh-CN"/>
          </a:p>
        </p:txBody>
      </p:sp>
      <p:sp>
        <p:nvSpPr>
          <p:cNvPr id="129031" name="Rectangle 7"/>
          <p:cNvSpPr>
            <a:spLocks noGrp="1" noChangeArrowheads="1"/>
          </p:cNvSpPr>
          <p:nvPr>
            <p:ph type="sldNum" sz="quarter" idx="5"/>
          </p:nvPr>
        </p:nvSpPr>
        <p:spPr bwMode="auto">
          <a:xfrm>
            <a:off x="3552825" y="8607425"/>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b" anchorCtr="0" compatLnSpc="1">
            <a:prstTxWarp prst="textNoShape">
              <a:avLst/>
            </a:prstTxWarp>
          </a:bodyPr>
          <a:lstStyle>
            <a:lvl1pPr algn="r" defTabSz="876300" eaLnBrk="1" hangingPunct="1">
              <a:spcBef>
                <a:spcPct val="0"/>
              </a:spcBef>
              <a:defRPr sz="1100">
                <a:latin typeface="Times New Roman" panose="02020603050405020304" pitchFamily="18" charset="0"/>
                <a:ea typeface="宋体" panose="02010600030101010101" pitchFamily="2" charset="-122"/>
              </a:defRPr>
            </a:lvl1pPr>
          </a:lstStyle>
          <a:p>
            <a:pPr>
              <a:defRPr/>
            </a:pPr>
            <a:fld id="{99CC1A8D-5C7C-493F-891C-DA61051D5A4F}"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ftr" sz="quarter" idx="4"/>
          </p:nvPr>
        </p:nvSpPr>
        <p:spPr>
          <a:noFill/>
        </p:spPr>
        <p:txBody>
          <a:bodyPr/>
          <a:lstStyle>
            <a:lvl1pPr defTabSz="876300">
              <a:defRPr kumimoji="1">
                <a:solidFill>
                  <a:schemeClr val="tx1"/>
                </a:solidFill>
                <a:latin typeface="幼圆" panose="02010509060101010101" pitchFamily="49" charset="-122"/>
                <a:ea typeface="幼圆" panose="02010509060101010101" pitchFamily="49" charset="-122"/>
              </a:defRPr>
            </a:lvl1pPr>
            <a:lvl2pPr marL="742950" indent="-285750" defTabSz="876300">
              <a:defRPr kumimoji="1">
                <a:solidFill>
                  <a:schemeClr val="tx1"/>
                </a:solidFill>
                <a:latin typeface="幼圆" panose="02010509060101010101" pitchFamily="49" charset="-122"/>
                <a:ea typeface="幼圆" panose="02010509060101010101" pitchFamily="49" charset="-122"/>
              </a:defRPr>
            </a:lvl2pPr>
            <a:lvl3pPr marL="1143000" indent="-228600" defTabSz="876300">
              <a:defRPr kumimoji="1">
                <a:solidFill>
                  <a:schemeClr val="tx1"/>
                </a:solidFill>
                <a:latin typeface="幼圆" panose="02010509060101010101" pitchFamily="49" charset="-122"/>
                <a:ea typeface="幼圆" panose="02010509060101010101" pitchFamily="49" charset="-122"/>
              </a:defRPr>
            </a:lvl3pPr>
            <a:lvl4pPr marL="1600200" indent="-228600" defTabSz="876300">
              <a:defRPr kumimoji="1">
                <a:solidFill>
                  <a:schemeClr val="tx1"/>
                </a:solidFill>
                <a:latin typeface="幼圆" panose="02010509060101010101" pitchFamily="49" charset="-122"/>
                <a:ea typeface="幼圆" panose="02010509060101010101" pitchFamily="49" charset="-122"/>
              </a:defRPr>
            </a:lvl4pPr>
            <a:lvl5pPr marL="2057400" indent="-228600" defTabSz="876300">
              <a:defRPr kumimoji="1">
                <a:solidFill>
                  <a:schemeClr val="tx1"/>
                </a:solidFill>
                <a:latin typeface="幼圆" panose="02010509060101010101" pitchFamily="49" charset="-122"/>
                <a:ea typeface="幼圆" panose="02010509060101010101" pitchFamily="49" charset="-122"/>
              </a:defRPr>
            </a:lvl5pPr>
            <a:lvl6pPr marL="25146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r>
              <a:rPr lang="en-US" altLang="zh-CN">
                <a:latin typeface="Times New Roman" panose="02020603050405020304" pitchFamily="18" charset="0"/>
                <a:ea typeface="宋体" panose="02010600030101010101" pitchFamily="2" charset="-122"/>
              </a:rPr>
              <a:t>清华大学电路原理教学组</a:t>
            </a:r>
          </a:p>
        </p:txBody>
      </p:sp>
      <p:sp>
        <p:nvSpPr>
          <p:cNvPr id="11267" name="Rectangle 2"/>
          <p:cNvSpPr>
            <a:spLocks noGrp="1" noRot="1" noChangeAspect="1" noChangeArrowheads="1" noTextEdit="1"/>
          </p:cNvSpPr>
          <p:nvPr>
            <p:ph type="sldImg"/>
          </p:nvPr>
        </p:nvSpPr>
        <p:spPr>
          <a:ln/>
        </p:spPr>
      </p:sp>
      <p:sp>
        <p:nvSpPr>
          <p:cNvPr id="11268"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2790420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6"/>
          <p:cNvSpPr>
            <a:spLocks noGrp="1" noChangeArrowheads="1"/>
          </p:cNvSpPr>
          <p:nvPr>
            <p:ph type="ftr" sz="quarter" idx="4"/>
          </p:nvPr>
        </p:nvSpPr>
        <p:spPr>
          <a:noFill/>
        </p:spPr>
        <p:txBody>
          <a:bodyPr/>
          <a:lstStyle>
            <a:lvl1pPr defTabSz="876300">
              <a:defRPr kumimoji="1">
                <a:solidFill>
                  <a:schemeClr val="tx1"/>
                </a:solidFill>
                <a:latin typeface="幼圆" panose="02010509060101010101" pitchFamily="49" charset="-122"/>
                <a:ea typeface="幼圆" panose="02010509060101010101" pitchFamily="49" charset="-122"/>
              </a:defRPr>
            </a:lvl1pPr>
            <a:lvl2pPr marL="742950" indent="-285750" defTabSz="876300">
              <a:defRPr kumimoji="1">
                <a:solidFill>
                  <a:schemeClr val="tx1"/>
                </a:solidFill>
                <a:latin typeface="幼圆" panose="02010509060101010101" pitchFamily="49" charset="-122"/>
                <a:ea typeface="幼圆" panose="02010509060101010101" pitchFamily="49" charset="-122"/>
              </a:defRPr>
            </a:lvl2pPr>
            <a:lvl3pPr marL="1143000" indent="-228600" defTabSz="876300">
              <a:defRPr kumimoji="1">
                <a:solidFill>
                  <a:schemeClr val="tx1"/>
                </a:solidFill>
                <a:latin typeface="幼圆" panose="02010509060101010101" pitchFamily="49" charset="-122"/>
                <a:ea typeface="幼圆" panose="02010509060101010101" pitchFamily="49" charset="-122"/>
              </a:defRPr>
            </a:lvl3pPr>
            <a:lvl4pPr marL="1600200" indent="-228600" defTabSz="876300">
              <a:defRPr kumimoji="1">
                <a:solidFill>
                  <a:schemeClr val="tx1"/>
                </a:solidFill>
                <a:latin typeface="幼圆" panose="02010509060101010101" pitchFamily="49" charset="-122"/>
                <a:ea typeface="幼圆" panose="02010509060101010101" pitchFamily="49" charset="-122"/>
              </a:defRPr>
            </a:lvl4pPr>
            <a:lvl5pPr marL="2057400" indent="-228600" defTabSz="876300">
              <a:defRPr kumimoji="1">
                <a:solidFill>
                  <a:schemeClr val="tx1"/>
                </a:solidFill>
                <a:latin typeface="幼圆" panose="02010509060101010101" pitchFamily="49" charset="-122"/>
                <a:ea typeface="幼圆" panose="02010509060101010101" pitchFamily="49" charset="-122"/>
              </a:defRPr>
            </a:lvl5pPr>
            <a:lvl6pPr marL="25146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r>
              <a:rPr lang="en-US" altLang="zh-CN">
                <a:latin typeface="Times New Roman" panose="02020603050405020304" pitchFamily="18" charset="0"/>
                <a:ea typeface="宋体" panose="02010600030101010101" pitchFamily="2" charset="-122"/>
              </a:rPr>
              <a:t>清华大学电路原理教学组</a:t>
            </a:r>
          </a:p>
        </p:txBody>
      </p:sp>
      <p:sp>
        <p:nvSpPr>
          <p:cNvPr id="13315" name="Rectangle 2"/>
          <p:cNvSpPr>
            <a:spLocks noGrp="1" noRot="1" noChangeAspect="1" noChangeArrowheads="1" noTextEdit="1"/>
          </p:cNvSpPr>
          <p:nvPr>
            <p:ph type="sldImg"/>
          </p:nvPr>
        </p:nvSpPr>
        <p:spPr>
          <a:ln/>
        </p:spPr>
      </p:sp>
      <p:sp>
        <p:nvSpPr>
          <p:cNvPr id="13316"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3564577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6"/>
          <p:cNvSpPr>
            <a:spLocks noGrp="1" noChangeArrowheads="1"/>
          </p:cNvSpPr>
          <p:nvPr>
            <p:ph type="ftr" sz="quarter" idx="4"/>
          </p:nvPr>
        </p:nvSpPr>
        <p:spPr>
          <a:noFill/>
        </p:spPr>
        <p:txBody>
          <a:bodyPr/>
          <a:lstStyle>
            <a:lvl1pPr defTabSz="876300">
              <a:defRPr kumimoji="1">
                <a:solidFill>
                  <a:schemeClr val="tx1"/>
                </a:solidFill>
                <a:latin typeface="幼圆" panose="02010509060101010101" pitchFamily="49" charset="-122"/>
                <a:ea typeface="幼圆" panose="02010509060101010101" pitchFamily="49" charset="-122"/>
              </a:defRPr>
            </a:lvl1pPr>
            <a:lvl2pPr marL="742950" indent="-285750" defTabSz="876300">
              <a:defRPr kumimoji="1">
                <a:solidFill>
                  <a:schemeClr val="tx1"/>
                </a:solidFill>
                <a:latin typeface="幼圆" panose="02010509060101010101" pitchFamily="49" charset="-122"/>
                <a:ea typeface="幼圆" panose="02010509060101010101" pitchFamily="49" charset="-122"/>
              </a:defRPr>
            </a:lvl2pPr>
            <a:lvl3pPr marL="1143000" indent="-228600" defTabSz="876300">
              <a:defRPr kumimoji="1">
                <a:solidFill>
                  <a:schemeClr val="tx1"/>
                </a:solidFill>
                <a:latin typeface="幼圆" panose="02010509060101010101" pitchFamily="49" charset="-122"/>
                <a:ea typeface="幼圆" panose="02010509060101010101" pitchFamily="49" charset="-122"/>
              </a:defRPr>
            </a:lvl3pPr>
            <a:lvl4pPr marL="1600200" indent="-228600" defTabSz="876300">
              <a:defRPr kumimoji="1">
                <a:solidFill>
                  <a:schemeClr val="tx1"/>
                </a:solidFill>
                <a:latin typeface="幼圆" panose="02010509060101010101" pitchFamily="49" charset="-122"/>
                <a:ea typeface="幼圆" panose="02010509060101010101" pitchFamily="49" charset="-122"/>
              </a:defRPr>
            </a:lvl4pPr>
            <a:lvl5pPr marL="2057400" indent="-228600" defTabSz="876300">
              <a:defRPr kumimoji="1">
                <a:solidFill>
                  <a:schemeClr val="tx1"/>
                </a:solidFill>
                <a:latin typeface="幼圆" panose="02010509060101010101" pitchFamily="49" charset="-122"/>
                <a:ea typeface="幼圆" panose="02010509060101010101" pitchFamily="49" charset="-122"/>
              </a:defRPr>
            </a:lvl5pPr>
            <a:lvl6pPr marL="25146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r>
              <a:rPr lang="en-US" altLang="zh-CN">
                <a:latin typeface="Times New Roman" panose="02020603050405020304" pitchFamily="18" charset="0"/>
                <a:ea typeface="宋体" panose="02010600030101010101" pitchFamily="2" charset="-122"/>
              </a:rPr>
              <a:t>清华大学电路原理教学组</a:t>
            </a:r>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p:spPr>
        <p:txBody>
          <a:bodyPr/>
          <a:lstStyle/>
          <a:p>
            <a:endParaRPr lang="zh-CN" altLang="zh-CN"/>
          </a:p>
        </p:txBody>
      </p:sp>
    </p:spTree>
    <p:extLst>
      <p:ext uri="{BB962C8B-B14F-4D97-AF65-F5344CB8AC3E}">
        <p14:creationId xmlns:p14="http://schemas.microsoft.com/office/powerpoint/2010/main" val="319242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p:spPr>
        <p:txBody>
          <a:bodyPr/>
          <a:lstStyle/>
          <a:p>
            <a:endParaRPr lang="zh-CN" altLang="en-US"/>
          </a:p>
        </p:txBody>
      </p:sp>
      <p:sp>
        <p:nvSpPr>
          <p:cNvPr id="19460" name="灯片编号占位符 3"/>
          <p:cNvSpPr>
            <a:spLocks noGrp="1"/>
          </p:cNvSpPr>
          <p:nvPr>
            <p:ph type="sldNum" sz="quarter" idx="5"/>
          </p:nvPr>
        </p:nvSpPr>
        <p:spPr>
          <a:noFill/>
        </p:spPr>
        <p:txBody>
          <a:bodyPr/>
          <a:lstStyle>
            <a:lvl1pPr defTabSz="876300">
              <a:defRPr kumimoji="1">
                <a:solidFill>
                  <a:schemeClr val="tx1"/>
                </a:solidFill>
                <a:latin typeface="幼圆" panose="02010509060101010101" pitchFamily="49" charset="-122"/>
                <a:ea typeface="幼圆" panose="02010509060101010101" pitchFamily="49" charset="-122"/>
              </a:defRPr>
            </a:lvl1pPr>
            <a:lvl2pPr marL="742950" indent="-285750" defTabSz="876300">
              <a:defRPr kumimoji="1">
                <a:solidFill>
                  <a:schemeClr val="tx1"/>
                </a:solidFill>
                <a:latin typeface="幼圆" panose="02010509060101010101" pitchFamily="49" charset="-122"/>
                <a:ea typeface="幼圆" panose="02010509060101010101" pitchFamily="49" charset="-122"/>
              </a:defRPr>
            </a:lvl2pPr>
            <a:lvl3pPr marL="1143000" indent="-228600" defTabSz="876300">
              <a:defRPr kumimoji="1">
                <a:solidFill>
                  <a:schemeClr val="tx1"/>
                </a:solidFill>
                <a:latin typeface="幼圆" panose="02010509060101010101" pitchFamily="49" charset="-122"/>
                <a:ea typeface="幼圆" panose="02010509060101010101" pitchFamily="49" charset="-122"/>
              </a:defRPr>
            </a:lvl3pPr>
            <a:lvl4pPr marL="1600200" indent="-228600" defTabSz="876300">
              <a:defRPr kumimoji="1">
                <a:solidFill>
                  <a:schemeClr val="tx1"/>
                </a:solidFill>
                <a:latin typeface="幼圆" panose="02010509060101010101" pitchFamily="49" charset="-122"/>
                <a:ea typeface="幼圆" panose="02010509060101010101" pitchFamily="49" charset="-122"/>
              </a:defRPr>
            </a:lvl4pPr>
            <a:lvl5pPr marL="2057400" indent="-228600" defTabSz="876300">
              <a:defRPr kumimoji="1">
                <a:solidFill>
                  <a:schemeClr val="tx1"/>
                </a:solidFill>
                <a:latin typeface="幼圆" panose="02010509060101010101" pitchFamily="49" charset="-122"/>
                <a:ea typeface="幼圆" panose="02010509060101010101" pitchFamily="49" charset="-122"/>
              </a:defRPr>
            </a:lvl5pPr>
            <a:lvl6pPr marL="25146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defTabSz="8763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fld id="{3436A241-2766-49CE-9AAF-EAB70612FBD4}" type="slidenum">
              <a:rPr lang="en-US" altLang="zh-CN" smtClean="0">
                <a:latin typeface="Times New Roman" panose="02020603050405020304" pitchFamily="18" charset="0"/>
                <a:ea typeface="宋体" panose="02010600030101010101" pitchFamily="2" charset="-122"/>
              </a:rPr>
              <a:pPr/>
              <a:t>14</a:t>
            </a:fld>
            <a:endParaRPr lang="en-US" altLang="zh-CN">
              <a:latin typeface="Times New Roman" panose="02020603050405020304" pitchFamily="18"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9CC1A8D-5C7C-493F-891C-DA61051D5A4F}" type="slidenum">
              <a:rPr lang="en-US" altLang="zh-CN" smtClean="0"/>
              <a:pPr>
                <a:defRPr/>
              </a:pPr>
              <a:t>37</a:t>
            </a:fld>
            <a:endParaRPr lang="en-US" altLang="zh-CN"/>
          </a:p>
        </p:txBody>
      </p:sp>
    </p:spTree>
    <p:extLst>
      <p:ext uri="{BB962C8B-B14F-4D97-AF65-F5344CB8AC3E}">
        <p14:creationId xmlns:p14="http://schemas.microsoft.com/office/powerpoint/2010/main" val="1122015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95FAC519-EFD4-41F1-B718-E5841C7DA133}" type="datetime1">
              <a:rPr lang="zh-CN" altLang="en-US"/>
              <a:pPr>
                <a:defRPr/>
              </a:pPr>
              <a:t>2021/3/24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136C9B7-ED85-45B6-8375-7B876F3B2E06}" type="slidenum">
              <a:rPr lang="en-US" altLang="zh-CN"/>
              <a:pPr>
                <a:defRPr/>
              </a:pPr>
              <a:t>‹#›</a:t>
            </a:fld>
            <a:endParaRPr lang="en-US" altLang="zh-CN"/>
          </a:p>
        </p:txBody>
      </p:sp>
    </p:spTree>
    <p:extLst>
      <p:ext uri="{BB962C8B-B14F-4D97-AF65-F5344CB8AC3E}">
        <p14:creationId xmlns:p14="http://schemas.microsoft.com/office/powerpoint/2010/main" val="1834335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4F92A564-4304-47A5-9BC4-C134168F3C40}" type="datetime1">
              <a:rPr lang="zh-CN" altLang="en-US"/>
              <a:pPr>
                <a:defRPr/>
              </a:pPr>
              <a:t>2021/3/24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9431DA4-186B-40D2-8488-45EB5B3034B1}" type="slidenum">
              <a:rPr lang="en-US" altLang="zh-CN"/>
              <a:pPr>
                <a:defRPr/>
              </a:pPr>
              <a:t>‹#›</a:t>
            </a:fld>
            <a:endParaRPr lang="en-US" altLang="zh-CN"/>
          </a:p>
        </p:txBody>
      </p:sp>
    </p:spTree>
    <p:extLst>
      <p:ext uri="{BB962C8B-B14F-4D97-AF65-F5344CB8AC3E}">
        <p14:creationId xmlns:p14="http://schemas.microsoft.com/office/powerpoint/2010/main" val="2373016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188913"/>
            <a:ext cx="2114550" cy="59070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188913"/>
            <a:ext cx="6191250" cy="59070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7CEC0EE7-7792-4A75-9FE5-2F65A560FB5E}" type="datetime1">
              <a:rPr lang="zh-CN" altLang="en-US"/>
              <a:pPr>
                <a:defRPr/>
              </a:pPr>
              <a:t>2021/3/24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7EFADCF-5FA2-4856-AB77-E8E8993F3F87}" type="slidenum">
              <a:rPr lang="en-US" altLang="zh-CN"/>
              <a:pPr>
                <a:defRPr/>
              </a:pPr>
              <a:t>‹#›</a:t>
            </a:fld>
            <a:endParaRPr lang="en-US" altLang="zh-CN"/>
          </a:p>
        </p:txBody>
      </p:sp>
    </p:spTree>
    <p:extLst>
      <p:ext uri="{BB962C8B-B14F-4D97-AF65-F5344CB8AC3E}">
        <p14:creationId xmlns:p14="http://schemas.microsoft.com/office/powerpoint/2010/main" val="935725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81000" y="188913"/>
            <a:ext cx="8458200" cy="59070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fld id="{AE437256-BD72-491A-8F9F-0340AE91D9A6}" type="datetime1">
              <a:rPr lang="zh-CN" altLang="en-US"/>
              <a:pPr>
                <a:defRPr/>
              </a:pPr>
              <a:t>2021/3/24</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C9A72347-2492-4308-90CF-9DA0E0662EAC}" type="slidenum">
              <a:rPr lang="en-US" altLang="zh-CN"/>
              <a:pPr>
                <a:defRPr/>
              </a:pPr>
              <a:t>‹#›</a:t>
            </a:fld>
            <a:endParaRPr lang="en-US" altLang="zh-CN"/>
          </a:p>
        </p:txBody>
      </p:sp>
    </p:spTree>
    <p:extLst>
      <p:ext uri="{BB962C8B-B14F-4D97-AF65-F5344CB8AC3E}">
        <p14:creationId xmlns:p14="http://schemas.microsoft.com/office/powerpoint/2010/main" val="4054733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516FE481-48C3-4A71-8545-13D67B3A7819}" type="datetime1">
              <a:rPr lang="zh-CN" altLang="en-US"/>
              <a:pPr>
                <a:defRPr/>
              </a:pPr>
              <a:t>2021/3/24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3B6E714-9487-4D44-ACDD-E0F114BE8D0E}" type="slidenum">
              <a:rPr lang="en-US" altLang="zh-CN"/>
              <a:pPr>
                <a:defRPr/>
              </a:pPr>
              <a:t>‹#›</a:t>
            </a:fld>
            <a:endParaRPr lang="en-US" altLang="zh-CN"/>
          </a:p>
        </p:txBody>
      </p:sp>
    </p:spTree>
    <p:extLst>
      <p:ext uri="{BB962C8B-B14F-4D97-AF65-F5344CB8AC3E}">
        <p14:creationId xmlns:p14="http://schemas.microsoft.com/office/powerpoint/2010/main" val="1481002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8A62501C-FD8E-4599-8CEF-6EEFBCCAF42D}" type="datetime1">
              <a:rPr lang="zh-CN" altLang="en-US"/>
              <a:pPr>
                <a:defRPr/>
              </a:pPr>
              <a:t>2021/3/24</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92FDF83-68CE-4BFD-90EA-EA151E74D3DE}" type="slidenum">
              <a:rPr lang="en-US" altLang="zh-CN"/>
              <a:pPr>
                <a:defRPr/>
              </a:pPr>
              <a:t>‹#›</a:t>
            </a:fld>
            <a:endParaRPr lang="en-US" altLang="zh-CN"/>
          </a:p>
        </p:txBody>
      </p:sp>
    </p:spTree>
    <p:extLst>
      <p:ext uri="{BB962C8B-B14F-4D97-AF65-F5344CB8AC3E}">
        <p14:creationId xmlns:p14="http://schemas.microsoft.com/office/powerpoint/2010/main" val="3938210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914400"/>
            <a:ext cx="41529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914400"/>
            <a:ext cx="4152900" cy="51816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26B0D209-5B4E-4DC5-A8ED-1F367F5E4CBA}" type="datetime1">
              <a:rPr lang="zh-CN" altLang="en-US"/>
              <a:pPr>
                <a:defRPr/>
              </a:pPr>
              <a:t>2021/3/24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9BFDE407-323F-4ED2-BB88-EB44B599A8FC}" type="slidenum">
              <a:rPr lang="en-US" altLang="zh-CN"/>
              <a:pPr>
                <a:defRPr/>
              </a:pPr>
              <a:t>‹#›</a:t>
            </a:fld>
            <a:endParaRPr lang="en-US" altLang="zh-CN"/>
          </a:p>
        </p:txBody>
      </p:sp>
    </p:spTree>
    <p:extLst>
      <p:ext uri="{BB962C8B-B14F-4D97-AF65-F5344CB8AC3E}">
        <p14:creationId xmlns:p14="http://schemas.microsoft.com/office/powerpoint/2010/main" val="2258902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27DF6E96-2D41-4E13-88C4-F45E11E81C66}" type="datetime1">
              <a:rPr lang="zh-CN" altLang="en-US"/>
              <a:pPr>
                <a:defRPr/>
              </a:pPr>
              <a:t>2021/3/24</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AECCBFCB-3C31-454C-8848-1DB18DDF50AE}" type="slidenum">
              <a:rPr lang="en-US" altLang="zh-CN"/>
              <a:pPr>
                <a:defRPr/>
              </a:pPr>
              <a:t>‹#›</a:t>
            </a:fld>
            <a:endParaRPr lang="en-US" altLang="zh-CN"/>
          </a:p>
        </p:txBody>
      </p:sp>
    </p:spTree>
    <p:extLst>
      <p:ext uri="{BB962C8B-B14F-4D97-AF65-F5344CB8AC3E}">
        <p14:creationId xmlns:p14="http://schemas.microsoft.com/office/powerpoint/2010/main" val="12374289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08D874B8-D9F3-41A7-B98B-EBD5006C1633}" type="datetime1">
              <a:rPr lang="zh-CN" altLang="en-US"/>
              <a:pPr>
                <a:defRPr/>
              </a:pPr>
              <a:t>2021/3/24</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84245F5-E5A1-4D59-A4F1-471136F367D1}" type="slidenum">
              <a:rPr lang="en-US" altLang="zh-CN"/>
              <a:pPr>
                <a:defRPr/>
              </a:pPr>
              <a:t>‹#›</a:t>
            </a:fld>
            <a:endParaRPr lang="en-US" altLang="zh-CN"/>
          </a:p>
        </p:txBody>
      </p:sp>
    </p:spTree>
    <p:extLst>
      <p:ext uri="{BB962C8B-B14F-4D97-AF65-F5344CB8AC3E}">
        <p14:creationId xmlns:p14="http://schemas.microsoft.com/office/powerpoint/2010/main" val="1507893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5E020615-ED72-432F-91DD-A8E3097427B1}" type="datetime1">
              <a:rPr lang="zh-CN" altLang="en-US"/>
              <a:pPr>
                <a:defRPr/>
              </a:pPr>
              <a:t>2021/3/24</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B4B5B99C-C018-46FE-A410-7164F4757571}" type="slidenum">
              <a:rPr lang="en-US" altLang="zh-CN"/>
              <a:pPr>
                <a:defRPr/>
              </a:pPr>
              <a:t>‹#›</a:t>
            </a:fld>
            <a:endParaRPr lang="en-US" altLang="zh-CN"/>
          </a:p>
        </p:txBody>
      </p:sp>
    </p:spTree>
    <p:extLst>
      <p:ext uri="{BB962C8B-B14F-4D97-AF65-F5344CB8AC3E}">
        <p14:creationId xmlns:p14="http://schemas.microsoft.com/office/powerpoint/2010/main" val="1853389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057ED544-5352-4C27-BA0D-E3A9D5691900}" type="datetime1">
              <a:rPr lang="zh-CN" altLang="en-US"/>
              <a:pPr>
                <a:defRPr/>
              </a:pPr>
              <a:t>2021/3/24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B3C4129-F22E-42F4-8843-AA344F1C91E7}" type="slidenum">
              <a:rPr lang="en-US" altLang="zh-CN"/>
              <a:pPr>
                <a:defRPr/>
              </a:pPr>
              <a:t>‹#›</a:t>
            </a:fld>
            <a:endParaRPr lang="en-US" altLang="zh-CN"/>
          </a:p>
        </p:txBody>
      </p:sp>
    </p:spTree>
    <p:extLst>
      <p:ext uri="{BB962C8B-B14F-4D97-AF65-F5344CB8AC3E}">
        <p14:creationId xmlns:p14="http://schemas.microsoft.com/office/powerpoint/2010/main" val="40147199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FCC8DFB1-61AF-4776-94F4-58C6A1CBF725}" type="datetime1">
              <a:rPr lang="zh-CN" altLang="en-US"/>
              <a:pPr>
                <a:defRPr/>
              </a:pPr>
              <a:t>2021/3/24</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CF97BF40-FBBB-4F7B-BC66-F3C89D298346}" type="slidenum">
              <a:rPr lang="en-US" altLang="zh-CN"/>
              <a:pPr>
                <a:defRPr/>
              </a:pPr>
              <a:t>‹#›</a:t>
            </a:fld>
            <a:endParaRPr lang="en-US" altLang="zh-CN"/>
          </a:p>
        </p:txBody>
      </p:sp>
    </p:spTree>
    <p:extLst>
      <p:ext uri="{BB962C8B-B14F-4D97-AF65-F5344CB8AC3E}">
        <p14:creationId xmlns:p14="http://schemas.microsoft.com/office/powerpoint/2010/main" val="1839413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81000" y="914400"/>
            <a:ext cx="84582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381000" y="65722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sz="1400">
                <a:solidFill>
                  <a:srgbClr val="FF6600"/>
                </a:solidFill>
                <a:latin typeface="+mn-lt"/>
                <a:ea typeface="宋体" panose="02010600030101010101" pitchFamily="2" charset="-122"/>
              </a:defRPr>
            </a:lvl1pPr>
          </a:lstStyle>
          <a:p>
            <a:pPr>
              <a:defRPr/>
            </a:pPr>
            <a:fld id="{92D09CE4-60C7-416E-B809-6EB2AE7789D5}" type="datetime1">
              <a:rPr lang="zh-CN" altLang="en-US"/>
              <a:pPr>
                <a:defRPr/>
              </a:pPr>
              <a:t>2021/3/24</a:t>
            </a:fld>
            <a:endParaRPr lang="en-US" altLang="zh-CN"/>
          </a:p>
        </p:txBody>
      </p:sp>
      <p:sp>
        <p:nvSpPr>
          <p:cNvPr id="1029" name="Rectangle 5"/>
          <p:cNvSpPr>
            <a:spLocks noGrp="1" noChangeArrowheads="1"/>
          </p:cNvSpPr>
          <p:nvPr>
            <p:ph type="ftr" sz="quarter" idx="3"/>
          </p:nvPr>
        </p:nvSpPr>
        <p:spPr bwMode="auto">
          <a:xfrm>
            <a:off x="3124200" y="65722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0"/>
              </a:spcBef>
              <a:defRPr sz="1400">
                <a:solidFill>
                  <a:srgbClr val="FF6600"/>
                </a:solidFill>
                <a:latin typeface="+mn-lt"/>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858000" y="65722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400">
                <a:solidFill>
                  <a:srgbClr val="FF6600"/>
                </a:solidFill>
                <a:latin typeface="+mn-lt"/>
                <a:ea typeface="宋体" panose="02010600030101010101" pitchFamily="2" charset="-122"/>
              </a:defRPr>
            </a:lvl1pPr>
          </a:lstStyle>
          <a:p>
            <a:pPr>
              <a:defRPr/>
            </a:pPr>
            <a:fld id="{7DB16658-5170-4FE3-8134-72341435A7A4}" type="slidenum">
              <a:rPr lang="en-US" altLang="zh-CN"/>
              <a:pPr>
                <a:defRPr/>
              </a:pPr>
              <a:t>‹#›</a:t>
            </a:fld>
            <a:endParaRPr lang="en-US" altLang="zh-CN"/>
          </a:p>
        </p:txBody>
      </p:sp>
      <p:pic>
        <p:nvPicPr>
          <p:cNvPr id="1031" name="Picture 7" descr="logo1"/>
          <p:cNvPicPr>
            <a:picLocks noChangeAspect="1" noChangeArrowheads="1"/>
          </p:cNvPicPr>
          <p:nvPr userDrawn="1"/>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6550" y="85725"/>
            <a:ext cx="9366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ctr" rtl="0" eaLnBrk="0" fontAlgn="base" hangingPunct="0">
        <a:spcBef>
          <a:spcPct val="0"/>
        </a:spcBef>
        <a:spcAft>
          <a:spcPct val="0"/>
        </a:spcAft>
        <a:defRPr kumimoji="1" sz="3200" kern="1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p:titleStyle>
    <p:bodyStyle>
      <a:lvl1pPr marL="342900" indent="-342900" algn="l" rtl="0" eaLnBrk="0" fontAlgn="base" hangingPunct="0">
        <a:spcBef>
          <a:spcPct val="20000"/>
        </a:spcBef>
        <a:spcAft>
          <a:spcPct val="0"/>
        </a:spcAft>
        <a:buChar char="•"/>
        <a:defRPr kumimoji="1"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0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12.bin"/><Relationship Id="rId4" Type="http://schemas.openxmlformats.org/officeDocument/2006/relationships/image" Target="../media/image14.wmf"/></Relationships>
</file>

<file path=ppt/slides/_rels/slide11.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8.wmf"/><Relationship Id="rId5" Type="http://schemas.openxmlformats.org/officeDocument/2006/relationships/oleObject" Target="../embeddings/oleObject15.bin"/><Relationship Id="rId4" Type="http://schemas.openxmlformats.org/officeDocument/2006/relationships/image" Target="../media/image17.wmf"/></Relationships>
</file>

<file path=ppt/slides/_rels/slide12.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oleObject" Target="../embeddings/oleObject20.bin"/><Relationship Id="rId18" Type="http://schemas.openxmlformats.org/officeDocument/2006/relationships/image" Target="../media/image25.wmf"/><Relationship Id="rId3" Type="http://schemas.openxmlformats.org/officeDocument/2006/relationships/oleObject" Target="../embeddings/oleObject17.bin"/><Relationship Id="rId21" Type="http://schemas.openxmlformats.org/officeDocument/2006/relationships/image" Target="../media/image31.png"/><Relationship Id="rId7" Type="http://schemas.openxmlformats.org/officeDocument/2006/relationships/oleObject" Target="../embeddings/oleObject19.bin"/><Relationship Id="rId12" Type="http://schemas.openxmlformats.org/officeDocument/2006/relationships/image" Target="../media/image29.png"/><Relationship Id="rId17" Type="http://schemas.openxmlformats.org/officeDocument/2006/relationships/oleObject" Target="../embeddings/oleObject22.bin"/><Relationship Id="rId2" Type="http://schemas.openxmlformats.org/officeDocument/2006/relationships/slideLayout" Target="../slideLayouts/slideLayout2.xml"/><Relationship Id="rId16" Type="http://schemas.openxmlformats.org/officeDocument/2006/relationships/image" Target="../media/image24.wmf"/><Relationship Id="rId20" Type="http://schemas.openxmlformats.org/officeDocument/2006/relationships/image" Target="../media/image30.png"/><Relationship Id="rId1" Type="http://schemas.openxmlformats.org/officeDocument/2006/relationships/vmlDrawing" Target="../drawings/vmlDrawing5.vml"/><Relationship Id="rId6" Type="http://schemas.openxmlformats.org/officeDocument/2006/relationships/image" Target="../media/image21.emf"/><Relationship Id="rId11" Type="http://schemas.openxmlformats.org/officeDocument/2006/relationships/image" Target="../media/image28.png"/><Relationship Id="rId5" Type="http://schemas.openxmlformats.org/officeDocument/2006/relationships/oleObject" Target="../embeddings/oleObject18.bin"/><Relationship Id="rId15" Type="http://schemas.openxmlformats.org/officeDocument/2006/relationships/oleObject" Target="../embeddings/oleObject21.bin"/><Relationship Id="rId10" Type="http://schemas.openxmlformats.org/officeDocument/2006/relationships/image" Target="../media/image27.png"/><Relationship Id="rId19" Type="http://schemas.openxmlformats.org/officeDocument/2006/relationships/hyperlink" Target="file:///E:\superposition.swf" TargetMode="External"/><Relationship Id="rId4" Type="http://schemas.openxmlformats.org/officeDocument/2006/relationships/image" Target="../media/image20.emf"/><Relationship Id="rId9" Type="http://schemas.openxmlformats.org/officeDocument/2006/relationships/image" Target="../media/image26.png"/><Relationship Id="rId14" Type="http://schemas.openxmlformats.org/officeDocument/2006/relationships/image" Target="../media/image23.wmf"/></Relationships>
</file>

<file path=ppt/slides/_rels/slide13.xml.rels><?xml version="1.0" encoding="UTF-8" standalone="yes"?>
<Relationships xmlns="http://schemas.openxmlformats.org/package/2006/relationships"><Relationship Id="rId13" Type="http://schemas.openxmlformats.org/officeDocument/2006/relationships/oleObject" Target="../embeddings/oleObject28.bin"/><Relationship Id="rId18" Type="http://schemas.openxmlformats.org/officeDocument/2006/relationships/image" Target="../media/image33.wmf"/><Relationship Id="rId26" Type="http://schemas.openxmlformats.org/officeDocument/2006/relationships/image" Target="../media/image37.wmf"/><Relationship Id="rId39" Type="http://schemas.openxmlformats.org/officeDocument/2006/relationships/oleObject" Target="../embeddings/oleObject42.bin"/><Relationship Id="rId21" Type="http://schemas.openxmlformats.org/officeDocument/2006/relationships/oleObject" Target="../embeddings/oleObject32.bin"/><Relationship Id="rId34" Type="http://schemas.openxmlformats.org/officeDocument/2006/relationships/oleObject" Target="../embeddings/oleObject39.bin"/><Relationship Id="rId42" Type="http://schemas.openxmlformats.org/officeDocument/2006/relationships/image" Target="../media/image44.wmf"/><Relationship Id="rId47" Type="http://schemas.openxmlformats.org/officeDocument/2006/relationships/image" Target="../media/image46.wmf"/><Relationship Id="rId50" Type="http://schemas.openxmlformats.org/officeDocument/2006/relationships/oleObject" Target="../embeddings/oleObject48.bin"/><Relationship Id="rId55" Type="http://schemas.openxmlformats.org/officeDocument/2006/relationships/image" Target="../media/image50.wmf"/><Relationship Id="rId7" Type="http://schemas.openxmlformats.org/officeDocument/2006/relationships/oleObject" Target="../embeddings/oleObject25.bin"/><Relationship Id="rId2" Type="http://schemas.openxmlformats.org/officeDocument/2006/relationships/slideLayout" Target="../slideLayouts/slideLayout2.xml"/><Relationship Id="rId16" Type="http://schemas.openxmlformats.org/officeDocument/2006/relationships/image" Target="../media/image32.wmf"/><Relationship Id="rId29" Type="http://schemas.openxmlformats.org/officeDocument/2006/relationships/image" Target="../media/image38.wmf"/><Relationship Id="rId11" Type="http://schemas.openxmlformats.org/officeDocument/2006/relationships/oleObject" Target="../embeddings/oleObject27.bin"/><Relationship Id="rId24" Type="http://schemas.openxmlformats.org/officeDocument/2006/relationships/image" Target="../media/image36.wmf"/><Relationship Id="rId32" Type="http://schemas.openxmlformats.org/officeDocument/2006/relationships/oleObject" Target="../embeddings/oleObject38.bin"/><Relationship Id="rId37" Type="http://schemas.openxmlformats.org/officeDocument/2006/relationships/image" Target="../media/image42.wmf"/><Relationship Id="rId40" Type="http://schemas.openxmlformats.org/officeDocument/2006/relationships/image" Target="../media/image43.wmf"/><Relationship Id="rId45" Type="http://schemas.openxmlformats.org/officeDocument/2006/relationships/oleObject" Target="../embeddings/oleObject45.bin"/><Relationship Id="rId53" Type="http://schemas.openxmlformats.org/officeDocument/2006/relationships/image" Target="../media/image49.wmf"/><Relationship Id="rId58" Type="http://schemas.openxmlformats.org/officeDocument/2006/relationships/oleObject" Target="../embeddings/oleObject52.bin"/><Relationship Id="rId5" Type="http://schemas.openxmlformats.org/officeDocument/2006/relationships/oleObject" Target="../embeddings/oleObject24.bin"/><Relationship Id="rId19" Type="http://schemas.openxmlformats.org/officeDocument/2006/relationships/oleObject" Target="../embeddings/oleObject31.bin"/><Relationship Id="rId4" Type="http://schemas.openxmlformats.org/officeDocument/2006/relationships/image" Target="../media/image26.emf"/><Relationship Id="rId9" Type="http://schemas.openxmlformats.org/officeDocument/2006/relationships/oleObject" Target="../embeddings/oleObject26.bin"/><Relationship Id="rId14" Type="http://schemas.openxmlformats.org/officeDocument/2006/relationships/image" Target="../media/image31.wmf"/><Relationship Id="rId22" Type="http://schemas.openxmlformats.org/officeDocument/2006/relationships/image" Target="../media/image35.wmf"/><Relationship Id="rId27" Type="http://schemas.openxmlformats.org/officeDocument/2006/relationships/oleObject" Target="../embeddings/oleObject35.bin"/><Relationship Id="rId30" Type="http://schemas.openxmlformats.org/officeDocument/2006/relationships/oleObject" Target="../embeddings/oleObject37.bin"/><Relationship Id="rId35" Type="http://schemas.openxmlformats.org/officeDocument/2006/relationships/image" Target="../media/image41.wmf"/><Relationship Id="rId43" Type="http://schemas.openxmlformats.org/officeDocument/2006/relationships/oleObject" Target="../embeddings/oleObject44.bin"/><Relationship Id="rId48" Type="http://schemas.openxmlformats.org/officeDocument/2006/relationships/oleObject" Target="../embeddings/oleObject47.bin"/><Relationship Id="rId56" Type="http://schemas.openxmlformats.org/officeDocument/2006/relationships/oleObject" Target="../embeddings/oleObject51.bin"/><Relationship Id="rId8" Type="http://schemas.openxmlformats.org/officeDocument/2006/relationships/image" Target="../media/image28.wmf"/><Relationship Id="rId51" Type="http://schemas.openxmlformats.org/officeDocument/2006/relationships/image" Target="../media/image48.wmf"/><Relationship Id="rId3" Type="http://schemas.openxmlformats.org/officeDocument/2006/relationships/oleObject" Target="../embeddings/oleObject23.bin"/><Relationship Id="rId12" Type="http://schemas.openxmlformats.org/officeDocument/2006/relationships/image" Target="../media/image30.wmf"/><Relationship Id="rId17" Type="http://schemas.openxmlformats.org/officeDocument/2006/relationships/oleObject" Target="../embeddings/oleObject30.bin"/><Relationship Id="rId25" Type="http://schemas.openxmlformats.org/officeDocument/2006/relationships/oleObject" Target="../embeddings/oleObject34.bin"/><Relationship Id="rId33" Type="http://schemas.openxmlformats.org/officeDocument/2006/relationships/image" Target="../media/image40.wmf"/><Relationship Id="rId38" Type="http://schemas.openxmlformats.org/officeDocument/2006/relationships/oleObject" Target="../embeddings/oleObject41.bin"/><Relationship Id="rId46" Type="http://schemas.openxmlformats.org/officeDocument/2006/relationships/oleObject" Target="../embeddings/oleObject46.bin"/><Relationship Id="rId59" Type="http://schemas.openxmlformats.org/officeDocument/2006/relationships/image" Target="../media/image52.wmf"/><Relationship Id="rId20" Type="http://schemas.openxmlformats.org/officeDocument/2006/relationships/image" Target="../media/image34.wmf"/><Relationship Id="rId41" Type="http://schemas.openxmlformats.org/officeDocument/2006/relationships/oleObject" Target="../embeddings/oleObject43.bin"/><Relationship Id="rId54" Type="http://schemas.openxmlformats.org/officeDocument/2006/relationships/oleObject" Target="../embeddings/oleObject50.bin"/><Relationship Id="rId1" Type="http://schemas.openxmlformats.org/officeDocument/2006/relationships/vmlDrawing" Target="../drawings/vmlDrawing6.vml"/><Relationship Id="rId6" Type="http://schemas.openxmlformats.org/officeDocument/2006/relationships/image" Target="../media/image27.wmf"/><Relationship Id="rId15" Type="http://schemas.openxmlformats.org/officeDocument/2006/relationships/oleObject" Target="../embeddings/oleObject29.bin"/><Relationship Id="rId23" Type="http://schemas.openxmlformats.org/officeDocument/2006/relationships/oleObject" Target="../embeddings/oleObject33.bin"/><Relationship Id="rId28" Type="http://schemas.openxmlformats.org/officeDocument/2006/relationships/oleObject" Target="../embeddings/oleObject36.bin"/><Relationship Id="rId36" Type="http://schemas.openxmlformats.org/officeDocument/2006/relationships/oleObject" Target="../embeddings/oleObject40.bin"/><Relationship Id="rId49" Type="http://schemas.openxmlformats.org/officeDocument/2006/relationships/image" Target="../media/image47.wmf"/><Relationship Id="rId57" Type="http://schemas.openxmlformats.org/officeDocument/2006/relationships/image" Target="../media/image51.wmf"/><Relationship Id="rId10" Type="http://schemas.openxmlformats.org/officeDocument/2006/relationships/image" Target="../media/image29.wmf"/><Relationship Id="rId31" Type="http://schemas.openxmlformats.org/officeDocument/2006/relationships/image" Target="../media/image39.wmf"/><Relationship Id="rId44" Type="http://schemas.openxmlformats.org/officeDocument/2006/relationships/image" Target="../media/image45.wmf"/><Relationship Id="rId52" Type="http://schemas.openxmlformats.org/officeDocument/2006/relationships/oleObject" Target="../embeddings/oleObject49.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63.emf"/><Relationship Id="rId18" Type="http://schemas.openxmlformats.org/officeDocument/2006/relationships/oleObject" Target="../embeddings/oleObject56.bin"/><Relationship Id="rId3" Type="http://schemas.openxmlformats.org/officeDocument/2006/relationships/notesSlide" Target="../notesSlides/notesSlide4.xml"/><Relationship Id="rId21" Type="http://schemas.openxmlformats.org/officeDocument/2006/relationships/image" Target="../media/image57.wmf"/><Relationship Id="rId7" Type="http://schemas.openxmlformats.org/officeDocument/2006/relationships/image" Target="../media/image54.emf"/><Relationship Id="rId12" Type="http://schemas.openxmlformats.org/officeDocument/2006/relationships/image" Target="../media/image62.emf"/><Relationship Id="rId17" Type="http://schemas.openxmlformats.org/officeDocument/2006/relationships/image" Target="../media/image67.emf"/><Relationship Id="rId25" Type="http://schemas.openxmlformats.org/officeDocument/2006/relationships/image" Target="../media/image59.wmf"/><Relationship Id="rId2" Type="http://schemas.openxmlformats.org/officeDocument/2006/relationships/slideLayout" Target="../slideLayouts/slideLayout2.xml"/><Relationship Id="rId16" Type="http://schemas.openxmlformats.org/officeDocument/2006/relationships/image" Target="../media/image66.emf"/><Relationship Id="rId20" Type="http://schemas.openxmlformats.org/officeDocument/2006/relationships/oleObject" Target="../embeddings/oleObject57.bin"/><Relationship Id="rId1" Type="http://schemas.openxmlformats.org/officeDocument/2006/relationships/vmlDrawing" Target="../drawings/vmlDrawing7.vml"/><Relationship Id="rId6" Type="http://schemas.openxmlformats.org/officeDocument/2006/relationships/oleObject" Target="../embeddings/oleObject54.bin"/><Relationship Id="rId11" Type="http://schemas.openxmlformats.org/officeDocument/2006/relationships/image" Target="../media/image61.emf"/><Relationship Id="rId24" Type="http://schemas.openxmlformats.org/officeDocument/2006/relationships/oleObject" Target="../embeddings/oleObject59.bin"/><Relationship Id="rId5" Type="http://schemas.openxmlformats.org/officeDocument/2006/relationships/image" Target="../media/image53.wmf"/><Relationship Id="rId15" Type="http://schemas.openxmlformats.org/officeDocument/2006/relationships/image" Target="../media/image65.emf"/><Relationship Id="rId23" Type="http://schemas.openxmlformats.org/officeDocument/2006/relationships/image" Target="../media/image58.wmf"/><Relationship Id="rId10" Type="http://schemas.openxmlformats.org/officeDocument/2006/relationships/image" Target="../media/image60.emf"/><Relationship Id="rId19" Type="http://schemas.openxmlformats.org/officeDocument/2006/relationships/image" Target="../media/image56.wmf"/><Relationship Id="rId4" Type="http://schemas.openxmlformats.org/officeDocument/2006/relationships/oleObject" Target="../embeddings/oleObject53.bin"/><Relationship Id="rId9" Type="http://schemas.openxmlformats.org/officeDocument/2006/relationships/image" Target="../media/image55.emf"/><Relationship Id="rId14" Type="http://schemas.openxmlformats.org/officeDocument/2006/relationships/image" Target="../media/image64.emf"/><Relationship Id="rId22" Type="http://schemas.openxmlformats.org/officeDocument/2006/relationships/oleObject" Target="../embeddings/oleObject58.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65.bin"/><Relationship Id="rId18" Type="http://schemas.openxmlformats.org/officeDocument/2006/relationships/image" Target="../media/image75.emf"/><Relationship Id="rId3" Type="http://schemas.openxmlformats.org/officeDocument/2006/relationships/oleObject" Target="../embeddings/oleObject60.bin"/><Relationship Id="rId7" Type="http://schemas.openxmlformats.org/officeDocument/2006/relationships/oleObject" Target="../embeddings/oleObject62.bin"/><Relationship Id="rId12" Type="http://schemas.openxmlformats.org/officeDocument/2006/relationships/image" Target="../media/image72.emf"/><Relationship Id="rId17" Type="http://schemas.openxmlformats.org/officeDocument/2006/relationships/oleObject" Target="../embeddings/oleObject67.bin"/><Relationship Id="rId2" Type="http://schemas.openxmlformats.org/officeDocument/2006/relationships/slideLayout" Target="../slideLayouts/slideLayout2.xml"/><Relationship Id="rId16" Type="http://schemas.openxmlformats.org/officeDocument/2006/relationships/image" Target="../media/image74.wmf"/><Relationship Id="rId20" Type="http://schemas.openxmlformats.org/officeDocument/2006/relationships/image" Target="../media/image76.wmf"/><Relationship Id="rId1" Type="http://schemas.openxmlformats.org/officeDocument/2006/relationships/vmlDrawing" Target="../drawings/vmlDrawing8.vml"/><Relationship Id="rId6" Type="http://schemas.openxmlformats.org/officeDocument/2006/relationships/image" Target="../media/image69.wmf"/><Relationship Id="rId11" Type="http://schemas.openxmlformats.org/officeDocument/2006/relationships/oleObject" Target="../embeddings/oleObject64.bin"/><Relationship Id="rId5" Type="http://schemas.openxmlformats.org/officeDocument/2006/relationships/oleObject" Target="../embeddings/oleObject61.bin"/><Relationship Id="rId15" Type="http://schemas.openxmlformats.org/officeDocument/2006/relationships/oleObject" Target="../embeddings/oleObject66.bin"/><Relationship Id="rId10" Type="http://schemas.openxmlformats.org/officeDocument/2006/relationships/image" Target="../media/image71.wmf"/><Relationship Id="rId19" Type="http://schemas.openxmlformats.org/officeDocument/2006/relationships/oleObject" Target="../embeddings/oleObject68.bin"/><Relationship Id="rId4" Type="http://schemas.openxmlformats.org/officeDocument/2006/relationships/image" Target="../media/image68.wmf"/><Relationship Id="rId9" Type="http://schemas.openxmlformats.org/officeDocument/2006/relationships/oleObject" Target="../embeddings/oleObject63.bin"/><Relationship Id="rId14" Type="http://schemas.openxmlformats.org/officeDocument/2006/relationships/image" Target="../media/image73.emf"/></Relationships>
</file>

<file path=ppt/slides/_rels/slide17.xml.rels><?xml version="1.0" encoding="UTF-8" standalone="yes"?>
<Relationships xmlns="http://schemas.openxmlformats.org/package/2006/relationships"><Relationship Id="rId8" Type="http://schemas.openxmlformats.org/officeDocument/2006/relationships/image" Target="../media/image79.wmf"/><Relationship Id="rId13" Type="http://schemas.openxmlformats.org/officeDocument/2006/relationships/oleObject" Target="../embeddings/oleObject74.bin"/><Relationship Id="rId18" Type="http://schemas.openxmlformats.org/officeDocument/2006/relationships/image" Target="../media/image84.wmf"/><Relationship Id="rId3" Type="http://schemas.openxmlformats.org/officeDocument/2006/relationships/oleObject" Target="../embeddings/oleObject69.bin"/><Relationship Id="rId21" Type="http://schemas.openxmlformats.org/officeDocument/2006/relationships/oleObject" Target="../embeddings/oleObject78.bin"/><Relationship Id="rId7" Type="http://schemas.openxmlformats.org/officeDocument/2006/relationships/oleObject" Target="../embeddings/oleObject71.bin"/><Relationship Id="rId12" Type="http://schemas.openxmlformats.org/officeDocument/2006/relationships/image" Target="../media/image81.wmf"/><Relationship Id="rId17" Type="http://schemas.openxmlformats.org/officeDocument/2006/relationships/oleObject" Target="../embeddings/oleObject76.bin"/><Relationship Id="rId2" Type="http://schemas.openxmlformats.org/officeDocument/2006/relationships/slideLayout" Target="../slideLayouts/slideLayout7.xml"/><Relationship Id="rId16" Type="http://schemas.openxmlformats.org/officeDocument/2006/relationships/image" Target="../media/image83.wmf"/><Relationship Id="rId20" Type="http://schemas.openxmlformats.org/officeDocument/2006/relationships/image" Target="../media/image85.wmf"/><Relationship Id="rId1" Type="http://schemas.openxmlformats.org/officeDocument/2006/relationships/vmlDrawing" Target="../drawings/vmlDrawing9.vml"/><Relationship Id="rId6" Type="http://schemas.openxmlformats.org/officeDocument/2006/relationships/image" Target="../media/image78.wmf"/><Relationship Id="rId11" Type="http://schemas.openxmlformats.org/officeDocument/2006/relationships/oleObject" Target="../embeddings/oleObject73.bin"/><Relationship Id="rId5" Type="http://schemas.openxmlformats.org/officeDocument/2006/relationships/oleObject" Target="../embeddings/oleObject70.bin"/><Relationship Id="rId15" Type="http://schemas.openxmlformats.org/officeDocument/2006/relationships/oleObject" Target="../embeddings/oleObject75.bin"/><Relationship Id="rId10" Type="http://schemas.openxmlformats.org/officeDocument/2006/relationships/image" Target="../media/image80.wmf"/><Relationship Id="rId19" Type="http://schemas.openxmlformats.org/officeDocument/2006/relationships/oleObject" Target="../embeddings/oleObject77.bin"/><Relationship Id="rId4" Type="http://schemas.openxmlformats.org/officeDocument/2006/relationships/image" Target="../media/image77.wmf"/><Relationship Id="rId9" Type="http://schemas.openxmlformats.org/officeDocument/2006/relationships/oleObject" Target="../embeddings/oleObject72.bin"/><Relationship Id="rId14" Type="http://schemas.openxmlformats.org/officeDocument/2006/relationships/image" Target="../media/image82.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86.wmf"/></Relationships>
</file>

<file path=ppt/slides/_rels/slide19.xml.rels><?xml version="1.0" encoding="UTF-8" standalone="yes"?>
<Relationships xmlns="http://schemas.openxmlformats.org/package/2006/relationships"><Relationship Id="rId8" Type="http://schemas.openxmlformats.org/officeDocument/2006/relationships/image" Target="../media/image89.e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91.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88.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90.emf"/><Relationship Id="rId4" Type="http://schemas.openxmlformats.org/officeDocument/2006/relationships/image" Target="../media/image87.wmf"/><Relationship Id="rId9" Type="http://schemas.openxmlformats.org/officeDocument/2006/relationships/oleObject" Target="../embeddings/oleObject83.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9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image" Target="../media/image4.wmf"/></Relationships>
</file>

<file path=ppt/slides/_rels/slide30.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99.emf"/><Relationship Id="rId13" Type="http://schemas.openxmlformats.org/officeDocument/2006/relationships/image" Target="../media/image101.emf"/><Relationship Id="rId3" Type="http://schemas.openxmlformats.org/officeDocument/2006/relationships/oleObject" Target="../embeddings/oleObject86.bin"/><Relationship Id="rId7" Type="http://schemas.openxmlformats.org/officeDocument/2006/relationships/oleObject" Target="../embeddings/oleObject88.bin"/><Relationship Id="rId12" Type="http://schemas.openxmlformats.org/officeDocument/2006/relationships/oleObject" Target="../embeddings/oleObject90.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98.wmf"/><Relationship Id="rId11" Type="http://schemas.openxmlformats.org/officeDocument/2006/relationships/image" Target="../media/image102.jpeg"/><Relationship Id="rId5" Type="http://schemas.openxmlformats.org/officeDocument/2006/relationships/oleObject" Target="../embeddings/oleObject87.bin"/><Relationship Id="rId10" Type="http://schemas.openxmlformats.org/officeDocument/2006/relationships/image" Target="../media/image100.emf"/><Relationship Id="rId4" Type="http://schemas.openxmlformats.org/officeDocument/2006/relationships/image" Target="../media/image97.wmf"/><Relationship Id="rId9" Type="http://schemas.openxmlformats.org/officeDocument/2006/relationships/oleObject" Target="../embeddings/oleObject89.bin"/></Relationships>
</file>

<file path=ppt/slides/_rels/slide39.xml.rels><?xml version="1.0" encoding="UTF-8" standalone="yes"?>
<Relationships xmlns="http://schemas.openxmlformats.org/package/2006/relationships"><Relationship Id="rId8" Type="http://schemas.openxmlformats.org/officeDocument/2006/relationships/image" Target="../media/image105.wmf"/><Relationship Id="rId13" Type="http://schemas.openxmlformats.org/officeDocument/2006/relationships/oleObject" Target="../embeddings/oleObject96.bin"/><Relationship Id="rId3" Type="http://schemas.openxmlformats.org/officeDocument/2006/relationships/oleObject" Target="../embeddings/oleObject91.bin"/><Relationship Id="rId7" Type="http://schemas.openxmlformats.org/officeDocument/2006/relationships/oleObject" Target="../embeddings/oleObject93.bin"/><Relationship Id="rId12" Type="http://schemas.openxmlformats.org/officeDocument/2006/relationships/image" Target="../media/image107.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04.wmf"/><Relationship Id="rId11" Type="http://schemas.openxmlformats.org/officeDocument/2006/relationships/oleObject" Target="../embeddings/oleObject95.bin"/><Relationship Id="rId5" Type="http://schemas.openxmlformats.org/officeDocument/2006/relationships/oleObject" Target="../embeddings/oleObject92.bin"/><Relationship Id="rId10" Type="http://schemas.openxmlformats.org/officeDocument/2006/relationships/image" Target="../media/image106.wmf"/><Relationship Id="rId4" Type="http://schemas.openxmlformats.org/officeDocument/2006/relationships/image" Target="../media/image103.wmf"/><Relationship Id="rId9" Type="http://schemas.openxmlformats.org/officeDocument/2006/relationships/oleObject" Target="../embeddings/oleObject94.bin"/><Relationship Id="rId14" Type="http://schemas.openxmlformats.org/officeDocument/2006/relationships/image" Target="../media/image108.w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111.wmf"/><Relationship Id="rId13" Type="http://schemas.openxmlformats.org/officeDocument/2006/relationships/oleObject" Target="../embeddings/oleObject102.bin"/><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13.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10.w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112.emf"/><Relationship Id="rId4" Type="http://schemas.openxmlformats.org/officeDocument/2006/relationships/image" Target="../media/image109.wmf"/><Relationship Id="rId9" Type="http://schemas.openxmlformats.org/officeDocument/2006/relationships/oleObject" Target="../embeddings/oleObject100.bin"/><Relationship Id="rId14" Type="http://schemas.openxmlformats.org/officeDocument/2006/relationships/image" Target="../media/image114.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7.xml"/><Relationship Id="rId1" Type="http://schemas.openxmlformats.org/officeDocument/2006/relationships/vmlDrawing" Target="../drawings/vmlDrawing16.vml"/><Relationship Id="rId4" Type="http://schemas.openxmlformats.org/officeDocument/2006/relationships/image" Target="../media/image115.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17.wmf"/><Relationship Id="rId5" Type="http://schemas.openxmlformats.org/officeDocument/2006/relationships/oleObject" Target="../embeddings/oleObject105.bin"/><Relationship Id="rId4" Type="http://schemas.openxmlformats.org/officeDocument/2006/relationships/image" Target="../media/image116.wmf"/></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18.emf"/><Relationship Id="rId5" Type="http://schemas.openxmlformats.org/officeDocument/2006/relationships/oleObject" Target="../embeddings/oleObject106.bin"/><Relationship Id="rId4" Type="http://schemas.openxmlformats.org/officeDocument/2006/relationships/image" Target="../media/image119.emf"/></Relationships>
</file>

<file path=ppt/slides/_rels/slide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8" Type="http://schemas.openxmlformats.org/officeDocument/2006/relationships/image" Target="../media/image122.wmf"/><Relationship Id="rId13" Type="http://schemas.openxmlformats.org/officeDocument/2006/relationships/oleObject" Target="../embeddings/oleObject112.bin"/><Relationship Id="rId18" Type="http://schemas.openxmlformats.org/officeDocument/2006/relationships/image" Target="../media/image127.wmf"/><Relationship Id="rId3" Type="http://schemas.openxmlformats.org/officeDocument/2006/relationships/oleObject" Target="../embeddings/oleObject107.bin"/><Relationship Id="rId21" Type="http://schemas.openxmlformats.org/officeDocument/2006/relationships/oleObject" Target="../embeddings/oleObject116.bin"/><Relationship Id="rId7" Type="http://schemas.openxmlformats.org/officeDocument/2006/relationships/oleObject" Target="../embeddings/oleObject109.bin"/><Relationship Id="rId12" Type="http://schemas.openxmlformats.org/officeDocument/2006/relationships/image" Target="../media/image124.wmf"/><Relationship Id="rId17" Type="http://schemas.openxmlformats.org/officeDocument/2006/relationships/oleObject" Target="../embeddings/oleObject114.bin"/><Relationship Id="rId2" Type="http://schemas.openxmlformats.org/officeDocument/2006/relationships/slideLayout" Target="../slideLayouts/slideLayout7.xml"/><Relationship Id="rId16" Type="http://schemas.openxmlformats.org/officeDocument/2006/relationships/image" Target="../media/image126.wmf"/><Relationship Id="rId20" Type="http://schemas.openxmlformats.org/officeDocument/2006/relationships/image" Target="../media/image128.wmf"/><Relationship Id="rId1" Type="http://schemas.openxmlformats.org/officeDocument/2006/relationships/vmlDrawing" Target="../drawings/vmlDrawing19.vml"/><Relationship Id="rId6" Type="http://schemas.openxmlformats.org/officeDocument/2006/relationships/image" Target="../media/image121.wmf"/><Relationship Id="rId11" Type="http://schemas.openxmlformats.org/officeDocument/2006/relationships/oleObject" Target="../embeddings/oleObject111.bin"/><Relationship Id="rId24" Type="http://schemas.openxmlformats.org/officeDocument/2006/relationships/image" Target="../media/image130.wmf"/><Relationship Id="rId5" Type="http://schemas.openxmlformats.org/officeDocument/2006/relationships/oleObject" Target="../embeddings/oleObject108.bin"/><Relationship Id="rId15" Type="http://schemas.openxmlformats.org/officeDocument/2006/relationships/oleObject" Target="../embeddings/oleObject113.bin"/><Relationship Id="rId23" Type="http://schemas.openxmlformats.org/officeDocument/2006/relationships/oleObject" Target="../embeddings/oleObject117.bin"/><Relationship Id="rId10" Type="http://schemas.openxmlformats.org/officeDocument/2006/relationships/image" Target="../media/image123.wmf"/><Relationship Id="rId19" Type="http://schemas.openxmlformats.org/officeDocument/2006/relationships/oleObject" Target="../embeddings/oleObject115.bin"/><Relationship Id="rId4" Type="http://schemas.openxmlformats.org/officeDocument/2006/relationships/image" Target="../media/image120.wmf"/><Relationship Id="rId9" Type="http://schemas.openxmlformats.org/officeDocument/2006/relationships/oleObject" Target="../embeddings/oleObject110.bin"/><Relationship Id="rId14" Type="http://schemas.openxmlformats.org/officeDocument/2006/relationships/image" Target="../media/image125.wmf"/><Relationship Id="rId22" Type="http://schemas.openxmlformats.org/officeDocument/2006/relationships/image" Target="../media/image129.w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33.wmf"/><Relationship Id="rId3" Type="http://schemas.openxmlformats.org/officeDocument/2006/relationships/oleObject" Target="../embeddings/oleObject118.bin"/><Relationship Id="rId7" Type="http://schemas.openxmlformats.org/officeDocument/2006/relationships/oleObject" Target="../embeddings/oleObject120.bin"/><Relationship Id="rId12" Type="http://schemas.openxmlformats.org/officeDocument/2006/relationships/image" Target="../media/image135.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32.wmf"/><Relationship Id="rId11" Type="http://schemas.openxmlformats.org/officeDocument/2006/relationships/oleObject" Target="../embeddings/oleObject122.bin"/><Relationship Id="rId5" Type="http://schemas.openxmlformats.org/officeDocument/2006/relationships/oleObject" Target="../embeddings/oleObject119.bin"/><Relationship Id="rId10" Type="http://schemas.openxmlformats.org/officeDocument/2006/relationships/image" Target="../media/image134.wmf"/><Relationship Id="rId4" Type="http://schemas.openxmlformats.org/officeDocument/2006/relationships/image" Target="../media/image131.wmf"/><Relationship Id="rId9" Type="http://schemas.openxmlformats.org/officeDocument/2006/relationships/oleObject" Target="../embeddings/oleObject121.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23.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136.wmf"/></Relationships>
</file>

<file path=ppt/slides/_rels/slide55.xml.rels><?xml version="1.0" encoding="UTF-8" standalone="yes"?>
<Relationships xmlns="http://schemas.openxmlformats.org/package/2006/relationships"><Relationship Id="rId8" Type="http://schemas.openxmlformats.org/officeDocument/2006/relationships/image" Target="../media/image139.emf"/><Relationship Id="rId13" Type="http://schemas.openxmlformats.org/officeDocument/2006/relationships/oleObject" Target="../embeddings/oleObject129.bin"/><Relationship Id="rId3" Type="http://schemas.openxmlformats.org/officeDocument/2006/relationships/oleObject" Target="../embeddings/oleObject124.bin"/><Relationship Id="rId7" Type="http://schemas.openxmlformats.org/officeDocument/2006/relationships/oleObject" Target="../embeddings/oleObject126.bin"/><Relationship Id="rId12" Type="http://schemas.openxmlformats.org/officeDocument/2006/relationships/image" Target="../media/image140.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38.emf"/><Relationship Id="rId11" Type="http://schemas.openxmlformats.org/officeDocument/2006/relationships/oleObject" Target="../embeddings/oleObject128.bin"/><Relationship Id="rId5" Type="http://schemas.openxmlformats.org/officeDocument/2006/relationships/oleObject" Target="../embeddings/oleObject125.bin"/><Relationship Id="rId10" Type="http://schemas.openxmlformats.org/officeDocument/2006/relationships/image" Target="../media/image118.emf"/><Relationship Id="rId4" Type="http://schemas.openxmlformats.org/officeDocument/2006/relationships/image" Target="../media/image137.wmf"/><Relationship Id="rId9" Type="http://schemas.openxmlformats.org/officeDocument/2006/relationships/oleObject" Target="../embeddings/oleObject127.bin"/><Relationship Id="rId14" Type="http://schemas.openxmlformats.org/officeDocument/2006/relationships/image" Target="../media/image141.emf"/></Relationships>
</file>

<file path=ppt/slides/_rels/slide56.xml.rels><?xml version="1.0" encoding="UTF-8" standalone="yes"?>
<Relationships xmlns="http://schemas.openxmlformats.org/package/2006/relationships"><Relationship Id="rId8" Type="http://schemas.openxmlformats.org/officeDocument/2006/relationships/image" Target="../media/image144.emf"/><Relationship Id="rId13" Type="http://schemas.openxmlformats.org/officeDocument/2006/relationships/oleObject" Target="../embeddings/oleObject135.bin"/><Relationship Id="rId3" Type="http://schemas.openxmlformats.org/officeDocument/2006/relationships/oleObject" Target="../embeddings/oleObject130.bin"/><Relationship Id="rId7" Type="http://schemas.openxmlformats.org/officeDocument/2006/relationships/oleObject" Target="../embeddings/oleObject132.bin"/><Relationship Id="rId12" Type="http://schemas.openxmlformats.org/officeDocument/2006/relationships/image" Target="../media/image146.emf"/><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143.emf"/><Relationship Id="rId11" Type="http://schemas.openxmlformats.org/officeDocument/2006/relationships/oleObject" Target="../embeddings/oleObject134.bin"/><Relationship Id="rId5" Type="http://schemas.openxmlformats.org/officeDocument/2006/relationships/oleObject" Target="../embeddings/oleObject131.bin"/><Relationship Id="rId10" Type="http://schemas.openxmlformats.org/officeDocument/2006/relationships/image" Target="../media/image145.emf"/><Relationship Id="rId4" Type="http://schemas.openxmlformats.org/officeDocument/2006/relationships/image" Target="../media/image142.emf"/><Relationship Id="rId9" Type="http://schemas.openxmlformats.org/officeDocument/2006/relationships/oleObject" Target="../embeddings/oleObject133.bin"/><Relationship Id="rId14" Type="http://schemas.openxmlformats.org/officeDocument/2006/relationships/image" Target="../media/image147.emf"/></Relationships>
</file>

<file path=ppt/slides/_rels/slide57.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149.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51.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oleObject" Target="../embeddings/oleObject137.bin"/><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53.emf"/><Relationship Id="rId5" Type="http://schemas.openxmlformats.org/officeDocument/2006/relationships/oleObject" Target="../embeddings/oleObject138.bin"/><Relationship Id="rId10" Type="http://schemas.openxmlformats.org/officeDocument/2006/relationships/image" Target="../media/image47.png"/><Relationship Id="rId4" Type="http://schemas.openxmlformats.org/officeDocument/2006/relationships/image" Target="../media/image152.emf"/><Relationship Id="rId9"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11.emf"/><Relationship Id="rId2" Type="http://schemas.openxmlformats.org/officeDocument/2006/relationships/slideLayout" Target="../slideLayouts/slideLayout2.xml"/><Relationship Id="rId16" Type="http://schemas.openxmlformats.org/officeDocument/2006/relationships/image" Target="../media/image13.emf"/><Relationship Id="rId1" Type="http://schemas.openxmlformats.org/officeDocument/2006/relationships/vmlDrawing" Target="../drawings/vmlDrawing2.vml"/><Relationship Id="rId6" Type="http://schemas.openxmlformats.org/officeDocument/2006/relationships/image" Target="../media/image8.e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10.emf"/><Relationship Id="rId4" Type="http://schemas.openxmlformats.org/officeDocument/2006/relationships/image" Target="../media/image7.emf"/><Relationship Id="rId9" Type="http://schemas.openxmlformats.org/officeDocument/2006/relationships/oleObject" Target="../embeddings/oleObject7.bin"/><Relationship Id="rId14" Type="http://schemas.openxmlformats.org/officeDocument/2006/relationships/image" Target="../media/image12.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日期占位符 1"/>
          <p:cNvSpPr>
            <a:spLocks noGrp="1"/>
          </p:cNvSpPr>
          <p:nvPr>
            <p:ph type="dt" sz="quarter" idx="10"/>
          </p:nvPr>
        </p:nvSpPr>
        <p:spPr/>
        <p:txBody>
          <a:bodyPr/>
          <a:lstStyle/>
          <a:p>
            <a:pPr>
              <a:defRPr/>
            </a:pPr>
            <a:fld id="{C47EAE3B-5830-4E93-9BDD-0058BA58576E}" type="datetime1">
              <a:rPr lang="zh-CN" altLang="en-US"/>
              <a:pPr>
                <a:defRPr/>
              </a:pPr>
              <a:t>2021/3/24</a:t>
            </a:fld>
            <a:endParaRPr lang="en-US" altLang="zh-CN"/>
          </a:p>
        </p:txBody>
      </p:sp>
      <p:sp>
        <p:nvSpPr>
          <p:cNvPr id="16" name="页脚占位符 2"/>
          <p:cNvSpPr>
            <a:spLocks noGrp="1"/>
          </p:cNvSpPr>
          <p:nvPr>
            <p:ph type="ftr" sz="quarter" idx="11"/>
          </p:nvPr>
        </p:nvSpPr>
        <p:spPr/>
        <p:txBody>
          <a:bodyPr/>
          <a:lstStyle/>
          <a:p>
            <a:pPr>
              <a:defRPr/>
            </a:pPr>
            <a:endParaRPr lang="en-US" altLang="zh-CN"/>
          </a:p>
        </p:txBody>
      </p:sp>
      <p:sp>
        <p:nvSpPr>
          <p:cNvPr id="17" name="灯片编号占位符 3"/>
          <p:cNvSpPr>
            <a:spLocks noGrp="1"/>
          </p:cNvSpPr>
          <p:nvPr>
            <p:ph type="sldNum" sz="quarter" idx="12"/>
          </p:nvPr>
        </p:nvSpPr>
        <p:spPr/>
        <p:txBody>
          <a:bodyPr/>
          <a:lstStyle/>
          <a:p>
            <a:pPr>
              <a:defRPr/>
            </a:pPr>
            <a:fld id="{0212477B-CE46-49DB-8EE1-D356B0C71A5C}" type="slidenum">
              <a:rPr lang="en-US" altLang="zh-CN"/>
              <a:pPr>
                <a:defRPr/>
              </a:pPr>
              <a:t>1</a:t>
            </a:fld>
            <a:endParaRPr lang="en-US" altLang="zh-CN"/>
          </a:p>
        </p:txBody>
      </p:sp>
      <p:grpSp>
        <p:nvGrpSpPr>
          <p:cNvPr id="4101" name="Group 1026"/>
          <p:cNvGrpSpPr>
            <a:grpSpLocks/>
          </p:cNvGrpSpPr>
          <p:nvPr/>
        </p:nvGrpSpPr>
        <p:grpSpPr bwMode="auto">
          <a:xfrm>
            <a:off x="0" y="0"/>
            <a:ext cx="9144000" cy="6858000"/>
            <a:chOff x="0" y="0"/>
            <a:chExt cx="5970" cy="4956"/>
          </a:xfrm>
        </p:grpSpPr>
        <p:pic>
          <p:nvPicPr>
            <p:cNvPr id="4110" name="Picture 1027"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1028"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1029"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3" name="Picture 1030"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02" name="Picture 1042" descr="未命名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762000"/>
            <a:ext cx="77533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0" name="Text Box 1060"/>
          <p:cNvSpPr txBox="1">
            <a:spLocks noChangeArrowheads="1"/>
          </p:cNvSpPr>
          <p:nvPr/>
        </p:nvSpPr>
        <p:spPr bwMode="auto">
          <a:xfrm>
            <a:off x="3738563" y="323850"/>
            <a:ext cx="2127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36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a:t>
            </a:r>
            <a:r>
              <a:rPr lang="en-US" altLang="zh-CN" sz="36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4</a:t>
            </a:r>
            <a:r>
              <a:rPr lang="zh-CN" altLang="en-US" sz="36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章</a:t>
            </a:r>
          </a:p>
          <a:p>
            <a:pPr algn="ctr" eaLnBrk="1" hangingPunct="1">
              <a:defRPr/>
            </a:pPr>
            <a:r>
              <a:rPr lang="zh-CN" altLang="en-US" sz="360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 电路定理</a:t>
            </a:r>
          </a:p>
        </p:txBody>
      </p:sp>
      <p:sp>
        <p:nvSpPr>
          <p:cNvPr id="77862" name="Text Box 1062"/>
          <p:cNvSpPr txBox="1">
            <a:spLocks noChangeArrowheads="1"/>
          </p:cNvSpPr>
          <p:nvPr/>
        </p:nvSpPr>
        <p:spPr bwMode="auto">
          <a:xfrm>
            <a:off x="779463" y="2276475"/>
            <a:ext cx="55324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4.1</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叠加定理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Superposition Theorem</a:t>
            </a:r>
          </a:p>
        </p:txBody>
      </p:sp>
      <p:sp>
        <p:nvSpPr>
          <p:cNvPr id="77874" name="Text Box 1074"/>
          <p:cNvSpPr txBox="1">
            <a:spLocks noChangeArrowheads="1"/>
          </p:cNvSpPr>
          <p:nvPr/>
        </p:nvSpPr>
        <p:spPr bwMode="auto">
          <a:xfrm>
            <a:off x="779463" y="3495675"/>
            <a:ext cx="75584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4.3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戴维南</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诺顿</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定理</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Thevenin (Norton) Theorem</a:t>
            </a:r>
          </a:p>
        </p:txBody>
      </p:sp>
      <p:sp>
        <p:nvSpPr>
          <p:cNvPr id="77876" name="Text Box 1076"/>
          <p:cNvSpPr txBox="1">
            <a:spLocks noChangeArrowheads="1"/>
          </p:cNvSpPr>
          <p:nvPr/>
        </p:nvSpPr>
        <p:spPr bwMode="auto">
          <a:xfrm>
            <a:off x="779463" y="4722813"/>
            <a:ext cx="6919912"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4.5 </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特勒根和互易定理</a:t>
            </a:r>
          </a:p>
          <a:p>
            <a:pPr eaLnBrk="1" hangingPunct="1">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      </a:t>
            </a:r>
            <a:r>
              <a:rPr lang="en-US" altLang="zh-CN" sz="2800" dirty="0" err="1">
                <a:effectLst>
                  <a:outerShdw blurRad="38100" dist="38100" dir="2700000" algn="tl">
                    <a:srgbClr val="C0C0C0"/>
                  </a:outerShdw>
                </a:effectLst>
                <a:latin typeface="Times New Roman" panose="02020603050405020304" pitchFamily="18" charset="0"/>
                <a:ea typeface="隶书" panose="02010509060101010101" pitchFamily="49" charset="-122"/>
              </a:rPr>
              <a:t>Tellegen’s</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 theorem &amp; Reciprocity theorem </a:t>
            </a:r>
          </a:p>
        </p:txBody>
      </p:sp>
      <p:sp>
        <p:nvSpPr>
          <p:cNvPr id="77878" name="Text Box 1078"/>
          <p:cNvSpPr txBox="1">
            <a:spLocks noChangeArrowheads="1"/>
          </p:cNvSpPr>
          <p:nvPr/>
        </p:nvSpPr>
        <p:spPr bwMode="auto">
          <a:xfrm>
            <a:off x="779463" y="4105275"/>
            <a:ext cx="74120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a:effectLst>
                  <a:outerShdw blurRad="38100" dist="38100" dir="2700000" algn="tl">
                    <a:srgbClr val="C0C0C0"/>
                  </a:outerShdw>
                </a:effectLst>
                <a:latin typeface="Times New Roman" panose="02020603050405020304" pitchFamily="18" charset="0"/>
                <a:ea typeface="隶书" panose="02010509060101010101" pitchFamily="49" charset="-122"/>
              </a:rPr>
              <a:t>4.4 </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最大功率传输定理</a:t>
            </a:r>
            <a:r>
              <a:rPr lang="en-US" altLang="zh-CN" sz="2800">
                <a:effectLst>
                  <a:outerShdw blurRad="38100" dist="38100" dir="2700000" algn="tl">
                    <a:srgbClr val="C0C0C0"/>
                  </a:outerShdw>
                </a:effectLst>
                <a:latin typeface="Times New Roman" panose="02020603050405020304" pitchFamily="18" charset="0"/>
                <a:ea typeface="隶书" panose="02010509060101010101" pitchFamily="49" charset="-122"/>
              </a:rPr>
              <a:t>Maximum Power Theorem</a:t>
            </a:r>
          </a:p>
        </p:txBody>
      </p:sp>
      <p:sp>
        <p:nvSpPr>
          <p:cNvPr id="77880" name="Text Box 1080"/>
          <p:cNvSpPr txBox="1">
            <a:spLocks noChangeArrowheads="1"/>
          </p:cNvSpPr>
          <p:nvPr/>
        </p:nvSpPr>
        <p:spPr bwMode="auto">
          <a:xfrm>
            <a:off x="755650" y="2898775"/>
            <a:ext cx="52720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4.2</a:t>
            </a: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替代定理 </a:t>
            </a:r>
            <a:r>
              <a:rPr lang="en-US" altLang="zh-CN" sz="2800" dirty="0">
                <a:effectLst>
                  <a:outerShdw blurRad="38100" dist="38100" dir="2700000" algn="tl">
                    <a:srgbClr val="C0C0C0"/>
                  </a:outerShdw>
                </a:effectLst>
                <a:latin typeface="Times New Roman" panose="02020603050405020304" pitchFamily="18" charset="0"/>
                <a:ea typeface="隶书" panose="02010509060101010101" pitchFamily="49" charset="-122"/>
              </a:rPr>
              <a:t>Substitution Theorem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Text Box 2"/>
          <p:cNvSpPr txBox="1">
            <a:spLocks noChangeArrowheads="1"/>
          </p:cNvSpPr>
          <p:nvPr/>
        </p:nvSpPr>
        <p:spPr bwMode="auto">
          <a:xfrm>
            <a:off x="330200" y="1005881"/>
            <a:ext cx="4014788"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spcBef>
                <a:spcPct val="50000"/>
              </a:spcBef>
              <a:buClr>
                <a:schemeClr val="accent2"/>
              </a:buClr>
              <a:buSzPct val="75000"/>
              <a:buFont typeface="Monotype Sorts" pitchFamily="2" charset="2"/>
              <a:buNone/>
            </a:pPr>
            <a:r>
              <a:rPr kumimoji="0" lang="zh-CN" altLang="en-US" b="1" dirty="0">
                <a:solidFill>
                  <a:srgbClr val="0000FF"/>
                </a:solidFill>
                <a:ea typeface="楷体_GB2312" pitchFamily="49" charset="-122"/>
              </a:rPr>
              <a:t>推广到有</a:t>
            </a:r>
            <a:r>
              <a:rPr kumimoji="0" lang="zh-CN" altLang="en-US" b="1" dirty="0">
                <a:solidFill>
                  <a:srgbClr val="FF3300"/>
                </a:solidFill>
                <a:ea typeface="楷体_GB2312" pitchFamily="49" charset="-122"/>
              </a:rPr>
              <a:t> </a:t>
            </a:r>
            <a:r>
              <a:rPr kumimoji="0" lang="en-US" altLang="zh-CN" b="1" i="1" dirty="0">
                <a:solidFill>
                  <a:srgbClr val="FF3300"/>
                </a:solidFill>
                <a:ea typeface="楷体_GB2312" pitchFamily="49" charset="-122"/>
              </a:rPr>
              <a:t>l</a:t>
            </a:r>
            <a:r>
              <a:rPr kumimoji="0" lang="en-US" altLang="zh-CN" b="1" i="1" dirty="0">
                <a:solidFill>
                  <a:srgbClr val="0000FF"/>
                </a:solidFill>
                <a:ea typeface="楷体_GB2312" pitchFamily="49" charset="-122"/>
              </a:rPr>
              <a:t> </a:t>
            </a:r>
            <a:r>
              <a:rPr kumimoji="0" lang="zh-CN" altLang="en-US" b="1" dirty="0">
                <a:solidFill>
                  <a:srgbClr val="0000FF"/>
                </a:solidFill>
                <a:ea typeface="楷体_GB2312" pitchFamily="49" charset="-122"/>
              </a:rPr>
              <a:t>个回路的电路       </a:t>
            </a:r>
          </a:p>
        </p:txBody>
      </p:sp>
      <p:sp>
        <p:nvSpPr>
          <p:cNvPr id="154627" name="Text Box 3"/>
          <p:cNvSpPr txBox="1">
            <a:spLocks noChangeArrowheads="1"/>
          </p:cNvSpPr>
          <p:nvPr/>
        </p:nvSpPr>
        <p:spPr bwMode="auto">
          <a:xfrm>
            <a:off x="1281113" y="3175993"/>
            <a:ext cx="180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buClr>
                <a:schemeClr val="accent2"/>
              </a:buClr>
              <a:buSzPct val="75000"/>
              <a:buFont typeface="Monotype Sorts" pitchFamily="2" charset="2"/>
              <a:buNone/>
            </a:pPr>
            <a:endParaRPr kumimoji="0" lang="zh-CN" altLang="zh-CN" b="1" i="1">
              <a:solidFill>
                <a:srgbClr val="0000FF"/>
              </a:solidFill>
              <a:ea typeface="楷体_GB2312" pitchFamily="49" charset="-122"/>
            </a:endParaRPr>
          </a:p>
        </p:txBody>
      </p:sp>
      <p:graphicFrame>
        <p:nvGraphicFramePr>
          <p:cNvPr id="154628" name="Object 4"/>
          <p:cNvGraphicFramePr>
            <a:graphicFrameLocks noChangeAspect="1"/>
          </p:cNvGraphicFramePr>
          <p:nvPr>
            <p:extLst>
              <p:ext uri="{D42A27DB-BD31-4B8C-83A1-F6EECF244321}">
                <p14:modId xmlns:p14="http://schemas.microsoft.com/office/powerpoint/2010/main" val="1408007749"/>
              </p:ext>
            </p:extLst>
          </p:nvPr>
        </p:nvGraphicFramePr>
        <p:xfrm>
          <a:off x="4789488" y="2447331"/>
          <a:ext cx="4311650" cy="3146425"/>
        </p:xfrm>
        <a:graphic>
          <a:graphicData uri="http://schemas.openxmlformats.org/presentationml/2006/ole">
            <mc:AlternateContent xmlns:mc="http://schemas.openxmlformats.org/markup-compatibility/2006">
              <mc:Choice xmlns:v="urn:schemas-microsoft-com:vml" Requires="v">
                <p:oleObj spid="_x0000_s64925" name="Equation" r:id="rId3" imgW="1879560" imgH="1371600" progId="Equation.DSMT4">
                  <p:embed/>
                </p:oleObj>
              </mc:Choice>
              <mc:Fallback>
                <p:oleObj name="Equation" r:id="rId3" imgW="1879560" imgH="1371600" progId="Equation.DSMT4">
                  <p:embed/>
                  <p:pic>
                    <p:nvPicPr>
                      <p:cNvPr id="15462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488" y="2447331"/>
                        <a:ext cx="4311650" cy="3146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4629" name="Group 5"/>
          <p:cNvGrpSpPr>
            <a:grpSpLocks/>
          </p:cNvGrpSpPr>
          <p:nvPr/>
        </p:nvGrpSpPr>
        <p:grpSpPr bwMode="auto">
          <a:xfrm>
            <a:off x="6700838" y="1879006"/>
            <a:ext cx="881062" cy="762000"/>
            <a:chOff x="2018" y="528"/>
            <a:chExt cx="555" cy="480"/>
          </a:xfrm>
        </p:grpSpPr>
        <p:sp>
          <p:nvSpPr>
            <p:cNvPr id="154630" name="Text Box 6"/>
            <p:cNvSpPr txBox="1">
              <a:spLocks noChangeArrowheads="1"/>
            </p:cNvSpPr>
            <p:nvPr/>
          </p:nvSpPr>
          <p:spPr bwMode="auto">
            <a:xfrm>
              <a:off x="2018" y="528"/>
              <a:ext cx="555" cy="288"/>
            </a:xfrm>
            <a:prstGeom prst="rect">
              <a:avLst/>
            </a:prstGeom>
            <a:solidFill>
              <a:srgbClr val="FFFF00"/>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buClr>
                  <a:schemeClr val="accent2"/>
                </a:buClr>
                <a:buSzPct val="75000"/>
                <a:buFont typeface="Monotype Sorts" pitchFamily="2" charset="2"/>
                <a:buNone/>
              </a:pPr>
              <a:r>
                <a:rPr kumimoji="0" lang="zh-CN" altLang="en-US" b="1">
                  <a:solidFill>
                    <a:srgbClr val="0000FF"/>
                  </a:solidFill>
                  <a:ea typeface="楷体_GB2312" pitchFamily="49" charset="-122"/>
                </a:rPr>
                <a:t>第</a:t>
              </a:r>
              <a:r>
                <a:rPr kumimoji="0" lang="en-US" altLang="zh-CN" b="1" i="1">
                  <a:solidFill>
                    <a:srgbClr val="0000FF"/>
                  </a:solidFill>
                  <a:ea typeface="楷体_GB2312" pitchFamily="49" charset="-122"/>
                </a:rPr>
                <a:t>j</a:t>
              </a:r>
              <a:r>
                <a:rPr kumimoji="0" lang="zh-CN" altLang="en-US" b="1">
                  <a:solidFill>
                    <a:srgbClr val="0000FF"/>
                  </a:solidFill>
                  <a:ea typeface="楷体_GB2312" pitchFamily="49" charset="-122"/>
                </a:rPr>
                <a:t>列</a:t>
              </a:r>
              <a:endParaRPr kumimoji="0" lang="zh-CN" altLang="en-US" b="1" i="1">
                <a:solidFill>
                  <a:srgbClr val="0000FF"/>
                </a:solidFill>
                <a:ea typeface="楷体_GB2312" pitchFamily="49" charset="-122"/>
              </a:endParaRPr>
            </a:p>
          </p:txBody>
        </p:sp>
        <p:sp>
          <p:nvSpPr>
            <p:cNvPr id="154631" name="AutoShape 7"/>
            <p:cNvSpPr>
              <a:spLocks noChangeArrowheads="1"/>
            </p:cNvSpPr>
            <p:nvPr/>
          </p:nvSpPr>
          <p:spPr bwMode="auto">
            <a:xfrm>
              <a:off x="2304" y="768"/>
              <a:ext cx="96" cy="240"/>
            </a:xfrm>
            <a:prstGeom prst="downArrow">
              <a:avLst>
                <a:gd name="adj1" fmla="val 50000"/>
                <a:gd name="adj2" fmla="val 62500"/>
              </a:avLst>
            </a:prstGeom>
            <a:solidFill>
              <a:srgbClr val="FFFF00"/>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
        <p:nvSpPr>
          <p:cNvPr id="154632" name="Text Box 8"/>
          <p:cNvSpPr txBox="1">
            <a:spLocks noChangeArrowheads="1"/>
          </p:cNvSpPr>
          <p:nvPr/>
        </p:nvSpPr>
        <p:spPr bwMode="auto">
          <a:xfrm>
            <a:off x="2043113" y="5461993"/>
            <a:ext cx="1809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buClr>
                <a:schemeClr val="accent2"/>
              </a:buClr>
              <a:buSzPct val="75000"/>
              <a:buFont typeface="Monotype Sorts" pitchFamily="2" charset="2"/>
              <a:buNone/>
            </a:pPr>
            <a:endParaRPr kumimoji="0" lang="zh-CN" altLang="zh-CN" b="1">
              <a:solidFill>
                <a:srgbClr val="0000FF"/>
              </a:solidFill>
              <a:ea typeface="楷体_GB2312" pitchFamily="49" charset="-122"/>
            </a:endParaRPr>
          </a:p>
        </p:txBody>
      </p:sp>
      <p:graphicFrame>
        <p:nvGraphicFramePr>
          <p:cNvPr id="154633" name="Object 9"/>
          <p:cNvGraphicFramePr>
            <a:graphicFrameLocks noChangeAspect="1"/>
          </p:cNvGraphicFramePr>
          <p:nvPr>
            <p:extLst>
              <p:ext uri="{D42A27DB-BD31-4B8C-83A1-F6EECF244321}">
                <p14:modId xmlns:p14="http://schemas.microsoft.com/office/powerpoint/2010/main" val="2893965433"/>
              </p:ext>
            </p:extLst>
          </p:nvPr>
        </p:nvGraphicFramePr>
        <p:xfrm>
          <a:off x="2049463" y="5574706"/>
          <a:ext cx="6931025" cy="1001712"/>
        </p:xfrm>
        <a:graphic>
          <a:graphicData uri="http://schemas.openxmlformats.org/presentationml/2006/ole">
            <mc:AlternateContent xmlns:mc="http://schemas.openxmlformats.org/markup-compatibility/2006">
              <mc:Choice xmlns:v="urn:schemas-microsoft-com:vml" Requires="v">
                <p:oleObj spid="_x0000_s64926" name="Equation" r:id="rId5" imgW="2984400" imgH="431640" progId="Equation.DSMT4">
                  <p:embed/>
                </p:oleObj>
              </mc:Choice>
              <mc:Fallback>
                <p:oleObj name="Equation" r:id="rId5" imgW="2984400" imgH="431640" progId="Equation.DSMT4">
                  <p:embed/>
                  <p:pic>
                    <p:nvPicPr>
                      <p:cNvPr id="154633"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9463" y="5574706"/>
                        <a:ext cx="6931025" cy="1001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34" name="Rectangle 10"/>
          <p:cNvSpPr>
            <a:spLocks noChangeArrowheads="1"/>
          </p:cNvSpPr>
          <p:nvPr/>
        </p:nvSpPr>
        <p:spPr bwMode="auto">
          <a:xfrm>
            <a:off x="5473700" y="1253531"/>
            <a:ext cx="3406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kumimoji="0" lang="zh-CN" altLang="en-US" b="1">
                <a:solidFill>
                  <a:srgbClr val="0000FF"/>
                </a:solidFill>
                <a:ea typeface="楷体_GB2312" pitchFamily="49" charset="-122"/>
              </a:rPr>
              <a:t>第</a:t>
            </a:r>
            <a:r>
              <a:rPr kumimoji="0" lang="zh-CN" altLang="en-US" b="1">
                <a:solidFill>
                  <a:srgbClr val="FF3300"/>
                </a:solidFill>
                <a:ea typeface="楷体_GB2312" pitchFamily="49" charset="-122"/>
              </a:rPr>
              <a:t> </a:t>
            </a:r>
            <a:r>
              <a:rPr kumimoji="0" lang="en-US" altLang="zh-CN" b="1" i="1">
                <a:solidFill>
                  <a:srgbClr val="FF3300"/>
                </a:solidFill>
                <a:ea typeface="楷体_GB2312" pitchFamily="49" charset="-122"/>
              </a:rPr>
              <a:t>j </a:t>
            </a:r>
            <a:r>
              <a:rPr kumimoji="0" lang="zh-CN" altLang="en-US" b="1">
                <a:solidFill>
                  <a:srgbClr val="0000FF"/>
                </a:solidFill>
                <a:ea typeface="楷体_GB2312" pitchFamily="49" charset="-122"/>
              </a:rPr>
              <a:t>个回路的回路电流   </a:t>
            </a:r>
          </a:p>
        </p:txBody>
      </p:sp>
      <p:grpSp>
        <p:nvGrpSpPr>
          <p:cNvPr id="154635" name="Group 11"/>
          <p:cNvGrpSpPr>
            <a:grpSpLocks/>
          </p:cNvGrpSpPr>
          <p:nvPr/>
        </p:nvGrpSpPr>
        <p:grpSpPr bwMode="auto">
          <a:xfrm>
            <a:off x="187325" y="548680"/>
            <a:ext cx="4979988" cy="4021138"/>
            <a:chOff x="118" y="-119"/>
            <a:chExt cx="3137" cy="2533"/>
          </a:xfrm>
        </p:grpSpPr>
        <p:graphicFrame>
          <p:nvGraphicFramePr>
            <p:cNvPr id="154636" name="Object 12"/>
            <p:cNvGraphicFramePr>
              <a:graphicFrameLocks noChangeAspect="1"/>
            </p:cNvGraphicFramePr>
            <p:nvPr/>
          </p:nvGraphicFramePr>
          <p:xfrm>
            <a:off x="316" y="590"/>
            <a:ext cx="2812" cy="1691"/>
          </p:xfrm>
          <a:graphic>
            <a:graphicData uri="http://schemas.openxmlformats.org/presentationml/2006/ole">
              <mc:AlternateContent xmlns:mc="http://schemas.openxmlformats.org/markup-compatibility/2006">
                <mc:Choice xmlns:v="urn:schemas-microsoft-com:vml" Requires="v">
                  <p:oleObj spid="_x0000_s64927" name="Equation" r:id="rId7" imgW="2006280" imgH="1206360" progId="Equation.3">
                    <p:embed/>
                  </p:oleObj>
                </mc:Choice>
                <mc:Fallback>
                  <p:oleObj name="Equation" r:id="rId7" imgW="2006280" imgH="1206360" progId="Equation.3">
                    <p:embed/>
                    <p:pic>
                      <p:nvPicPr>
                        <p:cNvPr id="154636"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 y="590"/>
                          <a:ext cx="2812" cy="16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4637" name="AutoShape 13"/>
            <p:cNvSpPr>
              <a:spLocks/>
            </p:cNvSpPr>
            <p:nvPr/>
          </p:nvSpPr>
          <p:spPr bwMode="auto">
            <a:xfrm>
              <a:off x="201" y="723"/>
              <a:ext cx="82" cy="1409"/>
            </a:xfrm>
            <a:prstGeom prst="leftBrace">
              <a:avLst>
                <a:gd name="adj1" fmla="val 143191"/>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nvGrpSpPr>
            <p:cNvPr id="154638" name="Group 14"/>
            <p:cNvGrpSpPr>
              <a:grpSpLocks/>
            </p:cNvGrpSpPr>
            <p:nvPr/>
          </p:nvGrpSpPr>
          <p:grpSpPr bwMode="auto">
            <a:xfrm>
              <a:off x="118" y="-119"/>
              <a:ext cx="3137" cy="2533"/>
              <a:chOff x="0" y="0"/>
              <a:chExt cx="3137" cy="2533"/>
            </a:xfrm>
          </p:grpSpPr>
          <p:sp>
            <p:nvSpPr>
              <p:cNvPr id="154639" name="Line 15"/>
              <p:cNvSpPr>
                <a:spLocks noChangeShapeType="1"/>
              </p:cNvSpPr>
              <p:nvPr/>
            </p:nvSpPr>
            <p:spPr bwMode="auto">
              <a:xfrm>
                <a:off x="0" y="2532"/>
                <a:ext cx="3137" cy="0"/>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54640" name="Line 16"/>
              <p:cNvSpPr>
                <a:spLocks noChangeShapeType="1"/>
              </p:cNvSpPr>
              <p:nvPr/>
            </p:nvSpPr>
            <p:spPr bwMode="auto">
              <a:xfrm flipV="1">
                <a:off x="3118" y="0"/>
                <a:ext cx="0" cy="2533"/>
              </a:xfrm>
              <a:prstGeom prst="line">
                <a:avLst/>
              </a:prstGeom>
              <a:noFill/>
              <a:ln w="19050">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grpSp>
      <p:sp>
        <p:nvSpPr>
          <p:cNvPr id="21" name="Text Box 2"/>
          <p:cNvSpPr txBox="1">
            <a:spLocks noChangeArrowheads="1"/>
          </p:cNvSpPr>
          <p:nvPr/>
        </p:nvSpPr>
        <p:spPr bwMode="auto">
          <a:xfrm>
            <a:off x="319088" y="270721"/>
            <a:ext cx="4798406"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spcBef>
                <a:spcPct val="50000"/>
              </a:spcBef>
              <a:buClr>
                <a:schemeClr val="accent2"/>
              </a:buClr>
              <a:buSzPct val="75000"/>
              <a:buFont typeface="Monotype Sorts" pitchFamily="2" charset="2"/>
              <a:buNone/>
            </a:pPr>
            <a:r>
              <a:rPr kumimoji="0" lang="zh-CN" altLang="en-US" sz="2400" b="1" dirty="0">
                <a:solidFill>
                  <a:srgbClr val="FF0000"/>
                </a:solidFill>
                <a:ea typeface="楷体_GB2312" pitchFamily="49" charset="-122"/>
              </a:rPr>
              <a:t>叠加定理的数学证明（不作要求）</a:t>
            </a:r>
          </a:p>
        </p:txBody>
      </p:sp>
    </p:spTree>
    <p:extLst>
      <p:ext uri="{BB962C8B-B14F-4D97-AF65-F5344CB8AC3E}">
        <p14:creationId xmlns:p14="http://schemas.microsoft.com/office/powerpoint/2010/main" val="31035136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4635"/>
                                        </p:tgtEl>
                                        <p:attrNameLst>
                                          <p:attrName>style.visibility</p:attrName>
                                        </p:attrNameLst>
                                      </p:cBhvr>
                                      <p:to>
                                        <p:strVal val="visible"/>
                                      </p:to>
                                    </p:set>
                                    <p:animEffect transition="in" filter="wipe(left)">
                                      <p:cBhvr>
                                        <p:cTn id="7" dur="500"/>
                                        <p:tgtEl>
                                          <p:spTgt spid="1546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4634">
                                            <p:txEl>
                                              <p:pRg st="0" end="0"/>
                                            </p:txEl>
                                          </p:spTgt>
                                        </p:tgtEl>
                                        <p:attrNameLst>
                                          <p:attrName>style.visibility</p:attrName>
                                        </p:attrNameLst>
                                      </p:cBhvr>
                                      <p:to>
                                        <p:strVal val="visible"/>
                                      </p:to>
                                    </p:set>
                                    <p:animEffect transition="in" filter="wipe(left)">
                                      <p:cBhvr>
                                        <p:cTn id="12" dur="500"/>
                                        <p:tgtEl>
                                          <p:spTgt spid="154634">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4628"/>
                                        </p:tgtEl>
                                        <p:attrNameLst>
                                          <p:attrName>style.visibility</p:attrName>
                                        </p:attrNameLst>
                                      </p:cBhvr>
                                      <p:to>
                                        <p:strVal val="visible"/>
                                      </p:to>
                                    </p:set>
                                    <p:animEffect transition="in" filter="wipe(left)">
                                      <p:cBhvr>
                                        <p:cTn id="17" dur="500"/>
                                        <p:tgtEl>
                                          <p:spTgt spid="1546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4629"/>
                                        </p:tgtEl>
                                        <p:attrNameLst>
                                          <p:attrName>style.visibility</p:attrName>
                                        </p:attrNameLst>
                                      </p:cBhvr>
                                      <p:to>
                                        <p:strVal val="visible"/>
                                      </p:to>
                                    </p:set>
                                    <p:animEffect transition="in" filter="wipe(left)">
                                      <p:cBhvr>
                                        <p:cTn id="22" dur="500"/>
                                        <p:tgtEl>
                                          <p:spTgt spid="1546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54633"/>
                                        </p:tgtEl>
                                        <p:attrNameLst>
                                          <p:attrName>style.visibility</p:attrName>
                                        </p:attrNameLst>
                                      </p:cBhvr>
                                      <p:to>
                                        <p:strVal val="visible"/>
                                      </p:to>
                                    </p:set>
                                    <p:animEffect transition="in" filter="wipe(left)">
                                      <p:cBhvr>
                                        <p:cTn id="27" dur="500"/>
                                        <p:tgtEl>
                                          <p:spTgt spid="1546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34"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Text Box 2"/>
          <p:cNvSpPr txBox="1">
            <a:spLocks noChangeArrowheads="1"/>
          </p:cNvSpPr>
          <p:nvPr/>
        </p:nvSpPr>
        <p:spPr bwMode="auto">
          <a:xfrm>
            <a:off x="762000" y="4740275"/>
            <a:ext cx="7467600"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indent="666750">
              <a:defRPr kumimoji="1" sz="2400">
                <a:solidFill>
                  <a:schemeClr val="tx1"/>
                </a:solidFill>
                <a:latin typeface="Times New Roman" panose="02020603050405020304" pitchFamily="18" charset="0"/>
                <a:ea typeface="宋体" panose="02010600030101010101" pitchFamily="2" charset="-122"/>
              </a:defRPr>
            </a:lvl1pPr>
            <a:lvl2pPr marL="857250">
              <a:defRPr kumimoji="1" sz="2400">
                <a:solidFill>
                  <a:schemeClr val="tx1"/>
                </a:solidFill>
                <a:latin typeface="Times New Roman" panose="02020603050405020304" pitchFamily="18" charset="0"/>
                <a:ea typeface="宋体" panose="02010600030101010101" pitchFamily="2" charset="-122"/>
              </a:defRPr>
            </a:lvl2pPr>
            <a:lvl3pPr marL="104775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50000"/>
              </a:spcBef>
              <a:buClr>
                <a:schemeClr val="accent2"/>
              </a:buClr>
              <a:buSzPct val="75000"/>
              <a:buFont typeface="Monotype Sorts" pitchFamily="2" charset="2"/>
              <a:buNone/>
            </a:pPr>
            <a:r>
              <a:rPr kumimoji="0" lang="zh-CN" altLang="en-US" b="1" dirty="0"/>
              <a:t>同样</a:t>
            </a:r>
            <a:r>
              <a:rPr kumimoji="0" lang="zh-CN" altLang="en-US" b="1" u="sng" dirty="0">
                <a:solidFill>
                  <a:schemeClr val="accent1"/>
                </a:solidFill>
              </a:rPr>
              <a:t>可以证明</a:t>
            </a:r>
            <a:r>
              <a:rPr kumimoji="0" lang="zh-CN" altLang="en-US" b="1" dirty="0"/>
              <a:t>：线性电阻电路中任意支路的电压等于各电源（电压源、电流源）在此支路产生的电压的代数和。</a:t>
            </a:r>
          </a:p>
        </p:txBody>
      </p:sp>
      <p:graphicFrame>
        <p:nvGraphicFramePr>
          <p:cNvPr id="155651" name="Object 3"/>
          <p:cNvGraphicFramePr>
            <a:graphicFrameLocks noChangeAspect="1"/>
          </p:cNvGraphicFramePr>
          <p:nvPr/>
        </p:nvGraphicFramePr>
        <p:xfrm>
          <a:off x="604838" y="212725"/>
          <a:ext cx="7415212" cy="1073150"/>
        </p:xfrm>
        <a:graphic>
          <a:graphicData uri="http://schemas.openxmlformats.org/presentationml/2006/ole">
            <mc:AlternateContent xmlns:mc="http://schemas.openxmlformats.org/markup-compatibility/2006">
              <mc:Choice xmlns:v="urn:schemas-microsoft-com:vml" Requires="v">
                <p:oleObj spid="_x0000_s65949" name="Equation" r:id="rId3" imgW="2984400" imgH="431640" progId="Equation.DSMT4">
                  <p:embed/>
                </p:oleObj>
              </mc:Choice>
              <mc:Fallback>
                <p:oleObj name="Equation" r:id="rId3" imgW="2984400" imgH="431640" progId="Equation.DSMT4">
                  <p:embed/>
                  <p:pic>
                    <p:nvPicPr>
                      <p:cNvPr id="15565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8" y="212725"/>
                        <a:ext cx="7415212" cy="107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5652" name="Group 4"/>
          <p:cNvGrpSpPr>
            <a:grpSpLocks/>
          </p:cNvGrpSpPr>
          <p:nvPr/>
        </p:nvGrpSpPr>
        <p:grpSpPr bwMode="auto">
          <a:xfrm>
            <a:off x="2057400" y="1066800"/>
            <a:ext cx="5410200" cy="1219200"/>
            <a:chOff x="1296" y="672"/>
            <a:chExt cx="3408" cy="768"/>
          </a:xfrm>
        </p:grpSpPr>
        <p:sp>
          <p:nvSpPr>
            <p:cNvPr id="155653" name="Text Box 5"/>
            <p:cNvSpPr txBox="1">
              <a:spLocks noChangeArrowheads="1"/>
            </p:cNvSpPr>
            <p:nvPr/>
          </p:nvSpPr>
          <p:spPr bwMode="auto">
            <a:xfrm>
              <a:off x="2412" y="1152"/>
              <a:ext cx="877" cy="288"/>
            </a:xfrm>
            <a:prstGeom prst="rect">
              <a:avLst/>
            </a:prstGeom>
            <a:solidFill>
              <a:srgbClr val="FFFF00"/>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u</a:t>
              </a:r>
              <a:r>
                <a:rPr kumimoji="0" lang="en-US" altLang="zh-CN" b="1" baseline="-25000">
                  <a:solidFill>
                    <a:srgbClr val="0000FF"/>
                  </a:solidFill>
                  <a:ea typeface="楷体_GB2312" pitchFamily="49" charset="-122"/>
                </a:rPr>
                <a:t>S1 </a:t>
              </a:r>
              <a:r>
                <a:rPr kumimoji="0" lang="en-US" altLang="zh-CN" b="1">
                  <a:solidFill>
                    <a:srgbClr val="0000FF"/>
                  </a:solidFill>
                  <a:ea typeface="楷体_GB2312" pitchFamily="49" charset="-122"/>
                  <a:sym typeface="MT Extra" panose="05050102010205020202" pitchFamily="18" charset="2"/>
                </a:rPr>
                <a:t> </a:t>
              </a:r>
              <a:r>
                <a:rPr kumimoji="0" lang="en-US" altLang="zh-CN" b="1" i="1">
                  <a:solidFill>
                    <a:srgbClr val="0000FF"/>
                  </a:solidFill>
                  <a:ea typeface="楷体_GB2312" pitchFamily="49" charset="-122"/>
                </a:rPr>
                <a:t>u</a:t>
              </a:r>
              <a:r>
                <a:rPr kumimoji="0" lang="en-US" altLang="zh-CN" b="1" baseline="-25000">
                  <a:solidFill>
                    <a:srgbClr val="0000FF"/>
                  </a:solidFill>
                  <a:ea typeface="楷体_GB2312" pitchFamily="49" charset="-122"/>
                </a:rPr>
                <a:t>Sb</a:t>
              </a:r>
            </a:p>
          </p:txBody>
        </p:sp>
        <p:sp>
          <p:nvSpPr>
            <p:cNvPr id="155654" name="Line 6"/>
            <p:cNvSpPr>
              <a:spLocks noChangeShapeType="1"/>
            </p:cNvSpPr>
            <p:nvPr/>
          </p:nvSpPr>
          <p:spPr bwMode="auto">
            <a:xfrm flipH="1" flipV="1">
              <a:off x="1296" y="672"/>
              <a:ext cx="1152" cy="528"/>
            </a:xfrm>
            <a:prstGeom prst="line">
              <a:avLst/>
            </a:prstGeom>
            <a:noFill/>
            <a:ln w="19050">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55655" name="Line 7"/>
            <p:cNvSpPr>
              <a:spLocks noChangeShapeType="1"/>
            </p:cNvSpPr>
            <p:nvPr/>
          </p:nvSpPr>
          <p:spPr bwMode="auto">
            <a:xfrm flipH="1" flipV="1">
              <a:off x="2208" y="672"/>
              <a:ext cx="528" cy="528"/>
            </a:xfrm>
            <a:prstGeom prst="line">
              <a:avLst/>
            </a:prstGeom>
            <a:noFill/>
            <a:ln w="19050">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55656" name="Line 8"/>
            <p:cNvSpPr>
              <a:spLocks noChangeShapeType="1"/>
            </p:cNvSpPr>
            <p:nvPr/>
          </p:nvSpPr>
          <p:spPr bwMode="auto">
            <a:xfrm flipV="1">
              <a:off x="2928" y="672"/>
              <a:ext cx="576" cy="528"/>
            </a:xfrm>
            <a:prstGeom prst="line">
              <a:avLst/>
            </a:prstGeom>
            <a:noFill/>
            <a:ln w="19050">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55657" name="Line 9"/>
            <p:cNvSpPr>
              <a:spLocks noChangeShapeType="1"/>
            </p:cNvSpPr>
            <p:nvPr/>
          </p:nvSpPr>
          <p:spPr bwMode="auto">
            <a:xfrm flipV="1">
              <a:off x="3216" y="720"/>
              <a:ext cx="1488" cy="480"/>
            </a:xfrm>
            <a:prstGeom prst="line">
              <a:avLst/>
            </a:prstGeom>
            <a:noFill/>
            <a:ln w="19050">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
        <p:nvSpPr>
          <p:cNvPr id="155658" name="Text Box 10"/>
          <p:cNvSpPr txBox="1">
            <a:spLocks noChangeArrowheads="1"/>
          </p:cNvSpPr>
          <p:nvPr/>
        </p:nvSpPr>
        <p:spPr bwMode="auto">
          <a:xfrm>
            <a:off x="0" y="1828800"/>
            <a:ext cx="33750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ctr">
              <a:spcBef>
                <a:spcPct val="50000"/>
              </a:spcBef>
              <a:buClr>
                <a:schemeClr val="accent2"/>
              </a:buClr>
              <a:buSzPct val="75000"/>
              <a:buFont typeface="Monotype Sorts" pitchFamily="2" charset="2"/>
              <a:buNone/>
            </a:pPr>
            <a:r>
              <a:rPr kumimoji="0" lang="zh-CN" altLang="en-US" b="1">
                <a:solidFill>
                  <a:srgbClr val="0000FF"/>
                </a:solidFill>
                <a:ea typeface="楷体_GB2312" pitchFamily="49" charset="-122"/>
              </a:rPr>
              <a:t>把 </a:t>
            </a:r>
            <a:r>
              <a:rPr kumimoji="0" lang="en-US" altLang="zh-CN" b="1" i="1">
                <a:solidFill>
                  <a:srgbClr val="0000FF"/>
                </a:solidFill>
                <a:ea typeface="楷体_GB2312" pitchFamily="49" charset="-122"/>
              </a:rPr>
              <a:t>u</a:t>
            </a:r>
            <a:r>
              <a:rPr kumimoji="0" lang="en-US" altLang="zh-CN" b="1" baseline="-25000">
                <a:solidFill>
                  <a:srgbClr val="0000FF"/>
                </a:solidFill>
                <a:ea typeface="楷体_GB2312" pitchFamily="49" charset="-122"/>
              </a:rPr>
              <a:t>Si </a:t>
            </a:r>
            <a:r>
              <a:rPr kumimoji="0" lang="zh-CN" altLang="en-US" b="1">
                <a:solidFill>
                  <a:srgbClr val="0000FF"/>
                </a:solidFill>
                <a:ea typeface="楷体_GB2312" pitchFamily="49" charset="-122"/>
              </a:rPr>
              <a:t>的</a:t>
            </a:r>
            <a:r>
              <a:rPr kumimoji="0" lang="zh-CN" altLang="zh-CN" b="1">
                <a:solidFill>
                  <a:srgbClr val="0000FF"/>
                </a:solidFill>
                <a:ea typeface="楷体_GB2312" pitchFamily="49" charset="-122"/>
              </a:rPr>
              <a:t>系数合并为</a:t>
            </a:r>
            <a:r>
              <a:rPr kumimoji="0" lang="en-US" altLang="zh-CN" b="1" i="1">
                <a:solidFill>
                  <a:srgbClr val="0000FF"/>
                </a:solidFill>
                <a:ea typeface="楷体_GB2312" pitchFamily="49" charset="-122"/>
              </a:rPr>
              <a:t>G</a:t>
            </a:r>
            <a:r>
              <a:rPr kumimoji="0" lang="en-US" altLang="zh-CN" b="1" i="1" baseline="-25000">
                <a:solidFill>
                  <a:srgbClr val="0000FF"/>
                </a:solidFill>
                <a:ea typeface="楷体_GB2312" pitchFamily="49" charset="-122"/>
              </a:rPr>
              <a:t>ji</a:t>
            </a:r>
          </a:p>
        </p:txBody>
      </p:sp>
      <p:graphicFrame>
        <p:nvGraphicFramePr>
          <p:cNvPr id="155659" name="Object 11"/>
          <p:cNvGraphicFramePr>
            <a:graphicFrameLocks noChangeAspect="1"/>
          </p:cNvGraphicFramePr>
          <p:nvPr/>
        </p:nvGraphicFramePr>
        <p:xfrm>
          <a:off x="579438" y="2449513"/>
          <a:ext cx="2203450" cy="1119187"/>
        </p:xfrm>
        <a:graphic>
          <a:graphicData uri="http://schemas.openxmlformats.org/presentationml/2006/ole">
            <mc:AlternateContent xmlns:mc="http://schemas.openxmlformats.org/markup-compatibility/2006">
              <mc:Choice xmlns:v="urn:schemas-microsoft-com:vml" Requires="v">
                <p:oleObj spid="_x0000_s65950" name="Equation" r:id="rId5" imgW="850680" imgH="431640" progId="Equation.3">
                  <p:embed/>
                </p:oleObj>
              </mc:Choice>
              <mc:Fallback>
                <p:oleObj name="Equation" r:id="rId5" imgW="850680" imgH="431640" progId="Equation.3">
                  <p:embed/>
                  <p:pic>
                    <p:nvPicPr>
                      <p:cNvPr id="155659"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438" y="2449513"/>
                        <a:ext cx="2203450" cy="1119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0" name="Object 12"/>
          <p:cNvGraphicFramePr>
            <a:graphicFrameLocks noChangeAspect="1"/>
          </p:cNvGraphicFramePr>
          <p:nvPr/>
        </p:nvGraphicFramePr>
        <p:xfrm>
          <a:off x="954088" y="3581400"/>
          <a:ext cx="4646612" cy="701675"/>
        </p:xfrm>
        <a:graphic>
          <a:graphicData uri="http://schemas.openxmlformats.org/presentationml/2006/ole">
            <mc:AlternateContent xmlns:mc="http://schemas.openxmlformats.org/markup-compatibility/2006">
              <mc:Choice xmlns:v="urn:schemas-microsoft-com:vml" Requires="v">
                <p:oleObj spid="_x0000_s65951" name="Equation" r:id="rId7" imgW="1587240" imgH="241200" progId="Equation.3">
                  <p:embed/>
                </p:oleObj>
              </mc:Choice>
              <mc:Fallback>
                <p:oleObj name="Equation" r:id="rId7" imgW="1587240" imgH="241200" progId="Equation.3">
                  <p:embed/>
                  <p:pic>
                    <p:nvPicPr>
                      <p:cNvPr id="15566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4088" y="3581400"/>
                        <a:ext cx="4646612" cy="70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661" name="Text Box 13"/>
          <p:cNvSpPr txBox="1">
            <a:spLocks noChangeArrowheads="1"/>
          </p:cNvSpPr>
          <p:nvPr/>
        </p:nvSpPr>
        <p:spPr bwMode="auto">
          <a:xfrm>
            <a:off x="533400" y="4283075"/>
            <a:ext cx="81883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spcBef>
                <a:spcPct val="50000"/>
              </a:spcBef>
              <a:buClr>
                <a:schemeClr val="accent2"/>
              </a:buClr>
              <a:buSzPct val="75000"/>
              <a:buFont typeface="Monotype Sorts" pitchFamily="2" charset="2"/>
              <a:buNone/>
            </a:pPr>
            <a:r>
              <a:rPr kumimoji="0" lang="zh-CN" altLang="en-US" b="1">
                <a:solidFill>
                  <a:srgbClr val="0000FF"/>
                </a:solidFill>
              </a:rPr>
              <a:t>支路电流是回路电流的线性组合，支路电流满足叠加定理。</a:t>
            </a:r>
          </a:p>
        </p:txBody>
      </p:sp>
      <p:grpSp>
        <p:nvGrpSpPr>
          <p:cNvPr id="155662" name="Group 14"/>
          <p:cNvGrpSpPr>
            <a:grpSpLocks/>
          </p:cNvGrpSpPr>
          <p:nvPr/>
        </p:nvGrpSpPr>
        <p:grpSpPr bwMode="auto">
          <a:xfrm>
            <a:off x="4137025" y="2600325"/>
            <a:ext cx="4791075" cy="1158875"/>
            <a:chOff x="2606" y="1638"/>
            <a:chExt cx="3018" cy="730"/>
          </a:xfrm>
        </p:grpSpPr>
        <p:sp>
          <p:nvSpPr>
            <p:cNvPr id="155663" name="Text Box 15"/>
            <p:cNvSpPr txBox="1">
              <a:spLocks noChangeArrowheads="1"/>
            </p:cNvSpPr>
            <p:nvPr/>
          </p:nvSpPr>
          <p:spPr bwMode="auto">
            <a:xfrm>
              <a:off x="3081" y="1638"/>
              <a:ext cx="2543" cy="50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nSpc>
                  <a:spcPct val="70000"/>
                </a:lnSpc>
                <a:spcBef>
                  <a:spcPct val="50000"/>
                </a:spcBef>
                <a:buClr>
                  <a:schemeClr val="accent2"/>
                </a:buClr>
                <a:buSzPct val="75000"/>
                <a:buFont typeface="Monotype Sorts" pitchFamily="2" charset="2"/>
                <a:buNone/>
              </a:pPr>
              <a:r>
                <a:rPr kumimoji="0" lang="zh-CN" altLang="en-US" b="1">
                  <a:solidFill>
                    <a:srgbClr val="0000FF"/>
                  </a:solidFill>
                  <a:ea typeface="楷体_GB2312" pitchFamily="49" charset="-122"/>
                </a:rPr>
                <a:t>第</a:t>
              </a:r>
              <a:r>
                <a:rPr kumimoji="0" lang="en-US" altLang="zh-CN" b="1" i="1">
                  <a:solidFill>
                    <a:srgbClr val="0000FF"/>
                  </a:solidFill>
                  <a:ea typeface="楷体_GB2312" pitchFamily="49" charset="-122"/>
                </a:rPr>
                <a:t>i</a:t>
              </a:r>
              <a:r>
                <a:rPr kumimoji="0" lang="zh-CN" altLang="en-US" b="1">
                  <a:solidFill>
                    <a:srgbClr val="0000FF"/>
                  </a:solidFill>
                  <a:ea typeface="楷体_GB2312" pitchFamily="49" charset="-122"/>
                </a:rPr>
                <a:t>个电压源单独作用时在</a:t>
              </a:r>
            </a:p>
            <a:p>
              <a:pPr>
                <a:lnSpc>
                  <a:spcPct val="70000"/>
                </a:lnSpc>
                <a:spcBef>
                  <a:spcPct val="50000"/>
                </a:spcBef>
                <a:buClr>
                  <a:schemeClr val="accent2"/>
                </a:buClr>
                <a:buSzPct val="75000"/>
                <a:buFont typeface="Monotype Sorts" pitchFamily="2" charset="2"/>
                <a:buNone/>
              </a:pPr>
              <a:r>
                <a:rPr kumimoji="0" lang="zh-CN" altLang="en-US" b="1">
                  <a:solidFill>
                    <a:srgbClr val="0000FF"/>
                  </a:solidFill>
                  <a:ea typeface="楷体_GB2312" pitchFamily="49" charset="-122"/>
                </a:rPr>
                <a:t>第</a:t>
              </a:r>
              <a:r>
                <a:rPr kumimoji="0" lang="en-US" altLang="zh-CN" b="1" i="1">
                  <a:solidFill>
                    <a:srgbClr val="0000FF"/>
                  </a:solidFill>
                  <a:ea typeface="楷体_GB2312" pitchFamily="49" charset="-122"/>
                </a:rPr>
                <a:t>j </a:t>
              </a:r>
              <a:r>
                <a:rPr kumimoji="0" lang="zh-CN" altLang="en-US" b="1">
                  <a:solidFill>
                    <a:srgbClr val="0000FF"/>
                  </a:solidFill>
                  <a:ea typeface="楷体_GB2312" pitchFamily="49" charset="-122"/>
                </a:rPr>
                <a:t>个回路中产生的回路电流</a:t>
              </a:r>
            </a:p>
          </p:txBody>
        </p:sp>
        <p:sp>
          <p:nvSpPr>
            <p:cNvPr id="155664" name="Line 16"/>
            <p:cNvSpPr>
              <a:spLocks noChangeShapeType="1"/>
            </p:cNvSpPr>
            <p:nvPr/>
          </p:nvSpPr>
          <p:spPr bwMode="auto">
            <a:xfrm flipH="1">
              <a:off x="2606" y="1856"/>
              <a:ext cx="466" cy="512"/>
            </a:xfrm>
            <a:prstGeom prst="line">
              <a:avLst/>
            </a:prstGeom>
            <a:noFill/>
            <a:ln w="19050">
              <a:solidFill>
                <a:srgbClr val="FF0000"/>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Tree>
    <p:extLst>
      <p:ext uri="{BB962C8B-B14F-4D97-AF65-F5344CB8AC3E}">
        <p14:creationId xmlns:p14="http://schemas.microsoft.com/office/powerpoint/2010/main" val="36965940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55652"/>
                                        </p:tgtEl>
                                        <p:attrNameLst>
                                          <p:attrName>style.visibility</p:attrName>
                                        </p:attrNameLst>
                                      </p:cBhvr>
                                      <p:to>
                                        <p:strVal val="visible"/>
                                      </p:to>
                                    </p:set>
                                    <p:animEffect transition="in" filter="wipe(left)">
                                      <p:cBhvr>
                                        <p:cTn id="7" dur="500"/>
                                        <p:tgtEl>
                                          <p:spTgt spid="155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5658">
                                            <p:txEl>
                                              <p:pRg st="0" end="0"/>
                                            </p:txEl>
                                          </p:spTgt>
                                        </p:tgtEl>
                                        <p:attrNameLst>
                                          <p:attrName>style.visibility</p:attrName>
                                        </p:attrNameLst>
                                      </p:cBhvr>
                                      <p:to>
                                        <p:strVal val="visible"/>
                                      </p:to>
                                    </p:set>
                                    <p:animEffect transition="in" filter="wipe(left)">
                                      <p:cBhvr>
                                        <p:cTn id="12" dur="500"/>
                                        <p:tgtEl>
                                          <p:spTgt spid="15565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55659"/>
                                        </p:tgtEl>
                                        <p:attrNameLst>
                                          <p:attrName>style.visibility</p:attrName>
                                        </p:attrNameLst>
                                      </p:cBhvr>
                                      <p:to>
                                        <p:strVal val="visible"/>
                                      </p:to>
                                    </p:set>
                                    <p:animEffect transition="in" filter="wipe(left)">
                                      <p:cBhvr>
                                        <p:cTn id="17" dur="500"/>
                                        <p:tgtEl>
                                          <p:spTgt spid="1556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55660"/>
                                        </p:tgtEl>
                                        <p:attrNameLst>
                                          <p:attrName>style.visibility</p:attrName>
                                        </p:attrNameLst>
                                      </p:cBhvr>
                                      <p:to>
                                        <p:strVal val="visible"/>
                                      </p:to>
                                    </p:set>
                                    <p:animEffect transition="in" filter="wipe(left)">
                                      <p:cBhvr>
                                        <p:cTn id="22" dur="500"/>
                                        <p:tgtEl>
                                          <p:spTgt spid="15566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155662"/>
                                        </p:tgtEl>
                                        <p:attrNameLst>
                                          <p:attrName>style.visibility</p:attrName>
                                        </p:attrNameLst>
                                      </p:cBhvr>
                                      <p:to>
                                        <p:strVal val="visible"/>
                                      </p:to>
                                    </p:set>
                                    <p:animEffect transition="in" filter="wipe(down)">
                                      <p:cBhvr>
                                        <p:cTn id="27" dur="500"/>
                                        <p:tgtEl>
                                          <p:spTgt spid="15566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5661">
                                            <p:txEl>
                                              <p:pRg st="0" end="0"/>
                                            </p:txEl>
                                          </p:spTgt>
                                        </p:tgtEl>
                                        <p:attrNameLst>
                                          <p:attrName>style.visibility</p:attrName>
                                        </p:attrNameLst>
                                      </p:cBhvr>
                                      <p:to>
                                        <p:strVal val="visible"/>
                                      </p:to>
                                    </p:set>
                                    <p:animEffect transition="in" filter="wipe(left)">
                                      <p:cBhvr>
                                        <p:cTn id="32" dur="500"/>
                                        <p:tgtEl>
                                          <p:spTgt spid="155661">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5650">
                                            <p:txEl>
                                              <p:pRg st="0" end="0"/>
                                            </p:txEl>
                                          </p:spTgt>
                                        </p:tgtEl>
                                        <p:attrNameLst>
                                          <p:attrName>style.visibility</p:attrName>
                                        </p:attrNameLst>
                                      </p:cBhvr>
                                      <p:to>
                                        <p:strVal val="visible"/>
                                      </p:to>
                                    </p:set>
                                    <p:animEffect transition="in" filter="wipe(left)">
                                      <p:cBhvr>
                                        <p:cTn id="37" dur="500"/>
                                        <p:tgtEl>
                                          <p:spTgt spid="15565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 grpId="0" build="p" autoUpdateAnimBg="0"/>
      <p:bldP spid="155658" grpId="0" build="p" autoUpdateAnimBg="0"/>
      <p:bldP spid="155661"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4"/>
          <p:cNvSpPr>
            <a:spLocks noGrp="1"/>
          </p:cNvSpPr>
          <p:nvPr>
            <p:ph type="ftr" sz="quarter" idx="11"/>
          </p:nvPr>
        </p:nvSpPr>
        <p:spPr/>
        <p:txBody>
          <a:bodyPr/>
          <a:lstStyle/>
          <a:p>
            <a:pPr>
              <a:defRPr/>
            </a:pPr>
            <a:endParaRPr lang="en-US" altLang="zh-CN"/>
          </a:p>
        </p:txBody>
      </p:sp>
      <p:sp>
        <p:nvSpPr>
          <p:cNvPr id="8" name="灯片编号占位符 5"/>
          <p:cNvSpPr>
            <a:spLocks noGrp="1"/>
          </p:cNvSpPr>
          <p:nvPr>
            <p:ph type="sldNum" sz="quarter" idx="12"/>
          </p:nvPr>
        </p:nvSpPr>
        <p:spPr>
          <a:xfrm>
            <a:off x="7250113" y="6556375"/>
            <a:ext cx="1905000" cy="457200"/>
          </a:xfrm>
        </p:spPr>
        <p:txBody>
          <a:bodyPr/>
          <a:lstStyle/>
          <a:p>
            <a:pPr>
              <a:defRPr/>
            </a:pPr>
            <a:fld id="{248D7461-934A-4E01-A525-75331C95F79E}" type="slidenum">
              <a:rPr lang="en-US" altLang="zh-CN"/>
              <a:pPr>
                <a:defRPr/>
              </a:pPr>
              <a:t>12</a:t>
            </a:fld>
            <a:endParaRPr lang="en-US" altLang="zh-CN"/>
          </a:p>
        </p:txBody>
      </p:sp>
      <p:grpSp>
        <p:nvGrpSpPr>
          <p:cNvPr id="36" name="组合 35"/>
          <p:cNvGrpSpPr>
            <a:grpSpLocks/>
          </p:cNvGrpSpPr>
          <p:nvPr/>
        </p:nvGrpSpPr>
        <p:grpSpPr bwMode="auto">
          <a:xfrm>
            <a:off x="712788" y="3844403"/>
            <a:ext cx="503237" cy="420687"/>
            <a:chOff x="10956540" y="4854631"/>
            <a:chExt cx="504056" cy="421006"/>
          </a:xfrm>
        </p:grpSpPr>
        <p:cxnSp>
          <p:nvCxnSpPr>
            <p:cNvPr id="37" name="直接箭头连接符 36"/>
            <p:cNvCxnSpPr/>
            <p:nvPr/>
          </p:nvCxnSpPr>
          <p:spPr>
            <a:xfrm flipV="1">
              <a:off x="11215773" y="4854631"/>
              <a:ext cx="0" cy="421006"/>
            </a:xfrm>
            <a:prstGeom prst="straightConnector1">
              <a:avLst/>
            </a:prstGeom>
            <a:noFill/>
            <a:ln w="76200" cap="flat" cmpd="sng" algn="ctr">
              <a:gradFill flip="none" rotWithShape="1">
                <a:gsLst>
                  <a:gs pos="31000">
                    <a:srgbClr val="E03300">
                      <a:lumMod val="100000"/>
                      <a:alpha val="50000"/>
                    </a:srgbClr>
                  </a:gs>
                  <a:gs pos="0">
                    <a:srgbClr val="C00000">
                      <a:alpha val="49000"/>
                    </a:srgbClr>
                  </a:gs>
                  <a:gs pos="68000">
                    <a:srgbClr val="FF6600"/>
                  </a:gs>
                  <a:gs pos="100000">
                    <a:srgbClr val="FFC000"/>
                  </a:gs>
                </a:gsLst>
                <a:path path="circle">
                  <a:fillToRect l="50000" t="50000" r="50000" b="50000"/>
                </a:path>
                <a:tileRect/>
              </a:gradFill>
              <a:prstDash val="solid"/>
              <a:round/>
              <a:headEnd type="none" w="med" len="lg"/>
              <a:tailEnd type="none" w="med" len="lg"/>
            </a:ln>
            <a:effectLst>
              <a:outerShdw sx="1000" sy="1000" algn="ctr" rotWithShape="0">
                <a:srgbClr val="A5C249">
                  <a:shade val="9000"/>
                  <a:satMod val="105000"/>
                </a:srgbClr>
              </a:outerShdw>
              <a:reflection endPos="0" dist="50800" dir="5400000" sy="-100000" algn="bl" rotWithShape="0"/>
            </a:effectLst>
            <a:scene3d>
              <a:camera prst="orthographicFront"/>
              <a:lightRig rig="threePt" dir="t"/>
            </a:scene3d>
            <a:sp3d>
              <a:bevelB prst="relaxedInset"/>
            </a:sp3d>
          </p:spPr>
        </p:cxnSp>
        <p:cxnSp>
          <p:nvCxnSpPr>
            <p:cNvPr id="38" name="直接箭头连接符 37"/>
            <p:cNvCxnSpPr/>
            <p:nvPr/>
          </p:nvCxnSpPr>
          <p:spPr>
            <a:xfrm flipV="1">
              <a:off x="10956540" y="5065563"/>
              <a:ext cx="504056" cy="8447"/>
            </a:xfrm>
            <a:prstGeom prst="straightConnector1">
              <a:avLst/>
            </a:prstGeom>
            <a:noFill/>
            <a:ln w="76200" cap="flat" cmpd="sng" algn="ctr">
              <a:gradFill flip="none" rotWithShape="1">
                <a:gsLst>
                  <a:gs pos="31000">
                    <a:srgbClr val="E03300">
                      <a:lumMod val="100000"/>
                      <a:alpha val="50000"/>
                    </a:srgbClr>
                  </a:gs>
                  <a:gs pos="0">
                    <a:srgbClr val="C00000">
                      <a:alpha val="49000"/>
                    </a:srgbClr>
                  </a:gs>
                  <a:gs pos="68000">
                    <a:srgbClr val="FF6600"/>
                  </a:gs>
                  <a:gs pos="100000">
                    <a:srgbClr val="FFC000"/>
                  </a:gs>
                </a:gsLst>
                <a:path path="circle">
                  <a:fillToRect l="50000" t="50000" r="50000" b="50000"/>
                </a:path>
                <a:tileRect/>
              </a:gradFill>
              <a:prstDash val="solid"/>
              <a:round/>
              <a:headEnd type="none" w="med" len="lg"/>
              <a:tailEnd type="none" w="med" len="lg"/>
            </a:ln>
            <a:effectLst>
              <a:outerShdw sx="1000" sy="1000" algn="ctr" rotWithShape="0">
                <a:srgbClr val="A5C249">
                  <a:shade val="9000"/>
                  <a:satMod val="105000"/>
                </a:srgbClr>
              </a:outerShdw>
              <a:reflection endPos="0" dist="50800" dir="5400000" sy="-100000" algn="bl" rotWithShape="0"/>
            </a:effectLst>
            <a:scene3d>
              <a:camera prst="orthographicFront"/>
              <a:lightRig rig="threePt" dir="t"/>
            </a:scene3d>
            <a:sp3d>
              <a:bevelB prst="relaxedInset"/>
            </a:sp3d>
          </p:spPr>
        </p:cxnSp>
      </p:grpSp>
      <p:graphicFrame>
        <p:nvGraphicFramePr>
          <p:cNvPr id="39" name="对象 38"/>
          <p:cNvGraphicFramePr>
            <a:graphicFrameLocks noChangeAspect="1"/>
          </p:cNvGraphicFramePr>
          <p:nvPr/>
        </p:nvGraphicFramePr>
        <p:xfrm>
          <a:off x="395288" y="1101725"/>
          <a:ext cx="3482975" cy="1730375"/>
        </p:xfrm>
        <a:graphic>
          <a:graphicData uri="http://schemas.openxmlformats.org/presentationml/2006/ole">
            <mc:AlternateContent xmlns:mc="http://schemas.openxmlformats.org/markup-compatibility/2006">
              <mc:Choice xmlns:v="urn:schemas-microsoft-com:vml" Requires="v">
                <p:oleObj spid="_x0000_s17382" name="Visio" r:id="rId3" imgW="1741075" imgH="865394" progId="Visio.Drawing.11">
                  <p:embed/>
                </p:oleObj>
              </mc:Choice>
              <mc:Fallback>
                <p:oleObj name="Visio" r:id="rId3" imgW="1741075" imgH="865394" progId="Visio.Drawing.11">
                  <p:embed/>
                  <p:pic>
                    <p:nvPicPr>
                      <p:cNvPr id="0" name="对象 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101725"/>
                        <a:ext cx="348297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40" name="组合 39"/>
          <p:cNvGrpSpPr>
            <a:grpSpLocks/>
          </p:cNvGrpSpPr>
          <p:nvPr/>
        </p:nvGrpSpPr>
        <p:grpSpPr bwMode="auto">
          <a:xfrm>
            <a:off x="3944938" y="1946275"/>
            <a:ext cx="504825" cy="217488"/>
            <a:chOff x="4079776" y="3500192"/>
            <a:chExt cx="504056" cy="216920"/>
          </a:xfrm>
        </p:grpSpPr>
        <p:cxnSp>
          <p:nvCxnSpPr>
            <p:cNvPr id="41" name="直接箭头连接符 40"/>
            <p:cNvCxnSpPr/>
            <p:nvPr/>
          </p:nvCxnSpPr>
          <p:spPr>
            <a:xfrm flipV="1">
              <a:off x="4079776" y="3500192"/>
              <a:ext cx="504056" cy="8447"/>
            </a:xfrm>
            <a:prstGeom prst="straightConnector1">
              <a:avLst/>
            </a:prstGeom>
            <a:noFill/>
            <a:ln w="76200" cap="flat" cmpd="sng" algn="ctr">
              <a:gradFill flip="none" rotWithShape="1">
                <a:gsLst>
                  <a:gs pos="31000">
                    <a:srgbClr val="E03300">
                      <a:lumMod val="100000"/>
                      <a:alpha val="50000"/>
                    </a:srgbClr>
                  </a:gs>
                  <a:gs pos="0">
                    <a:srgbClr val="C00000">
                      <a:alpha val="49000"/>
                    </a:srgbClr>
                  </a:gs>
                  <a:gs pos="68000">
                    <a:srgbClr val="FF6600"/>
                  </a:gs>
                  <a:gs pos="100000">
                    <a:srgbClr val="FFC000"/>
                  </a:gs>
                </a:gsLst>
                <a:path path="circle">
                  <a:fillToRect l="50000" t="50000" r="50000" b="50000"/>
                </a:path>
                <a:tileRect/>
              </a:gradFill>
              <a:prstDash val="solid"/>
              <a:round/>
              <a:headEnd type="none" w="med" len="lg"/>
              <a:tailEnd type="none" w="med" len="lg"/>
            </a:ln>
            <a:effectLst>
              <a:outerShdw sx="1000" sy="1000" algn="ctr" rotWithShape="0">
                <a:srgbClr val="A5C249">
                  <a:shade val="9000"/>
                  <a:satMod val="105000"/>
                </a:srgbClr>
              </a:outerShdw>
              <a:reflection endPos="0" dist="50800" dir="5400000" sy="-100000" algn="bl" rotWithShape="0"/>
            </a:effectLst>
            <a:scene3d>
              <a:camera prst="orthographicFront"/>
              <a:lightRig rig="threePt" dir="t"/>
            </a:scene3d>
            <a:sp3d>
              <a:bevelB prst="relaxedInset"/>
            </a:sp3d>
          </p:spPr>
        </p:cxnSp>
        <p:cxnSp>
          <p:nvCxnSpPr>
            <p:cNvPr id="42" name="直接箭头连接符 41"/>
            <p:cNvCxnSpPr/>
            <p:nvPr/>
          </p:nvCxnSpPr>
          <p:spPr>
            <a:xfrm flipV="1">
              <a:off x="4079776" y="3708665"/>
              <a:ext cx="504056" cy="8447"/>
            </a:xfrm>
            <a:prstGeom prst="straightConnector1">
              <a:avLst/>
            </a:prstGeom>
            <a:noFill/>
            <a:ln w="76200" cap="flat" cmpd="sng" algn="ctr">
              <a:gradFill flip="none" rotWithShape="1">
                <a:gsLst>
                  <a:gs pos="31000">
                    <a:srgbClr val="E03300">
                      <a:lumMod val="100000"/>
                      <a:alpha val="50000"/>
                    </a:srgbClr>
                  </a:gs>
                  <a:gs pos="0">
                    <a:srgbClr val="C00000">
                      <a:alpha val="49000"/>
                    </a:srgbClr>
                  </a:gs>
                  <a:gs pos="68000">
                    <a:srgbClr val="FF6600"/>
                  </a:gs>
                  <a:gs pos="100000">
                    <a:srgbClr val="FFC000"/>
                  </a:gs>
                </a:gsLst>
                <a:path path="circle">
                  <a:fillToRect l="50000" t="50000" r="50000" b="50000"/>
                </a:path>
                <a:tileRect/>
              </a:gradFill>
              <a:prstDash val="solid"/>
              <a:round/>
              <a:headEnd type="none" w="med" len="lg"/>
              <a:tailEnd type="none" w="med" len="lg"/>
            </a:ln>
            <a:effectLst>
              <a:outerShdw sx="1000" sy="1000" algn="ctr" rotWithShape="0">
                <a:srgbClr val="A5C249">
                  <a:shade val="9000"/>
                  <a:satMod val="105000"/>
                </a:srgbClr>
              </a:outerShdw>
              <a:reflection endPos="0" dist="50800" dir="5400000" sy="-100000" algn="bl" rotWithShape="0"/>
            </a:effectLst>
            <a:scene3d>
              <a:camera prst="orthographicFront"/>
              <a:lightRig rig="threePt" dir="t"/>
            </a:scene3d>
            <a:sp3d>
              <a:bevelB prst="relaxedInset"/>
            </a:sp3d>
          </p:spPr>
        </p:cxnSp>
      </p:grpSp>
      <p:graphicFrame>
        <p:nvGraphicFramePr>
          <p:cNvPr id="43" name="对象 42"/>
          <p:cNvGraphicFramePr>
            <a:graphicFrameLocks noChangeAspect="1"/>
          </p:cNvGraphicFramePr>
          <p:nvPr/>
        </p:nvGraphicFramePr>
        <p:xfrm>
          <a:off x="4535488" y="1100138"/>
          <a:ext cx="3481387" cy="1731962"/>
        </p:xfrm>
        <a:graphic>
          <a:graphicData uri="http://schemas.openxmlformats.org/presentationml/2006/ole">
            <mc:AlternateContent xmlns:mc="http://schemas.openxmlformats.org/markup-compatibility/2006">
              <mc:Choice xmlns:v="urn:schemas-microsoft-com:vml" Requires="v">
                <p:oleObj spid="_x0000_s17383" name="Visio" r:id="rId5" imgW="1740965" imgH="865282" progId="Visio.Drawing.11">
                  <p:embed/>
                </p:oleObj>
              </mc:Choice>
              <mc:Fallback>
                <p:oleObj name="Visio" r:id="rId5" imgW="1740965" imgH="865282" progId="Visio.Drawing.11">
                  <p:embed/>
                  <p:pic>
                    <p:nvPicPr>
                      <p:cNvPr id="0" name="对象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5488" y="1100138"/>
                        <a:ext cx="3481387" cy="173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4" name="对象 43"/>
          <p:cNvGraphicFramePr>
            <a:graphicFrameLocks noChangeAspect="1"/>
          </p:cNvGraphicFramePr>
          <p:nvPr/>
        </p:nvGraphicFramePr>
        <p:xfrm>
          <a:off x="1289050" y="3078163"/>
          <a:ext cx="2817813" cy="1744662"/>
        </p:xfrm>
        <a:graphic>
          <a:graphicData uri="http://schemas.openxmlformats.org/presentationml/2006/ole">
            <mc:AlternateContent xmlns:mc="http://schemas.openxmlformats.org/markup-compatibility/2006">
              <mc:Choice xmlns:v="urn:schemas-microsoft-com:vml" Requires="v">
                <p:oleObj spid="_x0000_s17384" name="Visio" r:id="rId7" imgW="1409059" imgH="872078" progId="Visio.Drawing.11">
                  <p:embed/>
                </p:oleObj>
              </mc:Choice>
              <mc:Fallback>
                <p:oleObj name="Visio" r:id="rId7" imgW="1409059" imgH="872078" progId="Visio.Drawing.11">
                  <p:embed/>
                  <p:pic>
                    <p:nvPicPr>
                      <p:cNvPr id="0" name="对象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9050" y="3078163"/>
                        <a:ext cx="2817813"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6" name="对象 45"/>
              <p:cNvSpPr txBox="1"/>
              <p:nvPr/>
            </p:nvSpPr>
            <p:spPr bwMode="auto">
              <a:xfrm>
                <a:off x="6397029" y="3294063"/>
                <a:ext cx="1936750" cy="603250"/>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sSup>
                        <m:sSupPr>
                          <m:ctrlPr>
                            <a:rPr lang="zh-CN" altLang="en-US" i="1">
                              <a:solidFill>
                                <a:srgbClr val="000000"/>
                              </a:solidFill>
                              <a:latin typeface="Cambria Math" panose="02040503050406030204" pitchFamily="18" charset="0"/>
                            </a:rPr>
                          </m:ctrlPr>
                        </m:sSupPr>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m:rPr>
                                  <m:sty m:val="p"/>
                                </m:rPr>
                                <a:rPr lang="zh-CN" altLang="en-US" i="0">
                                  <a:solidFill>
                                    <a:srgbClr val="000000"/>
                                  </a:solidFill>
                                  <a:latin typeface="Cambria Math" panose="02040503050406030204" pitchFamily="18" charset="0"/>
                                </a:rPr>
                                <m:t>o</m:t>
                              </m:r>
                            </m:sub>
                          </m:sSub>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m:t>
                          </m:r>
                        </m:sup>
                      </m:sSup>
                    </m:oMath>
                  </m:oMathPara>
                </a14:m>
                <a:endParaRPr lang="en-US" altLang="zh-CN" dirty="0"/>
              </a:p>
              <a:p>
                <a:endParaRPr lang="en-US" altLang="zh-CN" dirty="0"/>
              </a:p>
              <a:p>
                <a:endParaRPr lang="zh-CN" altLang="en-US" dirty="0"/>
              </a:p>
            </p:txBody>
          </p:sp>
        </mc:Choice>
        <mc:Fallback xmlns="">
          <p:sp>
            <p:nvSpPr>
              <p:cNvPr id="46" name="对象 45"/>
              <p:cNvSpPr txBox="1">
                <a:spLocks noRot="1" noChangeAspect="1" noMove="1" noResize="1" noEditPoints="1" noAdjustHandles="1" noChangeArrowheads="1" noChangeShapeType="1" noTextEdit="1"/>
              </p:cNvSpPr>
              <p:nvPr/>
            </p:nvSpPr>
            <p:spPr bwMode="auto">
              <a:xfrm>
                <a:off x="6397029" y="3294063"/>
                <a:ext cx="1936750" cy="603250"/>
              </a:xfrm>
              <a:prstGeom prst="rect">
                <a:avLst/>
              </a:prstGeom>
              <a:blipFill>
                <a:blip r:embed="rId9"/>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对象 47"/>
              <p:cNvSpPr txBox="1"/>
              <p:nvPr/>
            </p:nvSpPr>
            <p:spPr bwMode="auto">
              <a:xfrm>
                <a:off x="6300192" y="2825750"/>
                <a:ext cx="2286000" cy="603250"/>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(2+1)</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m:t>
                          </m:r>
                        </m:sup>
                      </m:sSup>
                      <m:r>
                        <a:rPr lang="zh-CN" altLang="en-US" i="1">
                          <a:solidFill>
                            <a:srgbClr val="000000"/>
                          </a:solidFill>
                          <a:latin typeface="Cambria Math" panose="02040503050406030204" pitchFamily="18" charset="0"/>
                        </a:rPr>
                        <m:t>=10−2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m:t>
                          </m:r>
                        </m:sup>
                      </m:sSup>
                    </m:oMath>
                  </m:oMathPara>
                </a14:m>
                <a:endParaRPr lang="zh-CN" altLang="en-US" dirty="0"/>
              </a:p>
            </p:txBody>
          </p:sp>
        </mc:Choice>
        <mc:Fallback xmlns="">
          <p:sp>
            <p:nvSpPr>
              <p:cNvPr id="48" name="对象 47"/>
              <p:cNvSpPr txBox="1">
                <a:spLocks noRot="1" noChangeAspect="1" noMove="1" noResize="1" noEditPoints="1" noAdjustHandles="1" noChangeArrowheads="1" noChangeShapeType="1" noTextEdit="1"/>
              </p:cNvSpPr>
              <p:nvPr/>
            </p:nvSpPr>
            <p:spPr bwMode="auto">
              <a:xfrm>
                <a:off x="6300192" y="2825750"/>
                <a:ext cx="2286000" cy="603250"/>
              </a:xfrm>
              <a:prstGeom prst="rect">
                <a:avLst/>
              </a:prstGeom>
              <a:blipFill>
                <a:blip r:embed="rId10"/>
                <a:stretch>
                  <a:fillRect/>
                </a:stretch>
              </a:blipFill>
              <a:ln>
                <a:noFill/>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对象 48"/>
              <p:cNvSpPr txBox="1"/>
              <p:nvPr/>
            </p:nvSpPr>
            <p:spPr bwMode="auto">
              <a:xfrm>
                <a:off x="1431925" y="5092700"/>
                <a:ext cx="2444750" cy="857250"/>
              </a:xfrm>
              <a:prstGeom prst="rect">
                <a:avLst/>
              </a:prstGeom>
              <a:noFill/>
              <a:ln>
                <a:noFill/>
              </a:ln>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2</m:t>
                          </m:r>
                        </m:den>
                      </m:f>
                      <m:r>
                        <a:rPr lang="zh-CN" altLang="en-US" i="1">
                          <a:solidFill>
                            <a:srgbClr val="000000"/>
                          </a:solidFill>
                          <a:latin typeface="Cambria Math" panose="02040503050406030204" pitchFamily="18" charset="0"/>
                        </a:rPr>
                        <m:t>+</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1</m:t>
                          </m:r>
                        </m:num>
                        <m:den>
                          <m:r>
                            <a:rPr lang="zh-CN" altLang="en-US" i="1">
                              <a:solidFill>
                                <a:srgbClr val="000000"/>
                              </a:solidFill>
                              <a:latin typeface="Cambria Math" panose="02040503050406030204" pitchFamily="18" charset="0"/>
                            </a:rPr>
                            <m:t>1</m:t>
                          </m:r>
                        </m:den>
                      </m:f>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e>
                        <m:sub>
                          <m:r>
                            <m:rPr>
                              <m:sty m:val="p"/>
                            </m:rPr>
                            <a:rPr lang="zh-CN" altLang="en-US" i="0">
                              <a:solidFill>
                                <a:srgbClr val="000000"/>
                              </a:solidFill>
                              <a:latin typeface="Cambria Math" panose="02040503050406030204" pitchFamily="18" charset="0"/>
                            </a:rPr>
                            <m:t>o</m:t>
                          </m:r>
                        </m:sub>
                      </m:sSub>
                      <m:r>
                        <a:rPr lang="zh-CN" altLang="en-US" i="1">
                          <a:solidFill>
                            <a:srgbClr val="000000"/>
                          </a:solidFill>
                          <a:latin typeface="Cambria Math" panose="02040503050406030204" pitchFamily="18" charset="0"/>
                        </a:rPr>
                        <m:t>=5+</m:t>
                      </m:r>
                      <m:f>
                        <m:fPr>
                          <m:ctrlPr>
                            <a:rPr lang="zh-CN" altLang="en-US" i="1">
                              <a:solidFill>
                                <a:srgbClr val="000000"/>
                              </a:solidFill>
                              <a:latin typeface="Cambria Math" panose="02040503050406030204" pitchFamily="18" charset="0"/>
                            </a:rPr>
                          </m:ctrlPr>
                        </m:fPr>
                        <m:num>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m:t>
                              </m:r>
                            </m:sup>
                          </m:sSup>
                        </m:num>
                        <m:den>
                          <m:r>
                            <a:rPr lang="zh-CN" altLang="en-US" i="1">
                              <a:solidFill>
                                <a:srgbClr val="000000"/>
                              </a:solidFill>
                              <a:latin typeface="Cambria Math" panose="02040503050406030204" pitchFamily="18" charset="0"/>
                            </a:rPr>
                            <m:t>1</m:t>
                          </m:r>
                        </m:den>
                      </m:f>
                    </m:oMath>
                  </m:oMathPara>
                </a14:m>
                <a:endParaRPr lang="zh-CN" altLang="en-US"/>
              </a:p>
            </p:txBody>
          </p:sp>
        </mc:Choice>
        <mc:Fallback xmlns="">
          <p:sp>
            <p:nvSpPr>
              <p:cNvPr id="49" name="对象 48"/>
              <p:cNvSpPr txBox="1">
                <a:spLocks noRot="1" noChangeAspect="1" noMove="1" noResize="1" noEditPoints="1" noAdjustHandles="1" noChangeArrowheads="1" noChangeShapeType="1" noTextEdit="1"/>
              </p:cNvSpPr>
              <p:nvPr/>
            </p:nvSpPr>
            <p:spPr bwMode="auto">
              <a:xfrm>
                <a:off x="1431925" y="5092700"/>
                <a:ext cx="2444750" cy="857250"/>
              </a:xfrm>
              <a:prstGeom prst="rect">
                <a:avLst/>
              </a:prstGeom>
              <a:blipFill>
                <a:blip r:embed="rId11"/>
                <a:stretch>
                  <a:fillRect/>
                </a:stretch>
              </a:blipFill>
              <a:ln>
                <a:noFill/>
              </a:ln>
              <a:extLst/>
            </p:spPr>
            <p:txBody>
              <a:bodyPr/>
              <a:lstStyle/>
              <a:p>
                <a:r>
                  <a:rPr lang="zh-CN" altLang="en-US">
                    <a:noFill/>
                  </a:rPr>
                  <a:t> </a:t>
                </a:r>
              </a:p>
            </p:txBody>
          </p:sp>
        </mc:Fallback>
      </mc:AlternateContent>
      <p:grpSp>
        <p:nvGrpSpPr>
          <p:cNvPr id="50" name="组合 49"/>
          <p:cNvGrpSpPr/>
          <p:nvPr/>
        </p:nvGrpSpPr>
        <p:grpSpPr>
          <a:xfrm>
            <a:off x="5591620" y="1663588"/>
            <a:ext cx="1644676" cy="959675"/>
            <a:chOff x="1816666" y="4331029"/>
            <a:chExt cx="1975078" cy="1755378"/>
          </a:xfrm>
          <a:effectLst>
            <a:glow rad="12700">
              <a:srgbClr val="FF6600">
                <a:alpha val="40000"/>
              </a:srgbClr>
            </a:glow>
          </a:effectLst>
        </p:grpSpPr>
        <p:sp>
          <p:nvSpPr>
            <p:cNvPr id="51" name="圆角矩形 50"/>
            <p:cNvSpPr/>
            <p:nvPr/>
          </p:nvSpPr>
          <p:spPr>
            <a:xfrm>
              <a:off x="1816666" y="4331029"/>
              <a:ext cx="1975078" cy="1755378"/>
            </a:xfrm>
            <a:prstGeom prst="roundRect">
              <a:avLst/>
            </a:prstGeom>
            <a:noFill/>
            <a:ln w="12700" cap="flat" cmpd="sng" algn="ctr">
              <a:solidFill>
                <a:srgbClr val="0BD0D9">
                  <a:lumMod val="75000"/>
                  <a:alpha val="50000"/>
                </a:srgbClr>
              </a:solidFill>
              <a:prstDash val="sysDash"/>
            </a:ln>
            <a:effectLst/>
          </p:spPr>
          <p:txBody>
            <a:bodyPr anchor="ctr"/>
            <a:lstStyle/>
            <a:p>
              <a:pPr algn="ctr" eaLnBrk="1" fontAlgn="auto" hangingPunct="1">
                <a:spcBef>
                  <a:spcPts val="0"/>
                </a:spcBef>
                <a:spcAft>
                  <a:spcPts val="0"/>
                </a:spcAft>
                <a:defRPr/>
              </a:pPr>
              <a:endParaRPr kumimoji="0" lang="zh-CN" altLang="en-US" kern="0">
                <a:solidFill>
                  <a:prstClr val="white"/>
                </a:solidFill>
                <a:latin typeface="Perpetua"/>
                <a:ea typeface="宋体" panose="02010600030101010101" pitchFamily="2" charset="-122"/>
              </a:endParaRPr>
            </a:p>
          </p:txBody>
        </p:sp>
        <p:cxnSp>
          <p:nvCxnSpPr>
            <p:cNvPr id="52" name="直接箭头连接符 51"/>
            <p:cNvCxnSpPr/>
            <p:nvPr/>
          </p:nvCxnSpPr>
          <p:spPr>
            <a:xfrm flipH="1">
              <a:off x="2852683" y="6086407"/>
              <a:ext cx="182477" cy="0"/>
            </a:xfrm>
            <a:prstGeom prst="straightConnector1">
              <a:avLst/>
            </a:prstGeom>
            <a:noFill/>
            <a:ln w="12700" cap="flat" cmpd="sng" algn="ctr">
              <a:solidFill>
                <a:srgbClr val="0BD0D9">
                  <a:lumMod val="75000"/>
                  <a:alpha val="50000"/>
                </a:srgbClr>
              </a:solidFill>
              <a:prstDash val="solid"/>
              <a:tailEnd type="triangle" w="lg" len="lg"/>
            </a:ln>
            <a:effectLst/>
          </p:spPr>
        </p:cxnSp>
      </p:grpSp>
      <p:sp>
        <p:nvSpPr>
          <p:cNvPr id="53" name="椭圆 52"/>
          <p:cNvSpPr/>
          <p:nvPr/>
        </p:nvSpPr>
        <p:spPr>
          <a:xfrm>
            <a:off x="2441665" y="3333048"/>
            <a:ext cx="287586" cy="236936"/>
          </a:xfrm>
          <a:prstGeom prst="ellipse">
            <a:avLst/>
          </a:prstGeom>
          <a:noFill/>
          <a:ln w="12700" cap="flat" cmpd="sng" algn="ctr">
            <a:solidFill>
              <a:srgbClr val="0BD0D9">
                <a:lumMod val="75000"/>
                <a:alpha val="50000"/>
              </a:srgbClr>
            </a:solidFill>
            <a:prstDash val="sysDash"/>
          </a:ln>
          <a:effectLst>
            <a:glow rad="12700">
              <a:srgbClr val="FF6600">
                <a:alpha val="40000"/>
              </a:srgbClr>
            </a:glow>
          </a:effectLst>
        </p:spPr>
        <p:txBody>
          <a:bodyPr anchor="ctr"/>
          <a:lstStyle/>
          <a:p>
            <a:pPr algn="ctr" eaLnBrk="1" fontAlgn="auto" hangingPunct="1">
              <a:spcBef>
                <a:spcPts val="0"/>
              </a:spcBef>
              <a:spcAft>
                <a:spcPts val="0"/>
              </a:spcAft>
              <a:defRPr/>
            </a:pPr>
            <a:endParaRPr kumimoji="0" lang="zh-CN" altLang="en-US" kern="0">
              <a:solidFill>
                <a:prstClr val="white"/>
              </a:solidFill>
              <a:latin typeface="Perpetua"/>
              <a:ea typeface="宋体" panose="02010600030101010101" pitchFamily="2" charset="-122"/>
            </a:endParaRPr>
          </a:p>
        </p:txBody>
      </p:sp>
      <p:sp>
        <p:nvSpPr>
          <p:cNvPr id="54" name="矩形 53"/>
          <p:cNvSpPr/>
          <p:nvPr/>
        </p:nvSpPr>
        <p:spPr>
          <a:xfrm>
            <a:off x="5350960" y="2814638"/>
            <a:ext cx="891591" cy="400110"/>
          </a:xfrm>
          <a:prstGeom prst="rect">
            <a:avLst/>
          </a:prstGeom>
        </p:spPr>
        <p:txBody>
          <a:bodyPr wrap="none">
            <a:spAutoFit/>
          </a:bodyPr>
          <a:lstStyle/>
          <a:p>
            <a:pPr algn="ctr" eaLnBrk="1" fontAlgn="auto" hangingPunct="1">
              <a:spcBef>
                <a:spcPts val="0"/>
              </a:spcBef>
              <a:spcAft>
                <a:spcPts val="0"/>
              </a:spcAft>
              <a:defRPr/>
            </a:pPr>
            <a:r>
              <a:rPr kumimoji="0" lang="en-US" altLang="zh-CN"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KVL</a:t>
            </a:r>
            <a:r>
              <a:rPr kumimoji="0" lang="zh-CN" altLang="en-US"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a:t>
            </a:r>
            <a:endParaRPr kumimoji="0" lang="zh-CN" altLang="en-US" sz="2000" dirty="0">
              <a:solidFill>
                <a:prstClr val="white"/>
              </a:solidFill>
              <a:latin typeface="Perpetua"/>
              <a:ea typeface="宋体" panose="02010600030101010101" pitchFamily="2" charset="-122"/>
            </a:endParaRPr>
          </a:p>
        </p:txBody>
      </p:sp>
      <mc:AlternateContent xmlns:mc="http://schemas.openxmlformats.org/markup-compatibility/2006" xmlns:a14="http://schemas.microsoft.com/office/drawing/2010/main">
        <mc:Choice Requires="a14">
          <p:sp>
            <p:nvSpPr>
              <p:cNvPr id="55" name="对象 54"/>
              <p:cNvSpPr txBox="1"/>
              <p:nvPr/>
            </p:nvSpPr>
            <p:spPr bwMode="auto">
              <a:xfrm>
                <a:off x="1871202" y="5805791"/>
                <a:ext cx="1270000" cy="476250"/>
              </a:xfrm>
              <a:prstGeom prst="rect">
                <a:avLst/>
              </a:prstGeom>
              <a:noFill/>
              <a:ln>
                <a:noFill/>
              </a:ln>
              <a:extLst/>
            </p:spPr>
            <p:txBody>
              <a:bodyPr>
                <a:normAutofit fontScale="92500"/>
              </a:bodyPr>
              <a:lstStyle/>
              <a:p>
                <a:pPr/>
                <a14:m>
                  <m:oMathPara xmlns:m="http://schemas.openxmlformats.org/officeDocument/2006/math">
                    <m:oMathParaPr>
                      <m:jc m:val="centerGroup"/>
                    </m:oMathParaPr>
                    <m:oMath xmlns:m="http://schemas.openxmlformats.org/officeDocument/2006/math">
                      <m:sSub>
                        <m:sSubPr>
                          <m:ctrlPr>
                            <a:rPr lang="zh-CN" altLang="en-US" i="1">
                              <a:solidFill>
                                <a:srgbClr val="000000"/>
                              </a:solidFill>
                              <a:latin typeface="Cambria Math" panose="02040503050406030204" pitchFamily="18" charset="0"/>
                            </a:rPr>
                          </m:ctrlPr>
                        </m:sSubPr>
                        <m:e>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𝑢</m:t>
                              </m:r>
                            </m:e>
                            <m:sup>
                              <m:r>
                                <a:rPr lang="zh-CN" altLang="en-US" i="1">
                                  <a:solidFill>
                                    <a:srgbClr val="000000"/>
                                  </a:solidFill>
                                  <a:latin typeface="Cambria Math" panose="02040503050406030204" pitchFamily="18" charset="0"/>
                                </a:rPr>
                                <m:t>″</m:t>
                              </m:r>
                            </m:sup>
                          </m:sSup>
                        </m:e>
                        <m:sub>
                          <m:r>
                            <m:rPr>
                              <m:sty m:val="p"/>
                            </m:rPr>
                            <a:rPr lang="zh-CN" altLang="en-US" i="0">
                              <a:solidFill>
                                <a:srgbClr val="000000"/>
                              </a:solidFill>
                              <a:latin typeface="Cambria Math" panose="02040503050406030204" pitchFamily="18" charset="0"/>
                            </a:rPr>
                            <m:t>o</m:t>
                          </m:r>
                        </m:sub>
                      </m:sSub>
                      <m:r>
                        <a:rPr lang="zh-CN" altLang="en-US" i="1">
                          <a:solidFill>
                            <a:srgbClr val="000000"/>
                          </a:solidFill>
                          <a:latin typeface="Cambria Math" panose="02040503050406030204" pitchFamily="18" charset="0"/>
                        </a:rPr>
                        <m:t>=−2</m:t>
                      </m:r>
                      <m:sSup>
                        <m:sSupPr>
                          <m:ctrlPr>
                            <a:rPr lang="zh-CN" altLang="en-US" i="1">
                              <a:solidFill>
                                <a:srgbClr val="000000"/>
                              </a:solidFill>
                              <a:latin typeface="Cambria Math" panose="02040503050406030204" pitchFamily="18" charset="0"/>
                            </a:rPr>
                          </m:ctrlPr>
                        </m:sSupPr>
                        <m:e>
                          <m:r>
                            <a:rPr lang="zh-CN" altLang="en-US" i="1">
                              <a:solidFill>
                                <a:srgbClr val="000000"/>
                              </a:solidFill>
                              <a:latin typeface="Cambria Math" panose="02040503050406030204" pitchFamily="18" charset="0"/>
                            </a:rPr>
                            <m:t>𝑖</m:t>
                          </m:r>
                        </m:e>
                        <m:sup>
                          <m:r>
                            <a:rPr lang="zh-CN" altLang="en-US" i="1">
                              <a:solidFill>
                                <a:srgbClr val="000000"/>
                              </a:solidFill>
                              <a:latin typeface="Cambria Math" panose="02040503050406030204" pitchFamily="18" charset="0"/>
                            </a:rPr>
                            <m:t>″</m:t>
                          </m:r>
                        </m:sup>
                      </m:sSup>
                    </m:oMath>
                  </m:oMathPara>
                </a14:m>
                <a:endParaRPr lang="zh-CN" altLang="en-US" dirty="0"/>
              </a:p>
            </p:txBody>
          </p:sp>
        </mc:Choice>
        <mc:Fallback xmlns="">
          <p:sp>
            <p:nvSpPr>
              <p:cNvPr id="55" name="对象 54"/>
              <p:cNvSpPr txBox="1">
                <a:spLocks noRot="1" noChangeAspect="1" noMove="1" noResize="1" noEditPoints="1" noAdjustHandles="1" noChangeArrowheads="1" noChangeShapeType="1" noTextEdit="1"/>
              </p:cNvSpPr>
              <p:nvPr/>
            </p:nvSpPr>
            <p:spPr bwMode="auto">
              <a:xfrm>
                <a:off x="1871202" y="5805791"/>
                <a:ext cx="1270000" cy="476250"/>
              </a:xfrm>
              <a:prstGeom prst="rect">
                <a:avLst/>
              </a:prstGeom>
              <a:blipFill>
                <a:blip r:embed="rId12"/>
                <a:stretch>
                  <a:fillRect/>
                </a:stretch>
              </a:blipFill>
              <a:ln>
                <a:noFill/>
              </a:ln>
              <a:extLst/>
            </p:spPr>
            <p:txBody>
              <a:bodyPr/>
              <a:lstStyle/>
              <a:p>
                <a:r>
                  <a:rPr lang="zh-CN" altLang="en-US">
                    <a:noFill/>
                  </a:rPr>
                  <a:t> </a:t>
                </a:r>
              </a:p>
            </p:txBody>
          </p:sp>
        </mc:Fallback>
      </mc:AlternateContent>
      <p:sp>
        <p:nvSpPr>
          <p:cNvPr id="56" name="矩形 55"/>
          <p:cNvSpPr/>
          <p:nvPr/>
        </p:nvSpPr>
        <p:spPr>
          <a:xfrm>
            <a:off x="1225550" y="4791075"/>
            <a:ext cx="1468438" cy="400050"/>
          </a:xfrm>
          <a:prstGeom prst="rect">
            <a:avLst/>
          </a:prstGeom>
        </p:spPr>
        <p:txBody>
          <a:bodyPr wrap="none">
            <a:spAutoFit/>
          </a:bodyPr>
          <a:lstStyle/>
          <a:p>
            <a:pPr algn="ctr" eaLnBrk="1" fontAlgn="auto" hangingPunct="1">
              <a:spcBef>
                <a:spcPts val="0"/>
              </a:spcBef>
              <a:spcAft>
                <a:spcPts val="0"/>
              </a:spcAft>
              <a:defRPr/>
            </a:pPr>
            <a:r>
              <a:rPr kumimoji="0" lang="zh-CN" altLang="en-US"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结点方程：</a:t>
            </a:r>
            <a:endParaRPr kumimoji="0" lang="zh-CN" altLang="en-US" sz="2000" dirty="0">
              <a:solidFill>
                <a:prstClr val="white"/>
              </a:solidFill>
              <a:latin typeface="Perpetua"/>
              <a:ea typeface="宋体" panose="02010600030101010101" pitchFamily="2" charset="-122"/>
            </a:endParaRPr>
          </a:p>
        </p:txBody>
      </p:sp>
      <p:grpSp>
        <p:nvGrpSpPr>
          <p:cNvPr id="57" name="组合 56"/>
          <p:cNvGrpSpPr>
            <a:grpSpLocks/>
          </p:cNvGrpSpPr>
          <p:nvPr/>
        </p:nvGrpSpPr>
        <p:grpSpPr bwMode="auto">
          <a:xfrm>
            <a:off x="325438" y="563563"/>
            <a:ext cx="6910387" cy="476250"/>
            <a:chOff x="480609" y="2466059"/>
            <a:chExt cx="6911535" cy="476250"/>
          </a:xfrm>
        </p:grpSpPr>
        <p:sp>
          <p:nvSpPr>
            <p:cNvPr id="58" name="矩形 57"/>
            <p:cNvSpPr/>
            <p:nvPr/>
          </p:nvSpPr>
          <p:spPr>
            <a:xfrm>
              <a:off x="480609" y="2493046"/>
              <a:ext cx="6911535" cy="400050"/>
            </a:xfrm>
            <a:prstGeom prst="rect">
              <a:avLst/>
            </a:prstGeom>
          </p:spPr>
          <p:txBody>
            <a:bodyPr>
              <a:spAutoFit/>
            </a:bodyPr>
            <a:lstStyle/>
            <a:p>
              <a:pPr eaLnBrk="1" fontAlgn="auto" hangingPunct="1">
                <a:spcBef>
                  <a:spcPts val="0"/>
                </a:spcBef>
                <a:spcAft>
                  <a:spcPts val="0"/>
                </a:spcAft>
                <a:defRPr/>
              </a:pPr>
              <a:r>
                <a:rPr kumimoji="0" lang="en-US" altLang="zh-CN" sz="2000" b="1" kern="0" dirty="0">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a:t>
              </a:r>
              <a:r>
                <a:rPr kumimoji="0" lang="zh-CN" altLang="en-US" sz="2000" b="1" kern="0" dirty="0">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例 </a:t>
              </a:r>
              <a:r>
                <a:rPr kumimoji="0" lang="en-US" altLang="zh-CN" sz="2000" b="1" kern="0" dirty="0">
                  <a:solidFill>
                    <a:srgbClr val="0000FF"/>
                  </a:solidFill>
                  <a:latin typeface="Times New Roman" panose="02020603050405020304" pitchFamily="18" charset="0"/>
                  <a:ea typeface="华文细黑" panose="02010600040101010101" pitchFamily="2" charset="-122"/>
                  <a:cs typeface="Times New Roman" panose="02020603050405020304" pitchFamily="18" charset="0"/>
                </a:rPr>
                <a:t>1</a:t>
              </a:r>
              <a:r>
                <a:rPr kumimoji="0" lang="en-US" altLang="zh-CN" sz="2000" b="1" kern="0" dirty="0">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a:t>
              </a:r>
              <a:r>
                <a:rPr kumimoji="0" lang="zh-CN" altLang="en-US" sz="2000" kern="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确定电压       和 </a:t>
              </a:r>
              <a:r>
                <a:rPr kumimoji="0" lang="en-US" altLang="zh-CN" sz="2000" kern="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5A </a:t>
              </a:r>
              <a:r>
                <a:rPr kumimoji="0" lang="zh-CN" altLang="en-US" sz="2000" kern="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电流源提供的功率。</a:t>
              </a:r>
              <a:r>
                <a:rPr kumimoji="0" lang="en-US" altLang="zh-CN" sz="2000" kern="0" dirty="0">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 </a:t>
              </a:r>
              <a:endParaRPr kumimoji="0" lang="zh-CN" altLang="en-US" sz="2000" kern="0" dirty="0">
                <a:solidFill>
                  <a:prstClr val="white"/>
                </a:solidFill>
                <a:latin typeface="华文细黑" panose="02010600040101010101" pitchFamily="2" charset="-122"/>
                <a:ea typeface="华文细黑" panose="02010600040101010101" pitchFamily="2" charset="-122"/>
              </a:endParaRPr>
            </a:p>
          </p:txBody>
        </p:sp>
        <p:graphicFrame>
          <p:nvGraphicFramePr>
            <p:cNvPr id="16411" name="对象 58"/>
            <p:cNvGraphicFramePr>
              <a:graphicFrameLocks noChangeAspect="1"/>
            </p:cNvGraphicFramePr>
            <p:nvPr/>
          </p:nvGraphicFramePr>
          <p:xfrm>
            <a:off x="2567608" y="2466059"/>
            <a:ext cx="381000" cy="476250"/>
          </p:xfrm>
          <a:graphic>
            <a:graphicData uri="http://schemas.openxmlformats.org/presentationml/2006/ole">
              <mc:AlternateContent xmlns:mc="http://schemas.openxmlformats.org/markup-compatibility/2006">
                <mc:Choice xmlns:v="urn:schemas-microsoft-com:vml" Requires="v">
                  <p:oleObj spid="_x0000_s17385" name="Equation" r:id="rId13" imgW="152334" imgH="190417" progId="Equation.DSMT4">
                    <p:embed/>
                  </p:oleObj>
                </mc:Choice>
                <mc:Fallback>
                  <p:oleObj name="Equation" r:id="rId13" imgW="152334" imgH="190417" progId="Equation.DSMT4">
                    <p:embed/>
                    <p:pic>
                      <p:nvPicPr>
                        <p:cNvPr id="0" name="对象 5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7608" y="2466059"/>
                          <a:ext cx="381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61" name="矩形 60"/>
          <p:cNvSpPr>
            <a:spLocks noChangeArrowheads="1"/>
          </p:cNvSpPr>
          <p:nvPr/>
        </p:nvSpPr>
        <p:spPr bwMode="auto">
          <a:xfrm>
            <a:off x="5494338" y="6003925"/>
            <a:ext cx="26670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tabLst>
                <a:tab pos="985838" algn="l"/>
              </a:tabLst>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0"/>
              </a:spcBef>
              <a:buClr>
                <a:srgbClr val="FF6600"/>
              </a:buClr>
              <a:buFontTx/>
              <a:buNone/>
            </a:pPr>
            <a:r>
              <a:rPr kumimoji="0" lang="zh-CN" altLang="en-US" sz="2000" dirty="0">
                <a:solidFill>
                  <a:srgbClr val="FF0000"/>
                </a:solidFill>
                <a:latin typeface="华文细黑" panose="02010600040101010101" pitchFamily="2" charset="-122"/>
                <a:ea typeface="华文细黑" panose="02010600040101010101" pitchFamily="2" charset="-122"/>
              </a:rPr>
              <a:t>功率不符合叠加关系！</a:t>
            </a:r>
          </a:p>
        </p:txBody>
      </p:sp>
      <p:sp>
        <p:nvSpPr>
          <p:cNvPr id="62" name="日期占位符 3"/>
          <p:cNvSpPr>
            <a:spLocks noGrp="1"/>
          </p:cNvSpPr>
          <p:nvPr>
            <p:ph type="dt" sz="quarter" idx="10"/>
          </p:nvPr>
        </p:nvSpPr>
        <p:spPr>
          <a:xfrm>
            <a:off x="336550" y="6591300"/>
            <a:ext cx="1905000" cy="457200"/>
          </a:xfrm>
        </p:spPr>
        <p:txBody>
          <a:bodyPr/>
          <a:lstStyle/>
          <a:p>
            <a:pPr>
              <a:defRPr/>
            </a:pPr>
            <a:fld id="{B05C6924-59F1-4DE7-B858-6D1F0656D12C}" type="datetime1">
              <a:rPr lang="zh-CN" altLang="en-US"/>
              <a:pPr>
                <a:defRPr/>
              </a:pPr>
              <a:t>2021/3/24</a:t>
            </a:fld>
            <a:endParaRPr lang="en-US" altLang="zh-CN" dirty="0"/>
          </a:p>
        </p:txBody>
      </p:sp>
      <p:graphicFrame>
        <p:nvGraphicFramePr>
          <p:cNvPr id="63" name="对象 62"/>
          <p:cNvGraphicFramePr>
            <a:graphicFrameLocks noChangeAspect="1"/>
          </p:cNvGraphicFramePr>
          <p:nvPr/>
        </p:nvGraphicFramePr>
        <p:xfrm>
          <a:off x="5757863" y="4343400"/>
          <a:ext cx="1746250" cy="603250"/>
        </p:xfrm>
        <a:graphic>
          <a:graphicData uri="http://schemas.openxmlformats.org/presentationml/2006/ole">
            <mc:AlternateContent xmlns:mc="http://schemas.openxmlformats.org/markup-compatibility/2006">
              <mc:Choice xmlns:v="urn:schemas-microsoft-com:vml" Requires="v">
                <p:oleObj spid="_x0000_s17386" name="Equation" r:id="rId15" imgW="698500" imgH="241300" progId="Equation.DSMT4">
                  <p:embed/>
                </p:oleObj>
              </mc:Choice>
              <mc:Fallback>
                <p:oleObj name="Equation" r:id="rId15" imgW="698500" imgH="241300" progId="Equation.DSMT4">
                  <p:embed/>
                  <p:pic>
                    <p:nvPicPr>
                      <p:cNvPr id="0" name="对象 6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57863" y="4343400"/>
                        <a:ext cx="1746250" cy="603250"/>
                      </a:xfrm>
                      <a:prstGeom prst="rect">
                        <a:avLst/>
                      </a:prstGeom>
                      <a:gradFill rotWithShape="0">
                        <a:gsLst>
                          <a:gs pos="0">
                            <a:srgbClr val="F1F8FE">
                              <a:alpha val="43999"/>
                            </a:srgbClr>
                          </a:gs>
                          <a:gs pos="74001">
                            <a:srgbClr val="83BFF6">
                              <a:alpha val="85440"/>
                            </a:srgbClr>
                          </a:gs>
                          <a:gs pos="83000">
                            <a:srgbClr val="83BFF6">
                              <a:alpha val="90480"/>
                            </a:srgbClr>
                          </a:gs>
                          <a:gs pos="100000">
                            <a:srgbClr val="ACD4F9"/>
                          </a:gs>
                        </a:gsLst>
                        <a:lin ang="5400000" scaled="1"/>
                      </a:gradFill>
                      <a:ln w="25400">
                        <a:solidFill>
                          <a:srgbClr val="91C6F7"/>
                        </a:solidFill>
                        <a:miter lim="800000"/>
                        <a:headEnd/>
                        <a:tailEnd/>
                      </a:ln>
                    </p:spPr>
                  </p:pic>
                </p:oleObj>
              </mc:Fallback>
            </mc:AlternateContent>
          </a:graphicData>
        </a:graphic>
      </p:graphicFrame>
      <p:graphicFrame>
        <p:nvGraphicFramePr>
          <p:cNvPr id="64" name="对象 63"/>
          <p:cNvGraphicFramePr>
            <a:graphicFrameLocks noChangeAspect="1"/>
          </p:cNvGraphicFramePr>
          <p:nvPr/>
        </p:nvGraphicFramePr>
        <p:xfrm>
          <a:off x="4906963" y="5173663"/>
          <a:ext cx="3841750" cy="603250"/>
        </p:xfrm>
        <a:graphic>
          <a:graphicData uri="http://schemas.openxmlformats.org/presentationml/2006/ole">
            <mc:AlternateContent xmlns:mc="http://schemas.openxmlformats.org/markup-compatibility/2006">
              <mc:Choice xmlns:v="urn:schemas-microsoft-com:vml" Requires="v">
                <p:oleObj spid="_x0000_s17387" name="Equation" r:id="rId17" imgW="1536700" imgH="241300" progId="Equation.DSMT4">
                  <p:embed/>
                </p:oleObj>
              </mc:Choice>
              <mc:Fallback>
                <p:oleObj name="Equation" r:id="rId17" imgW="1536700" imgH="241300" progId="Equation.DSMT4">
                  <p:embed/>
                  <p:pic>
                    <p:nvPicPr>
                      <p:cNvPr id="0" name="对象 6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06963" y="5173663"/>
                        <a:ext cx="3841750" cy="603250"/>
                      </a:xfrm>
                      <a:prstGeom prst="rect">
                        <a:avLst/>
                      </a:prstGeom>
                      <a:gradFill rotWithShape="0">
                        <a:gsLst>
                          <a:gs pos="0">
                            <a:srgbClr val="F1F8FE">
                              <a:alpha val="43999"/>
                            </a:srgbClr>
                          </a:gs>
                          <a:gs pos="74001">
                            <a:srgbClr val="83BFF6">
                              <a:alpha val="85440"/>
                            </a:srgbClr>
                          </a:gs>
                          <a:gs pos="83000">
                            <a:srgbClr val="83BFF6">
                              <a:alpha val="90480"/>
                            </a:srgbClr>
                          </a:gs>
                          <a:gs pos="100000">
                            <a:srgbClr val="ACD4F9"/>
                          </a:gs>
                        </a:gsLst>
                        <a:lin ang="5400000" scaled="1"/>
                      </a:gradFill>
                      <a:ln w="25400">
                        <a:solidFill>
                          <a:srgbClr val="C8E3FB"/>
                        </a:solidFill>
                        <a:miter lim="800000"/>
                        <a:headEnd/>
                        <a:tailEnd/>
                      </a:ln>
                    </p:spPr>
                  </p:pic>
                </p:oleObj>
              </mc:Fallback>
            </mc:AlternateContent>
          </a:graphicData>
        </a:graphic>
      </p:graphicFrame>
      <p:sp>
        <p:nvSpPr>
          <p:cNvPr id="65" name="圆角矩形 64"/>
          <p:cNvSpPr/>
          <p:nvPr/>
        </p:nvSpPr>
        <p:spPr>
          <a:xfrm>
            <a:off x="7896225" y="5259388"/>
            <a:ext cx="827088" cy="474662"/>
          </a:xfrm>
          <a:prstGeom prst="roundRect">
            <a:avLst/>
          </a:prstGeom>
          <a:noFill/>
          <a:ln w="19050" cap="flat" cmpd="sng" algn="ctr">
            <a:solidFill>
              <a:srgbClr val="FF6600"/>
            </a:solidFill>
            <a:prstDash val="solid"/>
          </a:ln>
          <a:effectLst/>
        </p:spPr>
        <p:txBody>
          <a:bodyPr anchor="ctr"/>
          <a:lstStyle/>
          <a:p>
            <a:pPr algn="ctr" eaLnBrk="1" fontAlgn="auto" hangingPunct="1">
              <a:spcBef>
                <a:spcPts val="0"/>
              </a:spcBef>
              <a:spcAft>
                <a:spcPts val="0"/>
              </a:spcAft>
              <a:defRPr/>
            </a:pPr>
            <a:endParaRPr kumimoji="0" lang="zh-CN" altLang="en-US" kern="0" dirty="0">
              <a:solidFill>
                <a:prstClr val="white"/>
              </a:solidFill>
              <a:latin typeface="Perpetua"/>
              <a:ea typeface="宋体" panose="02010600030101010101" pitchFamily="2" charset="-122"/>
            </a:endParaRPr>
          </a:p>
        </p:txBody>
      </p:sp>
      <p:sp>
        <p:nvSpPr>
          <p:cNvPr id="16409" name="Rectangle 2"/>
          <p:cNvSpPr>
            <a:spLocks noGrp="1" noChangeArrowheads="1"/>
          </p:cNvSpPr>
          <p:nvPr>
            <p:ph type="title"/>
          </p:nvPr>
        </p:nvSpPr>
        <p:spPr>
          <a:xfrm>
            <a:off x="176213" y="92075"/>
            <a:ext cx="4819650" cy="533400"/>
          </a:xfrm>
        </p:spPr>
        <p:txBody>
          <a:bodyPr/>
          <a:lstStyle/>
          <a:p>
            <a:pPr algn="l" eaLnBrk="1" hangingPunct="1"/>
            <a:r>
              <a:rPr lang="en-US" altLang="zh-CN" sz="2800">
                <a:solidFill>
                  <a:srgbClr val="CC3300"/>
                </a:solidFill>
                <a:ea typeface="隶书" panose="02010509060101010101" pitchFamily="49" charset="-122"/>
              </a:rPr>
              <a:t>4.</a:t>
            </a:r>
            <a:r>
              <a:rPr lang="zh-CN" altLang="en-US" sz="2800">
                <a:solidFill>
                  <a:srgbClr val="CC3300"/>
                </a:solidFill>
                <a:ea typeface="隶书" panose="02010509060101010101" pitchFamily="49" charset="-122"/>
              </a:rPr>
              <a:t>定理应用</a:t>
            </a:r>
            <a:r>
              <a:rPr lang="en-US" altLang="zh-CN" sz="2800">
                <a:solidFill>
                  <a:srgbClr val="CC3300"/>
                </a:solidFill>
                <a:ea typeface="隶书" panose="02010509060101010101" pitchFamily="49" charset="-122"/>
              </a:rPr>
              <a:t>Applications</a:t>
            </a:r>
            <a:endParaRPr lang="en-US" altLang="zh-CN" sz="2800">
              <a:solidFill>
                <a:srgbClr val="CC3300"/>
              </a:solidFill>
              <a:ea typeface="隶书" panose="02010509060101010101" pitchFamily="49" charset="-122"/>
              <a:hlinkClick r:id="rId19" action="ppaction://hlinkfile"/>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55BC16F-D752-48ED-9CE3-5EB78FAE6F2B}"/>
                  </a:ext>
                </a:extLst>
              </p:cNvPr>
              <p:cNvSpPr txBox="1"/>
              <p:nvPr/>
            </p:nvSpPr>
            <p:spPr>
              <a:xfrm>
                <a:off x="6454326" y="3789040"/>
                <a:ext cx="1832361" cy="369332"/>
              </a:xfrm>
              <a:prstGeom prst="rect">
                <a:avLst/>
              </a:prstGeom>
              <a:noFill/>
            </p:spPr>
            <p:txBody>
              <a:bodyPr wrap="none" rtlCol="0">
                <a:spAutoFit/>
              </a:bodyPr>
              <a:lstStyle/>
              <a:p>
                <a14:m>
                  <m:oMath xmlns:m="http://schemas.openxmlformats.org/officeDocument/2006/math">
                    <m:sSup>
                      <m:sSupPr>
                        <m:ctrlPr>
                          <a:rPr lang="zh-CN" altLang="en-US" b="1" i="1" smtClean="0">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𝒊</m:t>
                        </m:r>
                      </m:e>
                      <m:sup>
                        <m:r>
                          <a:rPr lang="zh-CN" altLang="en-US" b="1" i="1">
                            <a:solidFill>
                              <a:srgbClr val="FF0000"/>
                            </a:solidFill>
                            <a:latin typeface="Cambria Math" panose="02040503050406030204" pitchFamily="18" charset="0"/>
                          </a:rPr>
                          <m:t>′</m:t>
                        </m:r>
                      </m:sup>
                    </m:sSup>
                  </m:oMath>
                </a14:m>
                <a:r>
                  <a:rPr lang="en-US" altLang="zh-CN" b="1" dirty="0">
                    <a:solidFill>
                      <a:srgbClr val="FF0000"/>
                    </a:solidFill>
                  </a:rPr>
                  <a:t>=2A</a:t>
                </a:r>
                <a:r>
                  <a:rPr lang="zh-CN" altLang="en-US" b="1" dirty="0">
                    <a:solidFill>
                      <a:srgbClr val="FF0000"/>
                    </a:solidFill>
                  </a:rPr>
                  <a:t>， </a:t>
                </a:r>
                <a14:m>
                  <m:oMath xmlns:m="http://schemas.openxmlformats.org/officeDocument/2006/math">
                    <m:sSup>
                      <m:sSupPr>
                        <m:ctrlPr>
                          <a:rPr lang="zh-CN" altLang="en-US" b="1" i="1">
                            <a:solidFill>
                              <a:srgbClr val="FF0000"/>
                            </a:solidFill>
                            <a:latin typeface="Cambria Math" panose="02040503050406030204" pitchFamily="18" charset="0"/>
                          </a:rPr>
                        </m:ctrlPr>
                      </m:sSupPr>
                      <m:e>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𝒐</m:t>
                            </m:r>
                          </m:sub>
                        </m:sSub>
                      </m:e>
                      <m:sup>
                        <m:r>
                          <a:rPr lang="zh-CN" altLang="en-US" b="1" i="1">
                            <a:solidFill>
                              <a:srgbClr val="FF0000"/>
                            </a:solidFill>
                            <a:latin typeface="Cambria Math" panose="02040503050406030204" pitchFamily="18" charset="0"/>
                          </a:rPr>
                          <m:t>′</m:t>
                        </m:r>
                      </m:sup>
                    </m:sSup>
                  </m:oMath>
                </a14:m>
                <a:r>
                  <a:rPr lang="en-US" altLang="zh-CN" b="1" dirty="0">
                    <a:solidFill>
                      <a:srgbClr val="FF0000"/>
                    </a:solidFill>
                  </a:rPr>
                  <a:t>=6V</a:t>
                </a:r>
                <a:r>
                  <a:rPr lang="zh-CN" altLang="en-US" b="1" dirty="0">
                    <a:solidFill>
                      <a:srgbClr val="FF0000"/>
                    </a:solidFill>
                  </a:rPr>
                  <a:t> </a:t>
                </a:r>
              </a:p>
            </p:txBody>
          </p:sp>
        </mc:Choice>
        <mc:Fallback xmlns="">
          <p:sp>
            <p:nvSpPr>
              <p:cNvPr id="6" name="文本框 5">
                <a:extLst>
                  <a:ext uri="{FF2B5EF4-FFF2-40B4-BE49-F238E27FC236}">
                    <a16:creationId xmlns:a16="http://schemas.microsoft.com/office/drawing/2014/main" id="{A55BC16F-D752-48ED-9CE3-5EB78FAE6F2B}"/>
                  </a:ext>
                </a:extLst>
              </p:cNvPr>
              <p:cNvSpPr txBox="1">
                <a:spLocks noRot="1" noChangeAspect="1" noMove="1" noResize="1" noEditPoints="1" noAdjustHandles="1" noChangeArrowheads="1" noChangeShapeType="1" noTextEdit="1"/>
              </p:cNvSpPr>
              <p:nvPr/>
            </p:nvSpPr>
            <p:spPr>
              <a:xfrm>
                <a:off x="6454326" y="3789040"/>
                <a:ext cx="1832361" cy="369332"/>
              </a:xfrm>
              <a:prstGeom prst="rect">
                <a:avLst/>
              </a:prstGeom>
              <a:blipFill>
                <a:blip r:embed="rId20"/>
                <a:stretch>
                  <a:fillRect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8190ECA0-8650-4CBA-9B7E-F1AE076B4FBA}"/>
                  </a:ext>
                </a:extLst>
              </p:cNvPr>
              <p:cNvSpPr txBox="1"/>
              <p:nvPr/>
            </p:nvSpPr>
            <p:spPr>
              <a:xfrm>
                <a:off x="1666176" y="6235117"/>
                <a:ext cx="2068002" cy="369332"/>
              </a:xfrm>
              <a:prstGeom prst="rect">
                <a:avLst/>
              </a:prstGeom>
              <a:noFill/>
            </p:spPr>
            <p:txBody>
              <a:bodyPr wrap="none" rtlCol="0">
                <a:spAutoFit/>
              </a:bodyPr>
              <a:lstStyle/>
              <a:p>
                <a14:m>
                  <m:oMath xmlns:m="http://schemas.openxmlformats.org/officeDocument/2006/math">
                    <m:sSup>
                      <m:sSupPr>
                        <m:ctrlPr>
                          <a:rPr lang="zh-CN" altLang="en-US" b="1" i="1" smtClean="0">
                            <a:solidFill>
                              <a:srgbClr val="FF0000"/>
                            </a:solidFill>
                            <a:latin typeface="Cambria Math" panose="02040503050406030204" pitchFamily="18" charset="0"/>
                          </a:rPr>
                        </m:ctrlPr>
                      </m:sSupPr>
                      <m:e>
                        <m:r>
                          <a:rPr lang="zh-CN" altLang="en-US" b="1" i="1">
                            <a:solidFill>
                              <a:srgbClr val="FF0000"/>
                            </a:solidFill>
                            <a:latin typeface="Cambria Math" panose="02040503050406030204" pitchFamily="18" charset="0"/>
                          </a:rPr>
                          <m:t>𝒊</m:t>
                        </m:r>
                      </m:e>
                      <m:sup>
                        <m:r>
                          <a:rPr lang="zh-CN" altLang="en-US" b="1" i="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m:t>
                        </m:r>
                      </m:sup>
                    </m:sSup>
                  </m:oMath>
                </a14:m>
                <a:r>
                  <a:rPr lang="en-US" altLang="zh-CN" b="1" dirty="0">
                    <a:solidFill>
                      <a:srgbClr val="FF0000"/>
                    </a:solidFill>
                  </a:rPr>
                  <a:t>=-1A</a:t>
                </a:r>
                <a:r>
                  <a:rPr lang="zh-CN" altLang="en-US" b="1" dirty="0">
                    <a:solidFill>
                      <a:srgbClr val="FF0000"/>
                    </a:solidFill>
                  </a:rPr>
                  <a:t>， </a:t>
                </a:r>
                <a14:m>
                  <m:oMath xmlns:m="http://schemas.openxmlformats.org/officeDocument/2006/math">
                    <m:sSup>
                      <m:sSupPr>
                        <m:ctrlPr>
                          <a:rPr lang="zh-CN" altLang="en-US" b="1" i="1">
                            <a:solidFill>
                              <a:srgbClr val="FF0000"/>
                            </a:solidFill>
                            <a:latin typeface="Cambria Math" panose="02040503050406030204" pitchFamily="18" charset="0"/>
                          </a:rPr>
                        </m:ctrlPr>
                      </m:sSupPr>
                      <m:e>
                        <m:sSub>
                          <m:sSubPr>
                            <m:ctrlPr>
                              <a:rPr lang="zh-CN" altLang="en-US" b="1" i="1">
                                <a:solidFill>
                                  <a:srgbClr val="FF0000"/>
                                </a:solidFill>
                                <a:latin typeface="Cambria Math" panose="02040503050406030204" pitchFamily="18" charset="0"/>
                              </a:rPr>
                            </m:ctrlPr>
                          </m:sSubPr>
                          <m:e>
                            <m:r>
                              <a:rPr lang="zh-CN" altLang="en-US" b="1" i="1">
                                <a:solidFill>
                                  <a:srgbClr val="FF0000"/>
                                </a:solidFill>
                                <a:latin typeface="Cambria Math" panose="02040503050406030204" pitchFamily="18" charset="0"/>
                              </a:rPr>
                              <m:t>𝒖</m:t>
                            </m:r>
                          </m:e>
                          <m:sub>
                            <m:r>
                              <a:rPr lang="zh-CN" altLang="en-US" b="1" i="1">
                                <a:solidFill>
                                  <a:srgbClr val="FF0000"/>
                                </a:solidFill>
                                <a:latin typeface="Cambria Math" panose="02040503050406030204" pitchFamily="18" charset="0"/>
                              </a:rPr>
                              <m:t>𝒐</m:t>
                            </m:r>
                          </m:sub>
                        </m:sSub>
                      </m:e>
                      <m:sup>
                        <m:r>
                          <a:rPr lang="zh-CN" altLang="en-US" b="1" i="1">
                            <a:solidFill>
                              <a:srgbClr val="FF0000"/>
                            </a:solidFill>
                            <a:latin typeface="Cambria Math" panose="02040503050406030204" pitchFamily="18" charset="0"/>
                          </a:rPr>
                          <m:t>′</m:t>
                        </m:r>
                        <m:r>
                          <a:rPr lang="en-US" altLang="zh-CN" b="1" i="1" smtClean="0">
                            <a:solidFill>
                              <a:srgbClr val="FF0000"/>
                            </a:solidFill>
                            <a:latin typeface="Cambria Math" panose="02040503050406030204" pitchFamily="18" charset="0"/>
                          </a:rPr>
                          <m:t>′</m:t>
                        </m:r>
                      </m:sup>
                    </m:sSup>
                  </m:oMath>
                </a14:m>
                <a:r>
                  <a:rPr lang="en-US" altLang="zh-CN" b="1" dirty="0">
                    <a:solidFill>
                      <a:srgbClr val="FF0000"/>
                    </a:solidFill>
                  </a:rPr>
                  <a:t>=2V</a:t>
                </a:r>
                <a:r>
                  <a:rPr lang="zh-CN" altLang="en-US" b="1" dirty="0">
                    <a:solidFill>
                      <a:srgbClr val="FF0000"/>
                    </a:solidFill>
                  </a:rPr>
                  <a:t> </a:t>
                </a:r>
              </a:p>
            </p:txBody>
          </p:sp>
        </mc:Choice>
        <mc:Fallback xmlns="">
          <p:sp>
            <p:nvSpPr>
              <p:cNvPr id="45" name="文本框 44">
                <a:extLst>
                  <a:ext uri="{FF2B5EF4-FFF2-40B4-BE49-F238E27FC236}">
                    <a16:creationId xmlns:a16="http://schemas.microsoft.com/office/drawing/2014/main" id="{8190ECA0-8650-4CBA-9B7E-F1AE076B4FBA}"/>
                  </a:ext>
                </a:extLst>
              </p:cNvPr>
              <p:cNvSpPr txBox="1">
                <a:spLocks noRot="1" noChangeAspect="1" noMove="1" noResize="1" noEditPoints="1" noAdjustHandles="1" noChangeArrowheads="1" noChangeShapeType="1" noTextEdit="1"/>
              </p:cNvSpPr>
              <p:nvPr/>
            </p:nvSpPr>
            <p:spPr>
              <a:xfrm>
                <a:off x="1666176" y="6235117"/>
                <a:ext cx="2068002" cy="369332"/>
              </a:xfrm>
              <a:prstGeom prst="rect">
                <a:avLst/>
              </a:prstGeom>
              <a:blipFill>
                <a:blip r:embed="rId21"/>
                <a:stretch>
                  <a:fillRect t="-13333" b="-23333"/>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left)">
                                      <p:cBhvr>
                                        <p:cTn id="7" dur="1000"/>
                                        <p:tgtEl>
                                          <p:spTgt spid="57"/>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left)">
                                      <p:cBhvr>
                                        <p:cTn id="11" dur="2000"/>
                                        <p:tgtEl>
                                          <p:spTgt spid="3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1000"/>
                                        <p:tgtEl>
                                          <p:spTgt spid="40"/>
                                        </p:tgtEl>
                                      </p:cBhvr>
                                    </p:animEffect>
                                  </p:childTnLst>
                                </p:cTn>
                              </p:par>
                            </p:childTnLst>
                          </p:cTn>
                        </p:par>
                        <p:par>
                          <p:cTn id="17" fill="hold" nodeType="afterGroup">
                            <p:stCondLst>
                              <p:cond delay="1000"/>
                            </p:stCondLst>
                            <p:childTnLst>
                              <p:par>
                                <p:cTn id="18" presetID="22" presetClass="entr" presetSubtype="8"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2000"/>
                                        <p:tgtEl>
                                          <p:spTgt spid="43"/>
                                        </p:tgtEl>
                                      </p:cBhvr>
                                    </p:animEffect>
                                  </p:childTnLst>
                                </p:cTn>
                              </p:par>
                            </p:childTnLst>
                          </p:cTn>
                        </p:par>
                        <p:par>
                          <p:cTn id="21" fill="hold" nodeType="afterGroup">
                            <p:stCondLst>
                              <p:cond delay="3000"/>
                            </p:stCondLst>
                            <p:childTnLst>
                              <p:par>
                                <p:cTn id="22" presetID="22" presetClass="entr" presetSubtype="8"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1000"/>
                                        <p:tgtEl>
                                          <p:spTgt spid="3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left)">
                                      <p:cBhvr>
                                        <p:cTn id="29" dur="2000"/>
                                        <p:tgtEl>
                                          <p:spTgt spid="4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3" presetClass="entr" presetSubtype="16"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anim calcmode="lin" valueType="num">
                                      <p:cBhvr>
                                        <p:cTn id="34" dur="2000" fill="hold"/>
                                        <p:tgtEl>
                                          <p:spTgt spid="50"/>
                                        </p:tgtEl>
                                        <p:attrNameLst>
                                          <p:attrName>ppt_w</p:attrName>
                                        </p:attrNameLst>
                                      </p:cBhvr>
                                      <p:tavLst>
                                        <p:tav tm="0">
                                          <p:val>
                                            <p:fltVal val="0"/>
                                          </p:val>
                                        </p:tav>
                                        <p:tav tm="100000">
                                          <p:val>
                                            <p:strVal val="#ppt_w"/>
                                          </p:val>
                                        </p:tav>
                                      </p:tavLst>
                                    </p:anim>
                                    <p:anim calcmode="lin" valueType="num">
                                      <p:cBhvr>
                                        <p:cTn id="35" dur="2000" fill="hold"/>
                                        <p:tgtEl>
                                          <p:spTgt spid="50"/>
                                        </p:tgtEl>
                                        <p:attrNameLst>
                                          <p:attrName>ppt_h</p:attrName>
                                        </p:attrNameLst>
                                      </p:cBhvr>
                                      <p:tavLst>
                                        <p:tav tm="0">
                                          <p:val>
                                            <p:fltVal val="0"/>
                                          </p:val>
                                        </p:tav>
                                        <p:tav tm="100000">
                                          <p:val>
                                            <p:strVal val="#ppt_h"/>
                                          </p:val>
                                        </p:tav>
                                      </p:tavLst>
                                    </p:anim>
                                    <p:animEffect transition="in" filter="fade">
                                      <p:cBhvr>
                                        <p:cTn id="36" dur="2000"/>
                                        <p:tgtEl>
                                          <p:spTgt spid="5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5" presetClass="entr" presetSubtype="0" fill="hold" grpId="0" nodeType="click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decel="50000" fill="hold">
                                          <p:stCondLst>
                                            <p:cond delay="0"/>
                                          </p:stCondLst>
                                        </p:cTn>
                                        <p:tgtEl>
                                          <p:spTgt spid="54"/>
                                        </p:tgtEl>
                                        <p:attrNameLst>
                                          <p:attrName>style.rotation</p:attrName>
                                        </p:attrNameLst>
                                      </p:cBhvr>
                                      <p:tavLst>
                                        <p:tav tm="0">
                                          <p:val>
                                            <p:fltVal val="-90"/>
                                          </p:val>
                                        </p:tav>
                                        <p:tav tm="100000">
                                          <p:val>
                                            <p:fltVal val="0"/>
                                          </p:val>
                                        </p:tav>
                                      </p:tavLst>
                                    </p:anim>
                                    <p:anim calcmode="lin" valueType="num">
                                      <p:cBhvr>
                                        <p:cTn id="42" dur="500" decel="50000" fill="hold">
                                          <p:stCondLst>
                                            <p:cond delay="0"/>
                                          </p:stCondLst>
                                        </p:cTn>
                                        <p:tgtEl>
                                          <p:spTgt spid="54"/>
                                        </p:tgtEl>
                                        <p:attrNameLst>
                                          <p:attrName>ppt_w</p:attrName>
                                        </p:attrNameLst>
                                      </p:cBhvr>
                                      <p:tavLst>
                                        <p:tav tm="0">
                                          <p:val>
                                            <p:strVal val="#ppt_w"/>
                                          </p:val>
                                        </p:tav>
                                        <p:tav tm="100000">
                                          <p:val>
                                            <p:strVal val="#ppt_w*.05"/>
                                          </p:val>
                                        </p:tav>
                                      </p:tavLst>
                                    </p:anim>
                                    <p:anim calcmode="lin" valueType="num">
                                      <p:cBhvr>
                                        <p:cTn id="43" dur="500" accel="50000" fill="hold">
                                          <p:stCondLst>
                                            <p:cond delay="500"/>
                                          </p:stCondLst>
                                        </p:cTn>
                                        <p:tgtEl>
                                          <p:spTgt spid="54"/>
                                        </p:tgtEl>
                                        <p:attrNameLst>
                                          <p:attrName>ppt_w</p:attrName>
                                        </p:attrNameLst>
                                      </p:cBhvr>
                                      <p:tavLst>
                                        <p:tav tm="0">
                                          <p:val>
                                            <p:strVal val="#ppt_w*.05"/>
                                          </p:val>
                                        </p:tav>
                                        <p:tav tm="100000">
                                          <p:val>
                                            <p:strVal val="#ppt_w"/>
                                          </p:val>
                                        </p:tav>
                                      </p:tavLst>
                                    </p:anim>
                                    <p:anim calcmode="lin" valueType="num">
                                      <p:cBhvr>
                                        <p:cTn id="44" dur="1000" fill="hold"/>
                                        <p:tgtEl>
                                          <p:spTgt spid="54"/>
                                        </p:tgtEl>
                                        <p:attrNameLst>
                                          <p:attrName>ppt_h</p:attrName>
                                        </p:attrNameLst>
                                      </p:cBhvr>
                                      <p:tavLst>
                                        <p:tav tm="0">
                                          <p:val>
                                            <p:strVal val="#ppt_h"/>
                                          </p:val>
                                        </p:tav>
                                        <p:tav tm="100000">
                                          <p:val>
                                            <p:strVal val="#ppt_h"/>
                                          </p:val>
                                        </p:tav>
                                      </p:tavLst>
                                    </p:anim>
                                    <p:anim calcmode="lin" valueType="num">
                                      <p:cBhvr>
                                        <p:cTn id="45" dur="500" decel="50000" fill="hold">
                                          <p:stCondLst>
                                            <p:cond delay="0"/>
                                          </p:stCondLst>
                                        </p:cTn>
                                        <p:tgtEl>
                                          <p:spTgt spid="54"/>
                                        </p:tgtEl>
                                        <p:attrNameLst>
                                          <p:attrName>ppt_x</p:attrName>
                                        </p:attrNameLst>
                                      </p:cBhvr>
                                      <p:tavLst>
                                        <p:tav tm="0">
                                          <p:val>
                                            <p:strVal val="#ppt_x+.4"/>
                                          </p:val>
                                        </p:tav>
                                        <p:tav tm="100000">
                                          <p:val>
                                            <p:strVal val="#ppt_x"/>
                                          </p:val>
                                        </p:tav>
                                      </p:tavLst>
                                    </p:anim>
                                    <p:anim calcmode="lin" valueType="num">
                                      <p:cBhvr>
                                        <p:cTn id="46" dur="500" decel="50000" fill="hold">
                                          <p:stCondLst>
                                            <p:cond delay="0"/>
                                          </p:stCondLst>
                                        </p:cTn>
                                        <p:tgtEl>
                                          <p:spTgt spid="54"/>
                                        </p:tgtEl>
                                        <p:attrNameLst>
                                          <p:attrName>ppt_y</p:attrName>
                                        </p:attrNameLst>
                                      </p:cBhvr>
                                      <p:tavLst>
                                        <p:tav tm="0">
                                          <p:val>
                                            <p:strVal val="#ppt_y-.2"/>
                                          </p:val>
                                        </p:tav>
                                        <p:tav tm="100000">
                                          <p:val>
                                            <p:strVal val="#ppt_y+.1"/>
                                          </p:val>
                                        </p:tav>
                                      </p:tavLst>
                                    </p:anim>
                                    <p:anim calcmode="lin" valueType="num">
                                      <p:cBhvr>
                                        <p:cTn id="47" dur="500" accel="50000" fill="hold">
                                          <p:stCondLst>
                                            <p:cond delay="500"/>
                                          </p:stCondLst>
                                        </p:cTn>
                                        <p:tgtEl>
                                          <p:spTgt spid="54"/>
                                        </p:tgtEl>
                                        <p:attrNameLst>
                                          <p:attrName>ppt_y</p:attrName>
                                        </p:attrNameLst>
                                      </p:cBhvr>
                                      <p:tavLst>
                                        <p:tav tm="0">
                                          <p:val>
                                            <p:strVal val="#ppt_y+.1"/>
                                          </p:val>
                                        </p:tav>
                                        <p:tav tm="100000">
                                          <p:val>
                                            <p:strVal val="#ppt_y"/>
                                          </p:val>
                                        </p:tav>
                                      </p:tavLst>
                                    </p:anim>
                                    <p:animEffect transition="in" filter="fade">
                                      <p:cBhvr>
                                        <p:cTn id="48" dur="1000" decel="50000">
                                          <p:stCondLst>
                                            <p:cond delay="0"/>
                                          </p:stCondLst>
                                        </p:cTn>
                                        <p:tgtEl>
                                          <p:spTgt spid="54"/>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fade">
                                      <p:cBhvr>
                                        <p:cTn id="59" dur="500"/>
                                        <p:tgtEl>
                                          <p:spTgt spid="6"/>
                                        </p:tgtEl>
                                      </p:cBhvr>
                                    </p:animEffect>
                                  </p:childTnLst>
                                </p:cTn>
                              </p:par>
                            </p:childTnLst>
                          </p:cTn>
                        </p:par>
                      </p:childTnLst>
                    </p:cTn>
                  </p:par>
                  <p:par>
                    <p:cTn id="60" fill="hold">
                      <p:stCondLst>
                        <p:cond delay="indefinite"/>
                      </p:stCondLst>
                      <p:childTnLst>
                        <p:par>
                          <p:cTn id="61" fill="hold">
                            <p:stCondLst>
                              <p:cond delay="0"/>
                            </p:stCondLst>
                            <p:childTnLst>
                              <p:par>
                                <p:cTn id="62" presetID="45" presetClass="entr" presetSubtype="0" fill="hold" nodeType="click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2000"/>
                                        <p:tgtEl>
                                          <p:spTgt spid="53"/>
                                        </p:tgtEl>
                                      </p:cBhvr>
                                    </p:animEffect>
                                    <p:anim calcmode="lin" valueType="num">
                                      <p:cBhvr>
                                        <p:cTn id="65" dur="2000" fill="hold"/>
                                        <p:tgtEl>
                                          <p:spTgt spid="53"/>
                                        </p:tgtEl>
                                        <p:attrNameLst>
                                          <p:attrName>ppt_w</p:attrName>
                                        </p:attrNameLst>
                                      </p:cBhvr>
                                      <p:tavLst>
                                        <p:tav tm="0" fmla="#ppt_w*sin(2.5*pi*$)">
                                          <p:val>
                                            <p:fltVal val="0"/>
                                          </p:val>
                                        </p:tav>
                                        <p:tav tm="100000">
                                          <p:val>
                                            <p:fltVal val="1"/>
                                          </p:val>
                                        </p:tav>
                                      </p:tavLst>
                                    </p:anim>
                                    <p:anim calcmode="lin" valueType="num">
                                      <p:cBhvr>
                                        <p:cTn id="66" dur="2000" fill="hold"/>
                                        <p:tgtEl>
                                          <p:spTgt spid="53"/>
                                        </p:tgtEl>
                                        <p:attrNameLst>
                                          <p:attrName>ppt_h</p:attrName>
                                        </p:attrNameLst>
                                      </p:cBhvr>
                                      <p:tavLst>
                                        <p:tav tm="0">
                                          <p:val>
                                            <p:strVal val="#ppt_h"/>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25" presetClass="entr" presetSubtype="0" fill="hold" grpId="0" nodeType="click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p:cTn id="71" dur="500" decel="50000" fill="hold">
                                          <p:stCondLst>
                                            <p:cond delay="0"/>
                                          </p:stCondLst>
                                        </p:cTn>
                                        <p:tgtEl>
                                          <p:spTgt spid="56"/>
                                        </p:tgtEl>
                                        <p:attrNameLst>
                                          <p:attrName>style.rotation</p:attrName>
                                        </p:attrNameLst>
                                      </p:cBhvr>
                                      <p:tavLst>
                                        <p:tav tm="0">
                                          <p:val>
                                            <p:fltVal val="-90"/>
                                          </p:val>
                                        </p:tav>
                                        <p:tav tm="100000">
                                          <p:val>
                                            <p:fltVal val="0"/>
                                          </p:val>
                                        </p:tav>
                                      </p:tavLst>
                                    </p:anim>
                                    <p:anim calcmode="lin" valueType="num">
                                      <p:cBhvr>
                                        <p:cTn id="72" dur="500" decel="50000" fill="hold">
                                          <p:stCondLst>
                                            <p:cond delay="0"/>
                                          </p:stCondLst>
                                        </p:cTn>
                                        <p:tgtEl>
                                          <p:spTgt spid="56"/>
                                        </p:tgtEl>
                                        <p:attrNameLst>
                                          <p:attrName>ppt_w</p:attrName>
                                        </p:attrNameLst>
                                      </p:cBhvr>
                                      <p:tavLst>
                                        <p:tav tm="0">
                                          <p:val>
                                            <p:strVal val="#ppt_w"/>
                                          </p:val>
                                        </p:tav>
                                        <p:tav tm="100000">
                                          <p:val>
                                            <p:strVal val="#ppt_w*.05"/>
                                          </p:val>
                                        </p:tav>
                                      </p:tavLst>
                                    </p:anim>
                                    <p:anim calcmode="lin" valueType="num">
                                      <p:cBhvr>
                                        <p:cTn id="73" dur="500" accel="50000" fill="hold">
                                          <p:stCondLst>
                                            <p:cond delay="500"/>
                                          </p:stCondLst>
                                        </p:cTn>
                                        <p:tgtEl>
                                          <p:spTgt spid="56"/>
                                        </p:tgtEl>
                                        <p:attrNameLst>
                                          <p:attrName>ppt_w</p:attrName>
                                        </p:attrNameLst>
                                      </p:cBhvr>
                                      <p:tavLst>
                                        <p:tav tm="0">
                                          <p:val>
                                            <p:strVal val="#ppt_w*.05"/>
                                          </p:val>
                                        </p:tav>
                                        <p:tav tm="100000">
                                          <p:val>
                                            <p:strVal val="#ppt_w"/>
                                          </p:val>
                                        </p:tav>
                                      </p:tavLst>
                                    </p:anim>
                                    <p:anim calcmode="lin" valueType="num">
                                      <p:cBhvr>
                                        <p:cTn id="74" dur="1000" fill="hold"/>
                                        <p:tgtEl>
                                          <p:spTgt spid="56"/>
                                        </p:tgtEl>
                                        <p:attrNameLst>
                                          <p:attrName>ppt_h</p:attrName>
                                        </p:attrNameLst>
                                      </p:cBhvr>
                                      <p:tavLst>
                                        <p:tav tm="0">
                                          <p:val>
                                            <p:strVal val="#ppt_h"/>
                                          </p:val>
                                        </p:tav>
                                        <p:tav tm="100000">
                                          <p:val>
                                            <p:strVal val="#ppt_h"/>
                                          </p:val>
                                        </p:tav>
                                      </p:tavLst>
                                    </p:anim>
                                    <p:anim calcmode="lin" valueType="num">
                                      <p:cBhvr>
                                        <p:cTn id="75" dur="500" decel="50000" fill="hold">
                                          <p:stCondLst>
                                            <p:cond delay="0"/>
                                          </p:stCondLst>
                                        </p:cTn>
                                        <p:tgtEl>
                                          <p:spTgt spid="56"/>
                                        </p:tgtEl>
                                        <p:attrNameLst>
                                          <p:attrName>ppt_x</p:attrName>
                                        </p:attrNameLst>
                                      </p:cBhvr>
                                      <p:tavLst>
                                        <p:tav tm="0">
                                          <p:val>
                                            <p:strVal val="#ppt_x+.4"/>
                                          </p:val>
                                        </p:tav>
                                        <p:tav tm="100000">
                                          <p:val>
                                            <p:strVal val="#ppt_x"/>
                                          </p:val>
                                        </p:tav>
                                      </p:tavLst>
                                    </p:anim>
                                    <p:anim calcmode="lin" valueType="num">
                                      <p:cBhvr>
                                        <p:cTn id="76" dur="500" decel="50000" fill="hold">
                                          <p:stCondLst>
                                            <p:cond delay="0"/>
                                          </p:stCondLst>
                                        </p:cTn>
                                        <p:tgtEl>
                                          <p:spTgt spid="56"/>
                                        </p:tgtEl>
                                        <p:attrNameLst>
                                          <p:attrName>ppt_y</p:attrName>
                                        </p:attrNameLst>
                                      </p:cBhvr>
                                      <p:tavLst>
                                        <p:tav tm="0">
                                          <p:val>
                                            <p:strVal val="#ppt_y-.2"/>
                                          </p:val>
                                        </p:tav>
                                        <p:tav tm="100000">
                                          <p:val>
                                            <p:strVal val="#ppt_y+.1"/>
                                          </p:val>
                                        </p:tav>
                                      </p:tavLst>
                                    </p:anim>
                                    <p:anim calcmode="lin" valueType="num">
                                      <p:cBhvr>
                                        <p:cTn id="77" dur="500" accel="50000" fill="hold">
                                          <p:stCondLst>
                                            <p:cond delay="500"/>
                                          </p:stCondLst>
                                        </p:cTn>
                                        <p:tgtEl>
                                          <p:spTgt spid="56"/>
                                        </p:tgtEl>
                                        <p:attrNameLst>
                                          <p:attrName>ppt_y</p:attrName>
                                        </p:attrNameLst>
                                      </p:cBhvr>
                                      <p:tavLst>
                                        <p:tav tm="0">
                                          <p:val>
                                            <p:strVal val="#ppt_y+.1"/>
                                          </p:val>
                                        </p:tav>
                                        <p:tav tm="100000">
                                          <p:val>
                                            <p:strVal val="#ppt_y"/>
                                          </p:val>
                                        </p:tav>
                                      </p:tavLst>
                                    </p:anim>
                                    <p:animEffect transition="in" filter="fade">
                                      <p:cBhvr>
                                        <p:cTn id="78" dur="1000" decel="50000">
                                          <p:stCondLst>
                                            <p:cond delay="0"/>
                                          </p:stCondLst>
                                        </p:cTn>
                                        <p:tgtEl>
                                          <p:spTgt spid="56"/>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9"/>
                                        </p:tgtEl>
                                        <p:attrNameLst>
                                          <p:attrName>style.visibility</p:attrName>
                                        </p:attrNameLst>
                                      </p:cBhvr>
                                      <p:to>
                                        <p:strVal val="visible"/>
                                      </p:to>
                                    </p:set>
                                    <p:animEffect transition="in" filter="fade">
                                      <p:cBhvr>
                                        <p:cTn id="86" dur="500"/>
                                        <p:tgtEl>
                                          <p:spTgt spid="4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fade">
                                      <p:cBhvr>
                                        <p:cTn id="89" dur="500"/>
                                        <p:tgtEl>
                                          <p:spTgt spid="45"/>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63"/>
                                        </p:tgtEl>
                                        <p:attrNameLst>
                                          <p:attrName>style.visibility</p:attrName>
                                        </p:attrNameLst>
                                      </p:cBhvr>
                                      <p:to>
                                        <p:strVal val="visible"/>
                                      </p:to>
                                    </p:set>
                                    <p:animEffect transition="in" filter="wipe(left)">
                                      <p:cBhvr>
                                        <p:cTn id="94" dur="2000"/>
                                        <p:tgtEl>
                                          <p:spTgt spid="6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64"/>
                                        </p:tgtEl>
                                        <p:attrNameLst>
                                          <p:attrName>style.visibility</p:attrName>
                                        </p:attrNameLst>
                                      </p:cBhvr>
                                      <p:to>
                                        <p:strVal val="visible"/>
                                      </p:to>
                                    </p:set>
                                    <p:animEffect transition="in" filter="wipe(left)">
                                      <p:cBhvr>
                                        <p:cTn id="99" dur="2000"/>
                                        <p:tgtEl>
                                          <p:spTgt spid="64"/>
                                        </p:tgtEl>
                                      </p:cBhvr>
                                    </p:animEffect>
                                  </p:childTnLst>
                                </p:cTn>
                              </p:par>
                            </p:childTnLst>
                          </p:cTn>
                        </p:par>
                        <p:par>
                          <p:cTn id="100" fill="hold">
                            <p:stCondLst>
                              <p:cond delay="2000"/>
                            </p:stCondLst>
                            <p:childTnLst>
                              <p:par>
                                <p:cTn id="101" presetID="17" presetClass="entr" presetSubtype="10" fill="hold" grpId="0" nodeType="afterEffect">
                                  <p:stCondLst>
                                    <p:cond delay="0"/>
                                  </p:stCondLst>
                                  <p:childTnLst>
                                    <p:set>
                                      <p:cBhvr>
                                        <p:cTn id="102" dur="1" fill="hold">
                                          <p:stCondLst>
                                            <p:cond delay="0"/>
                                          </p:stCondLst>
                                        </p:cTn>
                                        <p:tgtEl>
                                          <p:spTgt spid="65"/>
                                        </p:tgtEl>
                                        <p:attrNameLst>
                                          <p:attrName>style.visibility</p:attrName>
                                        </p:attrNameLst>
                                      </p:cBhvr>
                                      <p:to>
                                        <p:strVal val="visible"/>
                                      </p:to>
                                    </p:set>
                                    <p:anim calcmode="lin" valueType="num">
                                      <p:cBhvr>
                                        <p:cTn id="103" dur="1000" fill="hold"/>
                                        <p:tgtEl>
                                          <p:spTgt spid="65"/>
                                        </p:tgtEl>
                                        <p:attrNameLst>
                                          <p:attrName>ppt_w</p:attrName>
                                        </p:attrNameLst>
                                      </p:cBhvr>
                                      <p:tavLst>
                                        <p:tav tm="0">
                                          <p:val>
                                            <p:fltVal val="0"/>
                                          </p:val>
                                        </p:tav>
                                        <p:tav tm="100000">
                                          <p:val>
                                            <p:strVal val="#ppt_w"/>
                                          </p:val>
                                        </p:tav>
                                      </p:tavLst>
                                    </p:anim>
                                    <p:anim calcmode="lin" valueType="num">
                                      <p:cBhvr>
                                        <p:cTn id="104" dur="1000" fill="hold"/>
                                        <p:tgtEl>
                                          <p:spTgt spid="65"/>
                                        </p:tgtEl>
                                        <p:attrNameLst>
                                          <p:attrName>ppt_h</p:attrName>
                                        </p:attrNameLst>
                                      </p:cBhvr>
                                      <p:tavLst>
                                        <p:tav tm="0">
                                          <p:val>
                                            <p:strVal val="#ppt_h"/>
                                          </p:val>
                                        </p:tav>
                                        <p:tav tm="100000">
                                          <p:val>
                                            <p:strVal val="#ppt_h"/>
                                          </p:val>
                                        </p:tav>
                                      </p:tavLst>
                                    </p:anim>
                                  </p:childTnLst>
                                </p:cTn>
                              </p:par>
                            </p:childTnLst>
                          </p:cTn>
                        </p:par>
                        <p:par>
                          <p:cTn id="105" fill="hold">
                            <p:stCondLst>
                              <p:cond delay="3000"/>
                            </p:stCondLst>
                            <p:childTnLst>
                              <p:par>
                                <p:cTn id="106" presetID="22" presetClass="entr" presetSubtype="8" fill="hold" grpId="0" nodeType="afterEffect">
                                  <p:stCondLst>
                                    <p:cond delay="0"/>
                                  </p:stCondLst>
                                  <p:iterate type="wd">
                                    <p:tmPct val="50000"/>
                                  </p:iterate>
                                  <p:childTnLst>
                                    <p:set>
                                      <p:cBhvr>
                                        <p:cTn id="107" dur="1" fill="hold">
                                          <p:stCondLst>
                                            <p:cond delay="0"/>
                                          </p:stCondLst>
                                        </p:cTn>
                                        <p:tgtEl>
                                          <p:spTgt spid="61"/>
                                        </p:tgtEl>
                                        <p:attrNameLst>
                                          <p:attrName>style.visibility</p:attrName>
                                        </p:attrNameLst>
                                      </p:cBhvr>
                                      <p:to>
                                        <p:strVal val="visible"/>
                                      </p:to>
                                    </p:set>
                                    <p:animEffect transition="in" filter="wipe(left)">
                                      <p:cBhvr>
                                        <p:cTn id="10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49" grpId="0"/>
      <p:bldP spid="54" grpId="0"/>
      <p:bldP spid="55" grpId="0"/>
      <p:bldP spid="56" grpId="0"/>
      <p:bldP spid="61" grpId="0"/>
      <p:bldP spid="65" grpId="0" animBg="1"/>
      <p:bldP spid="6"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4"/>
          <p:cNvSpPr>
            <a:spLocks noGrp="1"/>
          </p:cNvSpPr>
          <p:nvPr>
            <p:ph type="ftr" sz="quarter" idx="11"/>
          </p:nvPr>
        </p:nvSpPr>
        <p:spPr>
          <a:xfrm>
            <a:off x="3005138" y="6553200"/>
            <a:ext cx="2895600" cy="457200"/>
          </a:xfrm>
        </p:spPr>
        <p:txBody>
          <a:bodyPr/>
          <a:lstStyle/>
          <a:p>
            <a:pPr>
              <a:defRPr/>
            </a:pPr>
            <a:endParaRPr lang="en-US" altLang="zh-CN"/>
          </a:p>
        </p:txBody>
      </p:sp>
      <p:sp>
        <p:nvSpPr>
          <p:cNvPr id="8" name="灯片编号占位符 5"/>
          <p:cNvSpPr>
            <a:spLocks noGrp="1"/>
          </p:cNvSpPr>
          <p:nvPr>
            <p:ph type="sldNum" sz="quarter" idx="12"/>
          </p:nvPr>
        </p:nvSpPr>
        <p:spPr>
          <a:xfrm>
            <a:off x="7131050" y="6535738"/>
            <a:ext cx="1905000" cy="457200"/>
          </a:xfrm>
        </p:spPr>
        <p:txBody>
          <a:bodyPr/>
          <a:lstStyle/>
          <a:p>
            <a:pPr>
              <a:defRPr/>
            </a:pPr>
            <a:fld id="{8C5E62C9-F616-4D4D-A935-C86C9EBDAD85}" type="slidenum">
              <a:rPr lang="en-US" altLang="zh-CN"/>
              <a:pPr>
                <a:defRPr/>
              </a:pPr>
              <a:t>13</a:t>
            </a:fld>
            <a:endParaRPr lang="en-US" altLang="zh-CN"/>
          </a:p>
        </p:txBody>
      </p:sp>
      <p:sp>
        <p:nvSpPr>
          <p:cNvPr id="62" name="日期占位符 3"/>
          <p:cNvSpPr>
            <a:spLocks noGrp="1"/>
          </p:cNvSpPr>
          <p:nvPr>
            <p:ph type="dt" sz="quarter" idx="10"/>
          </p:nvPr>
        </p:nvSpPr>
        <p:spPr>
          <a:xfrm>
            <a:off x="217488" y="6572250"/>
            <a:ext cx="1905000" cy="457200"/>
          </a:xfrm>
        </p:spPr>
        <p:txBody>
          <a:bodyPr/>
          <a:lstStyle/>
          <a:p>
            <a:pPr>
              <a:defRPr/>
            </a:pPr>
            <a:fld id="{B05C6924-59F1-4DE7-B858-6D1F0656D12C}" type="datetime1">
              <a:rPr lang="zh-CN" altLang="en-US"/>
              <a:pPr>
                <a:defRPr/>
              </a:pPr>
              <a:t>2021/3/24</a:t>
            </a:fld>
            <a:endParaRPr lang="en-US" altLang="zh-CN" dirty="0"/>
          </a:p>
        </p:txBody>
      </p:sp>
      <p:grpSp>
        <p:nvGrpSpPr>
          <p:cNvPr id="138" name="组合 137"/>
          <p:cNvGrpSpPr>
            <a:grpSpLocks/>
          </p:cNvGrpSpPr>
          <p:nvPr/>
        </p:nvGrpSpPr>
        <p:grpSpPr bwMode="auto">
          <a:xfrm>
            <a:off x="34925" y="1125538"/>
            <a:ext cx="3856038" cy="3240087"/>
            <a:chOff x="1343472" y="876657"/>
            <a:chExt cx="3855054" cy="3239548"/>
          </a:xfrm>
        </p:grpSpPr>
        <p:graphicFrame>
          <p:nvGraphicFramePr>
            <p:cNvPr id="17483" name="对象 138"/>
            <p:cNvGraphicFramePr>
              <a:graphicFrameLocks noChangeAspect="1"/>
            </p:cNvGraphicFramePr>
            <p:nvPr/>
          </p:nvGraphicFramePr>
          <p:xfrm>
            <a:off x="1343472" y="876657"/>
            <a:ext cx="3855054" cy="3239548"/>
          </p:xfrm>
          <a:graphic>
            <a:graphicData uri="http://schemas.openxmlformats.org/presentationml/2006/ole">
              <mc:AlternateContent xmlns:mc="http://schemas.openxmlformats.org/markup-compatibility/2006">
                <mc:Choice xmlns:v="urn:schemas-microsoft-com:vml" Requires="v">
                  <p:oleObj spid="_x0000_s84299" name="Visio" r:id="rId3" imgW="1927354" imgH="1619855" progId="Visio.Drawing.11">
                    <p:embed/>
                  </p:oleObj>
                </mc:Choice>
                <mc:Fallback>
                  <p:oleObj name="Visio" r:id="rId3" imgW="1927354" imgH="1619855" progId="Visio.Drawing.11">
                    <p:embed/>
                    <p:pic>
                      <p:nvPicPr>
                        <p:cNvPr id="0" name="对象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472" y="876657"/>
                          <a:ext cx="3855054" cy="3239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0" name="矩形 139"/>
            <p:cNvSpPr/>
            <p:nvPr/>
          </p:nvSpPr>
          <p:spPr>
            <a:xfrm>
              <a:off x="2673458" y="1759160"/>
              <a:ext cx="1012567" cy="1199950"/>
            </a:xfrm>
            <a:prstGeom prst="rect">
              <a:avLst/>
            </a:prstGeom>
          </p:spPr>
          <p:txBody>
            <a:bodyPr>
              <a:spAutoFit/>
            </a:bodyPr>
            <a:lstStyle/>
            <a:p>
              <a:pPr algn="ctr" eaLnBrk="1" fontAlgn="auto" hangingPunct="1">
                <a:spcBef>
                  <a:spcPts val="0"/>
                </a:spcBef>
                <a:spcAft>
                  <a:spcPts val="0"/>
                </a:spcAft>
                <a:defRPr/>
              </a:pPr>
              <a:r>
                <a:rPr kumimoji="0" lang="zh-CN" altLang="en-US" kern="100" dirty="0">
                  <a:solidFill>
                    <a:srgbClr val="FF0000"/>
                  </a:solidFill>
                  <a:latin typeface="华文细黑" panose="02010600040101010101" pitchFamily="2" charset="-122"/>
                  <a:ea typeface="华文细黑" panose="02010600040101010101" pitchFamily="2" charset="-122"/>
                  <a:cs typeface="Times New Roman" panose="02020603050405020304" pitchFamily="18" charset="0"/>
                </a:rPr>
                <a:t>线性</a:t>
              </a:r>
              <a:endParaRPr kumimoji="0" lang="en-US" altLang="zh-CN" kern="100" dirty="0">
                <a:solidFill>
                  <a:srgbClr val="FF0000"/>
                </a:solidFill>
                <a:latin typeface="华文细黑" panose="02010600040101010101" pitchFamily="2" charset="-122"/>
                <a:ea typeface="华文细黑" panose="02010600040101010101" pitchFamily="2" charset="-122"/>
                <a:cs typeface="Times New Roman" panose="02020603050405020304" pitchFamily="18" charset="0"/>
              </a:endParaRPr>
            </a:p>
            <a:p>
              <a:pPr algn="ctr" eaLnBrk="1" fontAlgn="auto" hangingPunct="1">
                <a:spcBef>
                  <a:spcPts val="0"/>
                </a:spcBef>
                <a:spcAft>
                  <a:spcPts val="0"/>
                </a:spcAft>
                <a:defRPr/>
              </a:pPr>
              <a:r>
                <a:rPr kumimoji="0" lang="zh-CN" altLang="en-US" kern="100" dirty="0">
                  <a:solidFill>
                    <a:srgbClr val="FF0000"/>
                  </a:solidFill>
                  <a:latin typeface="华文细黑" panose="02010600040101010101" pitchFamily="2" charset="-122"/>
                  <a:ea typeface="华文细黑" panose="02010600040101010101" pitchFamily="2" charset="-122"/>
                  <a:cs typeface="Times New Roman" panose="02020603050405020304" pitchFamily="18" charset="0"/>
                </a:rPr>
                <a:t>不含独立电源</a:t>
              </a:r>
              <a:endParaRPr kumimoji="0" lang="en-US" altLang="zh-CN" kern="100" dirty="0">
                <a:solidFill>
                  <a:srgbClr val="FF0000"/>
                </a:solidFill>
                <a:latin typeface="华文细黑" panose="02010600040101010101" pitchFamily="2" charset="-122"/>
                <a:ea typeface="华文细黑" panose="02010600040101010101" pitchFamily="2" charset="-122"/>
                <a:cs typeface="Times New Roman" panose="02020603050405020304" pitchFamily="18" charset="0"/>
              </a:endParaRPr>
            </a:p>
            <a:p>
              <a:pPr algn="ctr" eaLnBrk="1" fontAlgn="auto" hangingPunct="1">
                <a:spcBef>
                  <a:spcPts val="0"/>
                </a:spcBef>
                <a:spcAft>
                  <a:spcPts val="0"/>
                </a:spcAft>
                <a:defRPr/>
              </a:pPr>
              <a:r>
                <a:rPr kumimoji="0" lang="zh-CN" altLang="en-US" kern="100" dirty="0">
                  <a:solidFill>
                    <a:srgbClr val="FF0000"/>
                  </a:solidFill>
                  <a:latin typeface="华文细黑" panose="02010600040101010101" pitchFamily="2" charset="-122"/>
                  <a:ea typeface="华文细黑" panose="02010600040101010101" pitchFamily="2" charset="-122"/>
                  <a:cs typeface="Times New Roman" panose="02020603050405020304" pitchFamily="18" charset="0"/>
                </a:rPr>
                <a:t>网络</a:t>
              </a:r>
              <a:endParaRPr kumimoji="0" lang="zh-CN" altLang="en-US" kern="0" dirty="0">
                <a:solidFill>
                  <a:prstClr val="white"/>
                </a:solidFill>
                <a:latin typeface="Perpetua"/>
                <a:ea typeface="宋体" panose="02010600030101010101" pitchFamily="2" charset="-122"/>
              </a:endParaRPr>
            </a:p>
          </p:txBody>
        </p:sp>
      </p:grpSp>
      <p:grpSp>
        <p:nvGrpSpPr>
          <p:cNvPr id="141" name="组合 140"/>
          <p:cNvGrpSpPr>
            <a:grpSpLocks/>
          </p:cNvGrpSpPr>
          <p:nvPr/>
        </p:nvGrpSpPr>
        <p:grpSpPr bwMode="auto">
          <a:xfrm>
            <a:off x="3206750" y="3856038"/>
            <a:ext cx="3694113" cy="485775"/>
            <a:chOff x="4408502" y="3907862"/>
            <a:chExt cx="3695055" cy="486538"/>
          </a:xfrm>
        </p:grpSpPr>
        <p:sp>
          <p:nvSpPr>
            <p:cNvPr id="142" name="矩形 141"/>
            <p:cNvSpPr/>
            <p:nvPr/>
          </p:nvSpPr>
          <p:spPr>
            <a:xfrm>
              <a:off x="4408502" y="3907862"/>
              <a:ext cx="3695055" cy="429298"/>
            </a:xfrm>
            <a:prstGeom prst="rect">
              <a:avLst/>
            </a:prstGeom>
          </p:spPr>
          <p:txBody>
            <a:bodyPr>
              <a:spAutoFit/>
            </a:bodyPr>
            <a:lstStyle/>
            <a:p>
              <a:pPr eaLnBrk="1" fontAlgn="auto" hangingPunct="1">
                <a:lnSpc>
                  <a:spcPct val="120000"/>
                </a:lnSpc>
                <a:spcBef>
                  <a:spcPts val="0"/>
                </a:spcBef>
                <a:spcAft>
                  <a:spcPts val="0"/>
                </a:spcAft>
                <a:defRPr/>
              </a:pPr>
              <a:r>
                <a:rPr kumimoji="0" lang="zh-CN" altLang="en-US"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激励为                 响应</a:t>
              </a:r>
              <a:endParaRPr kumimoji="0" lang="zh-CN" altLang="en-US" sz="2000" kern="0" dirty="0">
                <a:solidFill>
                  <a:srgbClr val="FF0000"/>
                </a:solidFill>
                <a:latin typeface="华文细黑" panose="02010600040101010101" pitchFamily="2" charset="-122"/>
                <a:ea typeface="华文细黑" panose="02010600040101010101" pitchFamily="2" charset="-122"/>
              </a:endParaRPr>
            </a:p>
          </p:txBody>
        </p:sp>
        <p:graphicFrame>
          <p:nvGraphicFramePr>
            <p:cNvPr id="17481" name="对象 142"/>
            <p:cNvGraphicFramePr>
              <a:graphicFrameLocks noChangeAspect="1"/>
            </p:cNvGraphicFramePr>
            <p:nvPr/>
          </p:nvGraphicFramePr>
          <p:xfrm>
            <a:off x="5302537" y="3918150"/>
            <a:ext cx="412750" cy="476250"/>
          </p:xfrm>
          <a:graphic>
            <a:graphicData uri="http://schemas.openxmlformats.org/presentationml/2006/ole">
              <mc:AlternateContent xmlns:mc="http://schemas.openxmlformats.org/markup-compatibility/2006">
                <mc:Choice xmlns:v="urn:schemas-microsoft-com:vml" Requires="v">
                  <p:oleObj spid="_x0000_s84300" name="Equation" r:id="rId5" imgW="164957" imgH="190335" progId="Equation.DSMT4">
                    <p:embed/>
                  </p:oleObj>
                </mc:Choice>
                <mc:Fallback>
                  <p:oleObj name="Equation" r:id="rId5" imgW="164957" imgH="190335" progId="Equation.DSMT4">
                    <p:embed/>
                    <p:pic>
                      <p:nvPicPr>
                        <p:cNvPr id="0" name="对象 1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2537" y="3918150"/>
                          <a:ext cx="4127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82" name="对象 144"/>
            <p:cNvGraphicFramePr>
              <a:graphicFrameLocks noChangeAspect="1"/>
            </p:cNvGraphicFramePr>
            <p:nvPr/>
          </p:nvGraphicFramePr>
          <p:xfrm>
            <a:off x="7036405" y="3965841"/>
            <a:ext cx="666750" cy="381000"/>
          </p:xfrm>
          <a:graphic>
            <a:graphicData uri="http://schemas.openxmlformats.org/presentationml/2006/ole">
              <mc:AlternateContent xmlns:mc="http://schemas.openxmlformats.org/markup-compatibility/2006">
                <mc:Choice xmlns:v="urn:schemas-microsoft-com:vml" Requires="v">
                  <p:oleObj spid="_x0000_s84301" name="Equation" r:id="rId7" imgW="266469" imgH="152268" progId="Equation.DSMT4">
                    <p:embed/>
                  </p:oleObj>
                </mc:Choice>
                <mc:Fallback>
                  <p:oleObj name="Equation" r:id="rId7" imgW="266469" imgH="152268" progId="Equation.DSMT4">
                    <p:embed/>
                    <p:pic>
                      <p:nvPicPr>
                        <p:cNvPr id="0" name="对象 1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36405" y="3965841"/>
                          <a:ext cx="666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46" name="组合 145"/>
          <p:cNvGrpSpPr>
            <a:grpSpLocks/>
          </p:cNvGrpSpPr>
          <p:nvPr/>
        </p:nvGrpSpPr>
        <p:grpSpPr bwMode="auto">
          <a:xfrm>
            <a:off x="3206750" y="4403725"/>
            <a:ext cx="3694113" cy="485775"/>
            <a:chOff x="4408502" y="3907862"/>
            <a:chExt cx="3695055" cy="486192"/>
          </a:xfrm>
        </p:grpSpPr>
        <p:sp>
          <p:nvSpPr>
            <p:cNvPr id="147" name="矩形 146"/>
            <p:cNvSpPr/>
            <p:nvPr/>
          </p:nvSpPr>
          <p:spPr>
            <a:xfrm>
              <a:off x="4408502" y="3907862"/>
              <a:ext cx="3695055" cy="428993"/>
            </a:xfrm>
            <a:prstGeom prst="rect">
              <a:avLst/>
            </a:prstGeom>
          </p:spPr>
          <p:txBody>
            <a:bodyPr>
              <a:spAutoFit/>
            </a:bodyPr>
            <a:lstStyle/>
            <a:p>
              <a:pPr eaLnBrk="1" fontAlgn="auto" hangingPunct="1">
                <a:lnSpc>
                  <a:spcPct val="120000"/>
                </a:lnSpc>
                <a:spcBef>
                  <a:spcPts val="0"/>
                </a:spcBef>
                <a:spcAft>
                  <a:spcPts val="0"/>
                </a:spcAft>
                <a:defRPr/>
              </a:pPr>
              <a:r>
                <a:rPr kumimoji="0" lang="zh-CN" altLang="en-US"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激励为                 响应</a:t>
              </a:r>
              <a:endParaRPr kumimoji="0" lang="zh-CN" altLang="en-US" sz="2000" kern="0" dirty="0">
                <a:solidFill>
                  <a:srgbClr val="FF0000"/>
                </a:solidFill>
                <a:latin typeface="华文细黑" panose="02010600040101010101" pitchFamily="2" charset="-122"/>
                <a:ea typeface="华文细黑" panose="02010600040101010101" pitchFamily="2" charset="-122"/>
              </a:endParaRPr>
            </a:p>
          </p:txBody>
        </p:sp>
        <p:graphicFrame>
          <p:nvGraphicFramePr>
            <p:cNvPr id="17478" name="对象 147"/>
            <p:cNvGraphicFramePr>
              <a:graphicFrameLocks noChangeAspect="1"/>
            </p:cNvGraphicFramePr>
            <p:nvPr/>
          </p:nvGraphicFramePr>
          <p:xfrm>
            <a:off x="5286980" y="3917804"/>
            <a:ext cx="444500" cy="476250"/>
          </p:xfrm>
          <a:graphic>
            <a:graphicData uri="http://schemas.openxmlformats.org/presentationml/2006/ole">
              <mc:AlternateContent xmlns:mc="http://schemas.openxmlformats.org/markup-compatibility/2006">
                <mc:Choice xmlns:v="urn:schemas-microsoft-com:vml" Requires="v">
                  <p:oleObj spid="_x0000_s84302" name="Equation" r:id="rId9" imgW="177646" imgH="190335" progId="Equation.DSMT4">
                    <p:embed/>
                  </p:oleObj>
                </mc:Choice>
                <mc:Fallback>
                  <p:oleObj name="Equation" r:id="rId9" imgW="177646" imgH="190335" progId="Equation.DSMT4">
                    <p:embed/>
                    <p:pic>
                      <p:nvPicPr>
                        <p:cNvPr id="0" name="对象 14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86980" y="3917804"/>
                          <a:ext cx="444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79" name="对象 149"/>
            <p:cNvGraphicFramePr>
              <a:graphicFrameLocks noChangeAspect="1"/>
            </p:cNvGraphicFramePr>
            <p:nvPr/>
          </p:nvGraphicFramePr>
          <p:xfrm>
            <a:off x="7036405" y="3965841"/>
            <a:ext cx="666750" cy="381000"/>
          </p:xfrm>
          <a:graphic>
            <a:graphicData uri="http://schemas.openxmlformats.org/presentationml/2006/ole">
              <mc:AlternateContent xmlns:mc="http://schemas.openxmlformats.org/markup-compatibility/2006">
                <mc:Choice xmlns:v="urn:schemas-microsoft-com:vml" Requires="v">
                  <p:oleObj spid="_x0000_s84303" name="Equation" r:id="rId11" imgW="266469" imgH="152268" progId="Equation.DSMT4">
                    <p:embed/>
                  </p:oleObj>
                </mc:Choice>
                <mc:Fallback>
                  <p:oleObj name="Equation" r:id="rId11" imgW="266469" imgH="152268" progId="Equation.DSMT4">
                    <p:embed/>
                    <p:pic>
                      <p:nvPicPr>
                        <p:cNvPr id="0" name="对象 14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6405" y="3965841"/>
                          <a:ext cx="666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51" name="圆角矩形 150"/>
          <p:cNvSpPr/>
          <p:nvPr/>
        </p:nvSpPr>
        <p:spPr>
          <a:xfrm>
            <a:off x="3206356" y="683214"/>
            <a:ext cx="5830140" cy="1408977"/>
          </a:xfrm>
          <a:prstGeom prst="roundRect">
            <a:avLst/>
          </a:prstGeom>
          <a:noFill/>
          <a:ln w="19050" cap="flat" cmpd="sng" algn="ctr">
            <a:gradFill flip="none" rotWithShape="1">
              <a:gsLst>
                <a:gs pos="0">
                  <a:srgbClr val="009DD9">
                    <a:lumMod val="67000"/>
                  </a:srgbClr>
                </a:gs>
                <a:gs pos="48000">
                  <a:srgbClr val="009DD9">
                    <a:lumMod val="97000"/>
                    <a:lumOff val="3000"/>
                  </a:srgbClr>
                </a:gs>
                <a:gs pos="100000">
                  <a:srgbClr val="009DD9">
                    <a:lumMod val="60000"/>
                    <a:lumOff val="40000"/>
                  </a:srgbClr>
                </a:gs>
              </a:gsLst>
              <a:lin ang="16200000" scaled="1"/>
              <a:tileRect/>
            </a:gradFill>
            <a:prstDash val="solid"/>
          </a:ln>
          <a:effectLst/>
        </p:spPr>
        <p:txBody>
          <a:bodyPr anchor="ctr"/>
          <a:lstStyle/>
          <a:p>
            <a:pPr algn="ctr" eaLnBrk="1" fontAlgn="auto" hangingPunct="1">
              <a:spcBef>
                <a:spcPts val="0"/>
              </a:spcBef>
              <a:spcAft>
                <a:spcPts val="0"/>
              </a:spcAft>
              <a:defRPr/>
            </a:pPr>
            <a:endParaRPr kumimoji="0" lang="zh-CN" altLang="en-US" kern="0">
              <a:solidFill>
                <a:prstClr val="white"/>
              </a:solidFill>
              <a:latin typeface="Perpetua"/>
              <a:ea typeface="宋体" panose="02010600030101010101" pitchFamily="2" charset="-122"/>
            </a:endParaRPr>
          </a:p>
        </p:txBody>
      </p:sp>
      <p:sp>
        <p:nvSpPr>
          <p:cNvPr id="152" name="圆角矩形 151"/>
          <p:cNvSpPr/>
          <p:nvPr/>
        </p:nvSpPr>
        <p:spPr>
          <a:xfrm>
            <a:off x="3206356" y="3229004"/>
            <a:ext cx="5830140" cy="2216220"/>
          </a:xfrm>
          <a:prstGeom prst="roundRect">
            <a:avLst/>
          </a:prstGeom>
          <a:noFill/>
          <a:ln w="19050" cap="flat" cmpd="sng" algn="ctr">
            <a:gradFill flip="none" rotWithShape="1">
              <a:gsLst>
                <a:gs pos="0">
                  <a:srgbClr val="009DD9">
                    <a:lumMod val="67000"/>
                  </a:srgbClr>
                </a:gs>
                <a:gs pos="48000">
                  <a:srgbClr val="009DD9">
                    <a:lumMod val="97000"/>
                    <a:lumOff val="3000"/>
                  </a:srgbClr>
                </a:gs>
                <a:gs pos="100000">
                  <a:srgbClr val="009DD9">
                    <a:lumMod val="60000"/>
                    <a:lumOff val="40000"/>
                  </a:srgbClr>
                </a:gs>
              </a:gsLst>
              <a:lin ang="16200000" scaled="1"/>
              <a:tileRect/>
            </a:gradFill>
            <a:prstDash val="solid"/>
          </a:ln>
          <a:effectLst/>
        </p:spPr>
        <p:txBody>
          <a:bodyPr anchor="ctr"/>
          <a:lstStyle/>
          <a:p>
            <a:pPr algn="ctr" eaLnBrk="1" fontAlgn="auto" hangingPunct="1">
              <a:spcBef>
                <a:spcPts val="0"/>
              </a:spcBef>
              <a:spcAft>
                <a:spcPts val="0"/>
              </a:spcAft>
              <a:defRPr/>
            </a:pPr>
            <a:endParaRPr kumimoji="0" lang="zh-CN" altLang="en-US" kern="0">
              <a:solidFill>
                <a:prstClr val="white"/>
              </a:solidFill>
              <a:latin typeface="Perpetua"/>
              <a:ea typeface="宋体" panose="02010600030101010101" pitchFamily="2" charset="-122"/>
            </a:endParaRPr>
          </a:p>
        </p:txBody>
      </p:sp>
      <p:graphicFrame>
        <p:nvGraphicFramePr>
          <p:cNvPr id="153" name="对象 152"/>
          <p:cNvGraphicFramePr>
            <a:graphicFrameLocks noChangeAspect="1"/>
          </p:cNvGraphicFramePr>
          <p:nvPr/>
        </p:nvGraphicFramePr>
        <p:xfrm>
          <a:off x="817563" y="5111750"/>
          <a:ext cx="1270000" cy="449263"/>
        </p:xfrm>
        <a:graphic>
          <a:graphicData uri="http://schemas.openxmlformats.org/presentationml/2006/ole">
            <mc:AlternateContent xmlns:mc="http://schemas.openxmlformats.org/markup-compatibility/2006">
              <mc:Choice xmlns:v="urn:schemas-microsoft-com:vml" Requires="v">
                <p:oleObj spid="_x0000_s84304" name="Equation" r:id="rId13" imgW="507780" imgH="165028" progId="Equation.DSMT4">
                  <p:embed/>
                </p:oleObj>
              </mc:Choice>
              <mc:Fallback>
                <p:oleObj name="Equation" r:id="rId13" imgW="507780" imgH="165028" progId="Equation.DSMT4">
                  <p:embed/>
                  <p:pic>
                    <p:nvPicPr>
                      <p:cNvPr id="0" name="对象 1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7563" y="5111750"/>
                        <a:ext cx="12700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54" name="组合 153"/>
          <p:cNvGrpSpPr>
            <a:grpSpLocks/>
          </p:cNvGrpSpPr>
          <p:nvPr/>
        </p:nvGrpSpPr>
        <p:grpSpPr bwMode="auto">
          <a:xfrm>
            <a:off x="6499225" y="3363913"/>
            <a:ext cx="2320925" cy="1860550"/>
            <a:chOff x="8959091" y="2720756"/>
            <a:chExt cx="2321485" cy="1860372"/>
          </a:xfrm>
        </p:grpSpPr>
        <p:grpSp>
          <p:nvGrpSpPr>
            <p:cNvPr id="17468" name="组合 154"/>
            <p:cNvGrpSpPr>
              <a:grpSpLocks/>
            </p:cNvGrpSpPr>
            <p:nvPr/>
          </p:nvGrpSpPr>
          <p:grpSpPr bwMode="auto">
            <a:xfrm>
              <a:off x="9451323" y="2720756"/>
              <a:ext cx="1829253" cy="1860372"/>
              <a:chOff x="9235299" y="2878557"/>
              <a:chExt cx="1829253" cy="1860372"/>
            </a:xfrm>
          </p:grpSpPr>
          <p:graphicFrame>
            <p:nvGraphicFramePr>
              <p:cNvPr id="17473" name="对象 159"/>
              <p:cNvGraphicFramePr>
                <a:graphicFrameLocks noChangeAspect="1"/>
              </p:cNvGraphicFramePr>
              <p:nvPr/>
            </p:nvGraphicFramePr>
            <p:xfrm>
              <a:off x="9235299" y="2878557"/>
              <a:ext cx="285750" cy="411163"/>
            </p:xfrm>
            <a:graphic>
              <a:graphicData uri="http://schemas.openxmlformats.org/presentationml/2006/ole">
                <mc:AlternateContent xmlns:mc="http://schemas.openxmlformats.org/markup-compatibility/2006">
                  <mc:Choice xmlns:v="urn:schemas-microsoft-com:vml" Requires="v">
                    <p:oleObj spid="_x0000_s84305" name="Equation" r:id="rId15" imgW="114151" imgH="164885" progId="Equation.DSMT4">
                      <p:embed/>
                    </p:oleObj>
                  </mc:Choice>
                  <mc:Fallback>
                    <p:oleObj name="Equation" r:id="rId15" imgW="114151" imgH="164885" progId="Equation.DSMT4">
                      <p:embed/>
                      <p:pic>
                        <p:nvPicPr>
                          <p:cNvPr id="0" name="对象 15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35299" y="2878557"/>
                            <a:ext cx="285750" cy="411163"/>
                          </a:xfrm>
                          <a:prstGeom prst="rect">
                            <a:avLst/>
                          </a:prstGeom>
                          <a:solidFill>
                            <a:srgbClr val="DBF5F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74" name="对象 160"/>
              <p:cNvGraphicFramePr>
                <a:graphicFrameLocks noChangeAspect="1"/>
              </p:cNvGraphicFramePr>
              <p:nvPr/>
            </p:nvGraphicFramePr>
            <p:xfrm>
              <a:off x="9708919" y="3340557"/>
              <a:ext cx="317500" cy="412750"/>
            </p:xfrm>
            <a:graphic>
              <a:graphicData uri="http://schemas.openxmlformats.org/presentationml/2006/ole">
                <mc:AlternateContent xmlns:mc="http://schemas.openxmlformats.org/markup-compatibility/2006">
                  <mc:Choice xmlns:v="urn:schemas-microsoft-com:vml" Requires="v">
                    <p:oleObj spid="_x0000_s84306" name="Equation" r:id="rId17" imgW="126780" imgH="164814" progId="Equation.DSMT4">
                      <p:embed/>
                    </p:oleObj>
                  </mc:Choice>
                  <mc:Fallback>
                    <p:oleObj name="Equation" r:id="rId17" imgW="126780" imgH="164814" progId="Equation.DSMT4">
                      <p:embed/>
                      <p:pic>
                        <p:nvPicPr>
                          <p:cNvPr id="0" name="对象 16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8919" y="3340557"/>
                            <a:ext cx="317500" cy="412750"/>
                          </a:xfrm>
                          <a:prstGeom prst="rect">
                            <a:avLst/>
                          </a:prstGeom>
                          <a:solidFill>
                            <a:srgbClr val="DBF5F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75" name="对象 161"/>
              <p:cNvGraphicFramePr>
                <a:graphicFrameLocks noChangeAspect="1"/>
              </p:cNvGraphicFramePr>
              <p:nvPr/>
            </p:nvGraphicFramePr>
            <p:xfrm>
              <a:off x="10253831" y="3804575"/>
              <a:ext cx="381000" cy="412750"/>
            </p:xfrm>
            <a:graphic>
              <a:graphicData uri="http://schemas.openxmlformats.org/presentationml/2006/ole">
                <mc:AlternateContent xmlns:mc="http://schemas.openxmlformats.org/markup-compatibility/2006">
                  <mc:Choice xmlns:v="urn:schemas-microsoft-com:vml" Requires="v">
                    <p:oleObj spid="_x0000_s84307" name="Equation" r:id="rId19" imgW="152268" imgH="164957" progId="Equation.DSMT4">
                      <p:embed/>
                    </p:oleObj>
                  </mc:Choice>
                  <mc:Fallback>
                    <p:oleObj name="Equation" r:id="rId19" imgW="152268" imgH="164957" progId="Equation.DSMT4">
                      <p:embed/>
                      <p:pic>
                        <p:nvPicPr>
                          <p:cNvPr id="0" name="对象 16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253831" y="3804575"/>
                            <a:ext cx="381000" cy="412750"/>
                          </a:xfrm>
                          <a:prstGeom prst="rect">
                            <a:avLst/>
                          </a:prstGeom>
                          <a:solidFill>
                            <a:srgbClr val="DBF5F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76" name="对象 162"/>
              <p:cNvGraphicFramePr>
                <a:graphicFrameLocks noChangeAspect="1"/>
              </p:cNvGraphicFramePr>
              <p:nvPr/>
            </p:nvGraphicFramePr>
            <p:xfrm>
              <a:off x="10842302" y="4357929"/>
              <a:ext cx="222250" cy="381000"/>
            </p:xfrm>
            <a:graphic>
              <a:graphicData uri="http://schemas.openxmlformats.org/presentationml/2006/ole">
                <mc:AlternateContent xmlns:mc="http://schemas.openxmlformats.org/markup-compatibility/2006">
                  <mc:Choice xmlns:v="urn:schemas-microsoft-com:vml" Requires="v">
                    <p:oleObj spid="_x0000_s84308" name="Equation" r:id="rId21" imgW="88746" imgH="152136" progId="Equation.DSMT4">
                      <p:embed/>
                    </p:oleObj>
                  </mc:Choice>
                  <mc:Fallback>
                    <p:oleObj name="Equation" r:id="rId21" imgW="88746" imgH="152136" progId="Equation.DSMT4">
                      <p:embed/>
                      <p:pic>
                        <p:nvPicPr>
                          <p:cNvPr id="0" name="对象 16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842302" y="4357929"/>
                            <a:ext cx="222250" cy="381000"/>
                          </a:xfrm>
                          <a:prstGeom prst="rect">
                            <a:avLst/>
                          </a:prstGeom>
                          <a:solidFill>
                            <a:srgbClr val="DBF5F9"/>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156" name="直接箭头连接符 155"/>
            <p:cNvCxnSpPr/>
            <p:nvPr/>
          </p:nvCxnSpPr>
          <p:spPr>
            <a:xfrm flipV="1">
              <a:off x="8981687" y="2926337"/>
              <a:ext cx="469636" cy="70615"/>
            </a:xfrm>
            <a:prstGeom prst="straightConnector1">
              <a:avLst/>
            </a:prstGeom>
            <a:noFill/>
            <a:ln w="12700" cap="flat" cmpd="thinThick" algn="ctr">
              <a:gradFill flip="none" rotWithShape="1">
                <a:gsLst>
                  <a:gs pos="0">
                    <a:srgbClr val="04617B">
                      <a:lumMod val="20000"/>
                      <a:lumOff val="80000"/>
                    </a:srgbClr>
                  </a:gs>
                  <a:gs pos="46000">
                    <a:srgbClr val="A5C249">
                      <a:lumMod val="89000"/>
                    </a:srgbClr>
                  </a:gs>
                  <a:gs pos="61000">
                    <a:srgbClr val="A5C249">
                      <a:lumMod val="75000"/>
                    </a:srgbClr>
                  </a:gs>
                  <a:gs pos="97000">
                    <a:srgbClr val="10CF9B"/>
                  </a:gs>
                </a:gsLst>
                <a:path path="circle">
                  <a:fillToRect l="50000" t="50000" r="50000" b="50000"/>
                </a:path>
                <a:tileRect/>
              </a:gradFill>
              <a:prstDash val="solid"/>
              <a:round/>
              <a:headEnd type="oval"/>
              <a:tailEnd type="stealth" w="med" len="lg"/>
            </a:ln>
            <a:effectLst>
              <a:outerShdw blurRad="57150" dist="38100" dir="5400000" algn="ctr" rotWithShape="0">
                <a:srgbClr val="A5C249">
                  <a:shade val="9000"/>
                  <a:satMod val="105000"/>
                  <a:alpha val="48000"/>
                </a:srgbClr>
              </a:outerShdw>
            </a:effectLst>
          </p:spPr>
        </p:cxnSp>
        <p:cxnSp>
          <p:nvCxnSpPr>
            <p:cNvPr id="157" name="直接箭头连接符 156"/>
            <p:cNvCxnSpPr/>
            <p:nvPr/>
          </p:nvCxnSpPr>
          <p:spPr>
            <a:xfrm flipV="1">
              <a:off x="8959091" y="3389131"/>
              <a:ext cx="965852" cy="80230"/>
            </a:xfrm>
            <a:prstGeom prst="straightConnector1">
              <a:avLst/>
            </a:prstGeom>
            <a:noFill/>
            <a:ln w="12700" cap="flat" cmpd="thinThick" algn="ctr">
              <a:gradFill flip="none" rotWithShape="1">
                <a:gsLst>
                  <a:gs pos="0">
                    <a:srgbClr val="04617B">
                      <a:lumMod val="20000"/>
                      <a:lumOff val="80000"/>
                    </a:srgbClr>
                  </a:gs>
                  <a:gs pos="46000">
                    <a:srgbClr val="A5C249">
                      <a:lumMod val="89000"/>
                    </a:srgbClr>
                  </a:gs>
                  <a:gs pos="61000">
                    <a:srgbClr val="A5C249">
                      <a:lumMod val="75000"/>
                    </a:srgbClr>
                  </a:gs>
                  <a:gs pos="97000">
                    <a:srgbClr val="10CF9B"/>
                  </a:gs>
                </a:gsLst>
                <a:path path="circle">
                  <a:fillToRect l="50000" t="50000" r="50000" b="50000"/>
                </a:path>
                <a:tileRect/>
              </a:gradFill>
              <a:prstDash val="solid"/>
              <a:round/>
              <a:headEnd type="oval"/>
              <a:tailEnd type="stealth" w="med" len="lg"/>
            </a:ln>
            <a:effectLst>
              <a:outerShdw blurRad="57150" dist="38100" dir="5400000" algn="ctr" rotWithShape="0">
                <a:srgbClr val="A5C249">
                  <a:shade val="9000"/>
                  <a:satMod val="105000"/>
                  <a:alpha val="48000"/>
                </a:srgbClr>
              </a:outerShdw>
            </a:effectLst>
          </p:spPr>
        </p:cxnSp>
        <p:cxnSp>
          <p:nvCxnSpPr>
            <p:cNvPr id="158" name="直接箭头连接符 157"/>
            <p:cNvCxnSpPr/>
            <p:nvPr/>
          </p:nvCxnSpPr>
          <p:spPr>
            <a:xfrm flipV="1">
              <a:off x="8959091" y="3853149"/>
              <a:ext cx="1510764" cy="129814"/>
            </a:xfrm>
            <a:prstGeom prst="straightConnector1">
              <a:avLst/>
            </a:prstGeom>
            <a:noFill/>
            <a:ln w="12700" cap="flat" cmpd="thinThick" algn="ctr">
              <a:gradFill flip="none" rotWithShape="1">
                <a:gsLst>
                  <a:gs pos="0">
                    <a:srgbClr val="04617B">
                      <a:lumMod val="20000"/>
                      <a:lumOff val="80000"/>
                    </a:srgbClr>
                  </a:gs>
                  <a:gs pos="46000">
                    <a:srgbClr val="A5C249">
                      <a:lumMod val="89000"/>
                    </a:srgbClr>
                  </a:gs>
                  <a:gs pos="61000">
                    <a:srgbClr val="A5C249">
                      <a:lumMod val="75000"/>
                    </a:srgbClr>
                  </a:gs>
                  <a:gs pos="97000">
                    <a:srgbClr val="10CF9B"/>
                  </a:gs>
                </a:gsLst>
                <a:path path="circle">
                  <a:fillToRect l="50000" t="50000" r="50000" b="50000"/>
                </a:path>
                <a:tileRect/>
              </a:gradFill>
              <a:prstDash val="solid"/>
              <a:round/>
              <a:headEnd type="oval"/>
              <a:tailEnd type="stealth" w="med" len="lg"/>
            </a:ln>
            <a:effectLst>
              <a:outerShdw blurRad="57150" dist="38100" dir="5400000" algn="ctr" rotWithShape="0">
                <a:srgbClr val="A5C249">
                  <a:shade val="9000"/>
                  <a:satMod val="105000"/>
                  <a:alpha val="48000"/>
                </a:srgbClr>
              </a:outerShdw>
            </a:effectLst>
          </p:spPr>
        </p:cxnSp>
        <p:cxnSp>
          <p:nvCxnSpPr>
            <p:cNvPr id="159" name="直接箭头连接符 158"/>
            <p:cNvCxnSpPr/>
            <p:nvPr/>
          </p:nvCxnSpPr>
          <p:spPr>
            <a:xfrm flipV="1">
              <a:off x="10414069" y="4390628"/>
              <a:ext cx="644257" cy="115143"/>
            </a:xfrm>
            <a:prstGeom prst="straightConnector1">
              <a:avLst/>
            </a:prstGeom>
            <a:noFill/>
            <a:ln w="12700" cap="flat" cmpd="thinThick" algn="ctr">
              <a:gradFill flip="none" rotWithShape="1">
                <a:gsLst>
                  <a:gs pos="0">
                    <a:srgbClr val="04617B">
                      <a:lumMod val="20000"/>
                      <a:lumOff val="80000"/>
                    </a:srgbClr>
                  </a:gs>
                  <a:gs pos="46000">
                    <a:srgbClr val="A5C249">
                      <a:lumMod val="89000"/>
                    </a:srgbClr>
                  </a:gs>
                  <a:gs pos="61000">
                    <a:srgbClr val="A5C249">
                      <a:lumMod val="75000"/>
                    </a:srgbClr>
                  </a:gs>
                  <a:gs pos="97000">
                    <a:srgbClr val="10CF9B"/>
                  </a:gs>
                </a:gsLst>
                <a:path path="circle">
                  <a:fillToRect l="50000" t="50000" r="50000" b="50000"/>
                </a:path>
                <a:tileRect/>
              </a:gradFill>
              <a:prstDash val="solid"/>
              <a:round/>
              <a:headEnd type="oval"/>
              <a:tailEnd type="stealth" w="med" len="lg"/>
            </a:ln>
            <a:effectLst>
              <a:outerShdw blurRad="57150" dist="38100" dir="5400000" algn="ctr" rotWithShape="0">
                <a:srgbClr val="A5C249">
                  <a:shade val="9000"/>
                  <a:satMod val="105000"/>
                  <a:alpha val="48000"/>
                </a:srgbClr>
              </a:outerShdw>
            </a:effectLst>
          </p:spPr>
        </p:cxnSp>
      </p:grpSp>
      <p:graphicFrame>
        <p:nvGraphicFramePr>
          <p:cNvPr id="164" name="对象 163"/>
          <p:cNvGraphicFramePr>
            <a:graphicFrameLocks noChangeAspect="1"/>
          </p:cNvGraphicFramePr>
          <p:nvPr/>
        </p:nvGraphicFramePr>
        <p:xfrm>
          <a:off x="5538788" y="5699125"/>
          <a:ext cx="2411412" cy="449263"/>
        </p:xfrm>
        <a:graphic>
          <a:graphicData uri="http://schemas.openxmlformats.org/presentationml/2006/ole">
            <mc:AlternateContent xmlns:mc="http://schemas.openxmlformats.org/markup-compatibility/2006">
              <mc:Choice xmlns:v="urn:schemas-microsoft-com:vml" Requires="v">
                <p:oleObj spid="_x0000_s84309" name="Equation" r:id="rId23" imgW="964781" imgH="165028" progId="Equation.DSMT4">
                  <p:embed/>
                </p:oleObj>
              </mc:Choice>
              <mc:Fallback>
                <p:oleObj name="Equation" r:id="rId23" imgW="964781" imgH="165028" progId="Equation.DSMT4">
                  <p:embed/>
                  <p:pic>
                    <p:nvPicPr>
                      <p:cNvPr id="0" name="对象 163"/>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38788" y="5699125"/>
                        <a:ext cx="241141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65" name="组合 164"/>
          <p:cNvGrpSpPr>
            <a:grpSpLocks/>
          </p:cNvGrpSpPr>
          <p:nvPr/>
        </p:nvGrpSpPr>
        <p:grpSpPr bwMode="auto">
          <a:xfrm>
            <a:off x="3206750" y="3375025"/>
            <a:ext cx="3694113" cy="485775"/>
            <a:chOff x="4408502" y="3907862"/>
            <a:chExt cx="3695055" cy="486230"/>
          </a:xfrm>
        </p:grpSpPr>
        <p:sp>
          <p:nvSpPr>
            <p:cNvPr id="166" name="矩形 165"/>
            <p:cNvSpPr/>
            <p:nvPr/>
          </p:nvSpPr>
          <p:spPr>
            <a:xfrm>
              <a:off x="4408502" y="3907862"/>
              <a:ext cx="3695055" cy="429026"/>
            </a:xfrm>
            <a:prstGeom prst="rect">
              <a:avLst/>
            </a:prstGeom>
          </p:spPr>
          <p:txBody>
            <a:bodyPr>
              <a:spAutoFit/>
            </a:bodyPr>
            <a:lstStyle/>
            <a:p>
              <a:pPr eaLnBrk="1" fontAlgn="auto" hangingPunct="1">
                <a:lnSpc>
                  <a:spcPct val="120000"/>
                </a:lnSpc>
                <a:spcBef>
                  <a:spcPts val="0"/>
                </a:spcBef>
                <a:spcAft>
                  <a:spcPts val="0"/>
                </a:spcAft>
                <a:defRPr/>
              </a:pPr>
              <a:r>
                <a:rPr kumimoji="0" lang="zh-CN" altLang="en-US"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激励为                 响应</a:t>
              </a:r>
              <a:endParaRPr kumimoji="0" lang="zh-CN" altLang="en-US" sz="2000" kern="0" dirty="0">
                <a:solidFill>
                  <a:srgbClr val="FF0000"/>
                </a:solidFill>
                <a:latin typeface="华文细黑" panose="02010600040101010101" pitchFamily="2" charset="-122"/>
                <a:ea typeface="华文细黑" panose="02010600040101010101" pitchFamily="2" charset="-122"/>
              </a:endParaRPr>
            </a:p>
          </p:txBody>
        </p:sp>
        <p:graphicFrame>
          <p:nvGraphicFramePr>
            <p:cNvPr id="17466" name="对象 166"/>
            <p:cNvGraphicFramePr>
              <a:graphicFrameLocks noChangeAspect="1"/>
            </p:cNvGraphicFramePr>
            <p:nvPr/>
          </p:nvGraphicFramePr>
          <p:xfrm>
            <a:off x="5382230" y="3917842"/>
            <a:ext cx="254000" cy="476250"/>
          </p:xfrm>
          <a:graphic>
            <a:graphicData uri="http://schemas.openxmlformats.org/presentationml/2006/ole">
              <mc:AlternateContent xmlns:mc="http://schemas.openxmlformats.org/markup-compatibility/2006">
                <mc:Choice xmlns:v="urn:schemas-microsoft-com:vml" Requires="v">
                  <p:oleObj spid="_x0000_s84310" name="Equation" r:id="rId25" imgW="101556" imgH="190417" progId="Equation.DSMT4">
                    <p:embed/>
                  </p:oleObj>
                </mc:Choice>
                <mc:Fallback>
                  <p:oleObj name="Equation" r:id="rId25" imgW="101556" imgH="190417" progId="Equation.DSMT4">
                    <p:embed/>
                    <p:pic>
                      <p:nvPicPr>
                        <p:cNvPr id="0" name="对象 16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382230" y="3917842"/>
                          <a:ext cx="25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67" name="对象 168"/>
            <p:cNvGraphicFramePr>
              <a:graphicFrameLocks noChangeAspect="1"/>
            </p:cNvGraphicFramePr>
            <p:nvPr/>
          </p:nvGraphicFramePr>
          <p:xfrm>
            <a:off x="7036405" y="3965841"/>
            <a:ext cx="666750" cy="381000"/>
          </p:xfrm>
          <a:graphic>
            <a:graphicData uri="http://schemas.openxmlformats.org/presentationml/2006/ole">
              <mc:AlternateContent xmlns:mc="http://schemas.openxmlformats.org/markup-compatibility/2006">
                <mc:Choice xmlns:v="urn:schemas-microsoft-com:vml" Requires="v">
                  <p:oleObj spid="_x0000_s84311" name="Equation" r:id="rId27" imgW="266469" imgH="152268" progId="Equation.DSMT4">
                    <p:embed/>
                  </p:oleObj>
                </mc:Choice>
                <mc:Fallback>
                  <p:oleObj name="Equation" r:id="rId27" imgW="266469" imgH="152268" progId="Equation.DSMT4">
                    <p:embed/>
                    <p:pic>
                      <p:nvPicPr>
                        <p:cNvPr id="0" name="对象 16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36405" y="3965841"/>
                          <a:ext cx="666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0" name="组合 169"/>
          <p:cNvGrpSpPr>
            <a:grpSpLocks/>
          </p:cNvGrpSpPr>
          <p:nvPr/>
        </p:nvGrpSpPr>
        <p:grpSpPr bwMode="auto">
          <a:xfrm>
            <a:off x="3206750" y="722313"/>
            <a:ext cx="5391150" cy="485775"/>
            <a:chOff x="5666461" y="980728"/>
            <a:chExt cx="5391865" cy="486338"/>
          </a:xfrm>
        </p:grpSpPr>
        <p:grpSp>
          <p:nvGrpSpPr>
            <p:cNvPr id="17459" name="组合 170"/>
            <p:cNvGrpSpPr>
              <a:grpSpLocks/>
            </p:cNvGrpSpPr>
            <p:nvPr/>
          </p:nvGrpSpPr>
          <p:grpSpPr bwMode="auto">
            <a:xfrm>
              <a:off x="5666461" y="980728"/>
              <a:ext cx="5391865" cy="464475"/>
              <a:chOff x="4408502" y="3907862"/>
              <a:chExt cx="5391865" cy="464475"/>
            </a:xfrm>
          </p:grpSpPr>
          <p:sp>
            <p:nvSpPr>
              <p:cNvPr id="173" name="矩形 172"/>
              <p:cNvSpPr/>
              <p:nvPr/>
            </p:nvSpPr>
            <p:spPr>
              <a:xfrm>
                <a:off x="4408502" y="3907862"/>
                <a:ext cx="5391865" cy="460909"/>
              </a:xfrm>
              <a:prstGeom prst="rect">
                <a:avLst/>
              </a:prstGeom>
            </p:spPr>
            <p:txBody>
              <a:bodyPr>
                <a:spAutoFit/>
              </a:bodyPr>
              <a:lstStyle/>
              <a:p>
                <a:pPr eaLnBrk="1" fontAlgn="auto" hangingPunct="1">
                  <a:lnSpc>
                    <a:spcPct val="120000"/>
                  </a:lnSpc>
                  <a:spcBef>
                    <a:spcPts val="0"/>
                  </a:spcBef>
                  <a:spcAft>
                    <a:spcPts val="0"/>
                  </a:spcAft>
                  <a:defRPr/>
                </a:pPr>
                <a:r>
                  <a:rPr kumimoji="0" lang="zh-CN" altLang="en-US"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激励为       和                                    响应</a:t>
                </a:r>
                <a:endParaRPr kumimoji="0" lang="zh-CN" altLang="en-US" sz="2000" kern="0" dirty="0">
                  <a:solidFill>
                    <a:srgbClr val="FF0000"/>
                  </a:solidFill>
                  <a:latin typeface="华文细黑" panose="02010600040101010101" pitchFamily="2" charset="-122"/>
                  <a:ea typeface="华文细黑" panose="02010600040101010101" pitchFamily="2" charset="-122"/>
                </a:endParaRPr>
              </a:p>
            </p:txBody>
          </p:sp>
          <p:graphicFrame>
            <p:nvGraphicFramePr>
              <p:cNvPr id="17462" name="对象 173"/>
              <p:cNvGraphicFramePr>
                <a:graphicFrameLocks noChangeAspect="1"/>
              </p:cNvGraphicFramePr>
              <p:nvPr/>
            </p:nvGraphicFramePr>
            <p:xfrm>
              <a:off x="6009039" y="3939382"/>
              <a:ext cx="1702955" cy="432955"/>
            </p:xfrm>
            <a:graphic>
              <a:graphicData uri="http://schemas.openxmlformats.org/presentationml/2006/ole">
                <mc:AlternateContent xmlns:mc="http://schemas.openxmlformats.org/markup-compatibility/2006">
                  <mc:Choice xmlns:v="urn:schemas-microsoft-com:vml" Requires="v">
                    <p:oleObj spid="_x0000_s84312" name="Equation" r:id="rId28" imgW="749300" imgH="190500" progId="Equation.DSMT4">
                      <p:embed/>
                    </p:oleObj>
                  </mc:Choice>
                  <mc:Fallback>
                    <p:oleObj name="Equation" r:id="rId28" imgW="749300" imgH="190500" progId="Equation.DSMT4">
                      <p:embed/>
                      <p:pic>
                        <p:nvPicPr>
                          <p:cNvPr id="0" name="对象 17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009039" y="3939382"/>
                            <a:ext cx="1702955" cy="43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64" name="对象 175"/>
              <p:cNvGraphicFramePr>
                <a:graphicFrameLocks noChangeAspect="1"/>
              </p:cNvGraphicFramePr>
              <p:nvPr/>
            </p:nvGraphicFramePr>
            <p:xfrm>
              <a:off x="8782085" y="3965775"/>
              <a:ext cx="952500" cy="381000"/>
            </p:xfrm>
            <a:graphic>
              <a:graphicData uri="http://schemas.openxmlformats.org/presentationml/2006/ole">
                <mc:AlternateContent xmlns:mc="http://schemas.openxmlformats.org/markup-compatibility/2006">
                  <mc:Choice xmlns:v="urn:schemas-microsoft-com:vml" Requires="v">
                    <p:oleObj spid="_x0000_s84313" name="Equation" r:id="rId30" imgW="380835" imgH="152334" progId="Equation.DSMT4">
                      <p:embed/>
                    </p:oleObj>
                  </mc:Choice>
                  <mc:Fallback>
                    <p:oleObj name="Equation" r:id="rId30" imgW="380835" imgH="152334" progId="Equation.DSMT4">
                      <p:embed/>
                      <p:pic>
                        <p:nvPicPr>
                          <p:cNvPr id="0" name="对象 175"/>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782085" y="3965775"/>
                            <a:ext cx="9525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7460" name="对象 171"/>
            <p:cNvGraphicFramePr>
              <a:graphicFrameLocks noChangeAspect="1"/>
            </p:cNvGraphicFramePr>
            <p:nvPr/>
          </p:nvGraphicFramePr>
          <p:xfrm>
            <a:off x="6600056" y="990816"/>
            <a:ext cx="254000" cy="476250"/>
          </p:xfrm>
          <a:graphic>
            <a:graphicData uri="http://schemas.openxmlformats.org/presentationml/2006/ole">
              <mc:AlternateContent xmlns:mc="http://schemas.openxmlformats.org/markup-compatibility/2006">
                <mc:Choice xmlns:v="urn:schemas-microsoft-com:vml" Requires="v">
                  <p:oleObj spid="_x0000_s84314" name="Equation" r:id="rId32" imgW="101556" imgH="190417" progId="Equation.DSMT4">
                    <p:embed/>
                  </p:oleObj>
                </mc:Choice>
                <mc:Fallback>
                  <p:oleObj name="Equation" r:id="rId32" imgW="101556" imgH="190417" progId="Equation.DSMT4">
                    <p:embed/>
                    <p:pic>
                      <p:nvPicPr>
                        <p:cNvPr id="0" name="对象 171"/>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600056" y="990816"/>
                          <a:ext cx="25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7" name="组合 176"/>
          <p:cNvGrpSpPr>
            <a:grpSpLocks/>
          </p:cNvGrpSpPr>
          <p:nvPr/>
        </p:nvGrpSpPr>
        <p:grpSpPr bwMode="auto">
          <a:xfrm>
            <a:off x="3206750" y="1123950"/>
            <a:ext cx="5757863" cy="485775"/>
            <a:chOff x="5666461" y="1484743"/>
            <a:chExt cx="5758131" cy="486338"/>
          </a:xfrm>
        </p:grpSpPr>
        <p:grpSp>
          <p:nvGrpSpPr>
            <p:cNvPr id="17453" name="组合 177"/>
            <p:cNvGrpSpPr>
              <a:grpSpLocks/>
            </p:cNvGrpSpPr>
            <p:nvPr/>
          </p:nvGrpSpPr>
          <p:grpSpPr bwMode="auto">
            <a:xfrm>
              <a:off x="5666461" y="1484743"/>
              <a:ext cx="5758131" cy="465285"/>
              <a:chOff x="4408502" y="3907862"/>
              <a:chExt cx="5758131" cy="465285"/>
            </a:xfrm>
          </p:grpSpPr>
          <p:sp>
            <p:nvSpPr>
              <p:cNvPr id="180" name="矩形 179"/>
              <p:cNvSpPr/>
              <p:nvPr/>
            </p:nvSpPr>
            <p:spPr>
              <a:xfrm>
                <a:off x="4408502" y="3907862"/>
                <a:ext cx="5686690" cy="462499"/>
              </a:xfrm>
              <a:prstGeom prst="rect">
                <a:avLst/>
              </a:prstGeom>
            </p:spPr>
            <p:txBody>
              <a:bodyPr>
                <a:spAutoFit/>
              </a:bodyPr>
              <a:lstStyle/>
              <a:p>
                <a:pPr eaLnBrk="1" fontAlgn="auto" hangingPunct="1">
                  <a:lnSpc>
                    <a:spcPct val="120000"/>
                  </a:lnSpc>
                  <a:spcBef>
                    <a:spcPts val="0"/>
                  </a:spcBef>
                  <a:spcAft>
                    <a:spcPts val="0"/>
                  </a:spcAft>
                  <a:defRPr/>
                </a:pPr>
                <a:r>
                  <a:rPr kumimoji="0" lang="zh-CN" altLang="en-US"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激励为       和                                    响应</a:t>
                </a:r>
                <a:endParaRPr kumimoji="0" lang="zh-CN" altLang="en-US" sz="2000" kern="0" dirty="0">
                  <a:solidFill>
                    <a:srgbClr val="FF0000"/>
                  </a:solidFill>
                  <a:latin typeface="华文细黑" panose="02010600040101010101" pitchFamily="2" charset="-122"/>
                  <a:ea typeface="华文细黑" panose="02010600040101010101" pitchFamily="2" charset="-122"/>
                </a:endParaRPr>
              </a:p>
            </p:txBody>
          </p:sp>
          <p:graphicFrame>
            <p:nvGraphicFramePr>
              <p:cNvPr id="17456" name="对象 180"/>
              <p:cNvGraphicFramePr>
                <a:graphicFrameLocks noChangeAspect="1"/>
              </p:cNvGraphicFramePr>
              <p:nvPr/>
            </p:nvGraphicFramePr>
            <p:xfrm>
              <a:off x="6001103" y="3940192"/>
              <a:ext cx="1702955" cy="432955"/>
            </p:xfrm>
            <a:graphic>
              <a:graphicData uri="http://schemas.openxmlformats.org/presentationml/2006/ole">
                <mc:AlternateContent xmlns:mc="http://schemas.openxmlformats.org/markup-compatibility/2006">
                  <mc:Choice xmlns:v="urn:schemas-microsoft-com:vml" Requires="v">
                    <p:oleObj spid="_x0000_s84315" name="Equation" r:id="rId34" imgW="749300" imgH="190500" progId="Equation.DSMT4">
                      <p:embed/>
                    </p:oleObj>
                  </mc:Choice>
                  <mc:Fallback>
                    <p:oleObj name="Equation" r:id="rId34" imgW="749300" imgH="190500" progId="Equation.DSMT4">
                      <p:embed/>
                      <p:pic>
                        <p:nvPicPr>
                          <p:cNvPr id="0" name="对象 180"/>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001103" y="3940192"/>
                            <a:ext cx="1702955" cy="43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58" name="对象 182"/>
              <p:cNvGraphicFramePr>
                <a:graphicFrameLocks noChangeAspect="1"/>
              </p:cNvGraphicFramePr>
              <p:nvPr/>
            </p:nvGraphicFramePr>
            <p:xfrm>
              <a:off x="8801383" y="3965857"/>
              <a:ext cx="1365250" cy="381000"/>
            </p:xfrm>
            <a:graphic>
              <a:graphicData uri="http://schemas.openxmlformats.org/presentationml/2006/ole">
                <mc:AlternateContent xmlns:mc="http://schemas.openxmlformats.org/markup-compatibility/2006">
                  <mc:Choice xmlns:v="urn:schemas-microsoft-com:vml" Requires="v">
                    <p:oleObj spid="_x0000_s84316" name="Equation" r:id="rId36" imgW="545626" imgH="152268" progId="Equation.DSMT4">
                      <p:embed/>
                    </p:oleObj>
                  </mc:Choice>
                  <mc:Fallback>
                    <p:oleObj name="Equation" r:id="rId36" imgW="545626" imgH="152268" progId="Equation.DSMT4">
                      <p:embed/>
                      <p:pic>
                        <p:nvPicPr>
                          <p:cNvPr id="0" name="对象 182"/>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8801383" y="3965857"/>
                            <a:ext cx="13652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7454" name="对象 178"/>
            <p:cNvGraphicFramePr>
              <a:graphicFrameLocks noChangeAspect="1"/>
            </p:cNvGraphicFramePr>
            <p:nvPr/>
          </p:nvGraphicFramePr>
          <p:xfrm>
            <a:off x="6600056" y="1494831"/>
            <a:ext cx="254000" cy="476250"/>
          </p:xfrm>
          <a:graphic>
            <a:graphicData uri="http://schemas.openxmlformats.org/presentationml/2006/ole">
              <mc:AlternateContent xmlns:mc="http://schemas.openxmlformats.org/markup-compatibility/2006">
                <mc:Choice xmlns:v="urn:schemas-microsoft-com:vml" Requires="v">
                  <p:oleObj spid="_x0000_s84317" name="Equation" r:id="rId38" imgW="101556" imgH="190417" progId="Equation.DSMT4">
                    <p:embed/>
                  </p:oleObj>
                </mc:Choice>
                <mc:Fallback>
                  <p:oleObj name="Equation" r:id="rId38" imgW="101556" imgH="190417" progId="Equation.DSMT4">
                    <p:embed/>
                    <p:pic>
                      <p:nvPicPr>
                        <p:cNvPr id="0" name="对象 178"/>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600056" y="1494831"/>
                          <a:ext cx="25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 name="组合 183"/>
          <p:cNvGrpSpPr>
            <a:grpSpLocks/>
          </p:cNvGrpSpPr>
          <p:nvPr/>
        </p:nvGrpSpPr>
        <p:grpSpPr bwMode="auto">
          <a:xfrm>
            <a:off x="3206750" y="1627188"/>
            <a:ext cx="5686425" cy="487362"/>
            <a:chOff x="5666460" y="1988840"/>
            <a:chExt cx="5686123" cy="486937"/>
          </a:xfrm>
        </p:grpSpPr>
        <p:grpSp>
          <p:nvGrpSpPr>
            <p:cNvPr id="17446" name="组合 184"/>
            <p:cNvGrpSpPr>
              <a:grpSpLocks/>
            </p:cNvGrpSpPr>
            <p:nvPr/>
          </p:nvGrpSpPr>
          <p:grpSpPr bwMode="auto">
            <a:xfrm>
              <a:off x="5666460" y="1988840"/>
              <a:ext cx="5686123" cy="486937"/>
              <a:chOff x="4408501" y="3907862"/>
              <a:chExt cx="5686123" cy="486937"/>
            </a:xfrm>
          </p:grpSpPr>
          <p:sp>
            <p:nvSpPr>
              <p:cNvPr id="187" name="矩形 186"/>
              <p:cNvSpPr/>
              <p:nvPr/>
            </p:nvSpPr>
            <p:spPr>
              <a:xfrm>
                <a:off x="4408501" y="3907862"/>
                <a:ext cx="5686123" cy="461559"/>
              </a:xfrm>
              <a:prstGeom prst="rect">
                <a:avLst/>
              </a:prstGeom>
            </p:spPr>
            <p:txBody>
              <a:bodyPr>
                <a:spAutoFit/>
              </a:bodyPr>
              <a:lstStyle/>
              <a:p>
                <a:pPr eaLnBrk="1" fontAlgn="auto" hangingPunct="1">
                  <a:lnSpc>
                    <a:spcPct val="120000"/>
                  </a:lnSpc>
                  <a:spcBef>
                    <a:spcPts val="0"/>
                  </a:spcBef>
                  <a:spcAft>
                    <a:spcPts val="0"/>
                  </a:spcAft>
                  <a:defRPr/>
                </a:pPr>
                <a:r>
                  <a:rPr kumimoji="0" lang="zh-CN" altLang="en-US"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激励为        、     和                          响应</a:t>
                </a:r>
                <a:endParaRPr kumimoji="0" lang="zh-CN" altLang="en-US" sz="2000" kern="0" dirty="0">
                  <a:solidFill>
                    <a:srgbClr val="FF0000"/>
                  </a:solidFill>
                  <a:latin typeface="华文细黑" panose="02010600040101010101" pitchFamily="2" charset="-122"/>
                  <a:ea typeface="华文细黑" panose="02010600040101010101" pitchFamily="2" charset="-122"/>
                </a:endParaRPr>
              </a:p>
            </p:txBody>
          </p:sp>
          <p:graphicFrame>
            <p:nvGraphicFramePr>
              <p:cNvPr id="17449" name="对象 187"/>
              <p:cNvGraphicFramePr>
                <a:graphicFrameLocks noChangeAspect="1"/>
              </p:cNvGraphicFramePr>
              <p:nvPr/>
            </p:nvGraphicFramePr>
            <p:xfrm>
              <a:off x="5918161" y="3918549"/>
              <a:ext cx="412750" cy="476250"/>
            </p:xfrm>
            <a:graphic>
              <a:graphicData uri="http://schemas.openxmlformats.org/presentationml/2006/ole">
                <mc:AlternateContent xmlns:mc="http://schemas.openxmlformats.org/markup-compatibility/2006">
                  <mc:Choice xmlns:v="urn:schemas-microsoft-com:vml" Requires="v">
                    <p:oleObj spid="_x0000_s84318" name="Equation" r:id="rId39" imgW="164880" imgH="190440" progId="Equation.DSMT4">
                      <p:embed/>
                    </p:oleObj>
                  </mc:Choice>
                  <mc:Fallback>
                    <p:oleObj name="Equation" r:id="rId39" imgW="164880" imgH="190440" progId="Equation.DSMT4">
                      <p:embed/>
                      <p:pic>
                        <p:nvPicPr>
                          <p:cNvPr id="0" name="对象 18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918161" y="3918549"/>
                            <a:ext cx="4127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51" name="对象 189"/>
              <p:cNvGraphicFramePr>
                <a:graphicFrameLocks noChangeAspect="1"/>
              </p:cNvGraphicFramePr>
              <p:nvPr/>
            </p:nvGraphicFramePr>
            <p:xfrm>
              <a:off x="8798481" y="3966174"/>
              <a:ext cx="1143000" cy="381000"/>
            </p:xfrm>
            <a:graphic>
              <a:graphicData uri="http://schemas.openxmlformats.org/presentationml/2006/ole">
                <mc:AlternateContent xmlns:mc="http://schemas.openxmlformats.org/markup-compatibility/2006">
                  <mc:Choice xmlns:v="urn:schemas-microsoft-com:vml" Requires="v">
                    <p:oleObj spid="_x0000_s84319" name="Equation" r:id="rId41" imgW="457200" imgH="152400" progId="Equation.DSMT4">
                      <p:embed/>
                    </p:oleObj>
                  </mc:Choice>
                  <mc:Fallback>
                    <p:oleObj name="Equation" r:id="rId41" imgW="457200" imgH="152400" progId="Equation.DSMT4">
                      <p:embed/>
                      <p:pic>
                        <p:nvPicPr>
                          <p:cNvPr id="0" name="对象 189"/>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8798481" y="3966174"/>
                            <a:ext cx="1143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52" name="对象 190"/>
              <p:cNvGraphicFramePr>
                <a:graphicFrameLocks noChangeAspect="1"/>
              </p:cNvGraphicFramePr>
              <p:nvPr/>
            </p:nvGraphicFramePr>
            <p:xfrm>
              <a:off x="6625789" y="3918232"/>
              <a:ext cx="444500" cy="476250"/>
            </p:xfrm>
            <a:graphic>
              <a:graphicData uri="http://schemas.openxmlformats.org/presentationml/2006/ole">
                <mc:AlternateContent xmlns:mc="http://schemas.openxmlformats.org/markup-compatibility/2006">
                  <mc:Choice xmlns:v="urn:schemas-microsoft-com:vml" Requires="v">
                    <p:oleObj spid="_x0000_s84320" name="Equation" r:id="rId43" imgW="177646" imgH="190335" progId="Equation.DSMT4">
                      <p:embed/>
                    </p:oleObj>
                  </mc:Choice>
                  <mc:Fallback>
                    <p:oleObj name="Equation" r:id="rId43" imgW="177646" imgH="190335" progId="Equation.DSMT4">
                      <p:embed/>
                      <p:pic>
                        <p:nvPicPr>
                          <p:cNvPr id="0" name="对象 190"/>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625789" y="3918232"/>
                            <a:ext cx="4445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7447" name="对象 185"/>
            <p:cNvGraphicFramePr>
              <a:graphicFrameLocks noChangeAspect="1"/>
            </p:cNvGraphicFramePr>
            <p:nvPr/>
          </p:nvGraphicFramePr>
          <p:xfrm>
            <a:off x="6600056" y="1998928"/>
            <a:ext cx="254000" cy="476250"/>
          </p:xfrm>
          <a:graphic>
            <a:graphicData uri="http://schemas.openxmlformats.org/presentationml/2006/ole">
              <mc:AlternateContent xmlns:mc="http://schemas.openxmlformats.org/markup-compatibility/2006">
                <mc:Choice xmlns:v="urn:schemas-microsoft-com:vml" Requires="v">
                  <p:oleObj spid="_x0000_s84321" name="Equation" r:id="rId45" imgW="101556" imgH="190417" progId="Equation.DSMT4">
                    <p:embed/>
                  </p:oleObj>
                </mc:Choice>
                <mc:Fallback>
                  <p:oleObj name="Equation" r:id="rId45" imgW="101556" imgH="190417" progId="Equation.DSMT4">
                    <p:embed/>
                    <p:pic>
                      <p:nvPicPr>
                        <p:cNvPr id="0" name="对象 185"/>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6600056" y="1998928"/>
                          <a:ext cx="2540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92" name="组合 191"/>
          <p:cNvGrpSpPr>
            <a:grpSpLocks/>
          </p:cNvGrpSpPr>
          <p:nvPr/>
        </p:nvGrpSpPr>
        <p:grpSpPr bwMode="auto">
          <a:xfrm>
            <a:off x="3206750" y="4881563"/>
            <a:ext cx="4768850" cy="485775"/>
            <a:chOff x="5666461" y="4953144"/>
            <a:chExt cx="4768697" cy="486643"/>
          </a:xfrm>
        </p:grpSpPr>
        <p:grpSp>
          <p:nvGrpSpPr>
            <p:cNvPr id="17440" name="组合 192"/>
            <p:cNvGrpSpPr>
              <a:grpSpLocks/>
            </p:cNvGrpSpPr>
            <p:nvPr/>
          </p:nvGrpSpPr>
          <p:grpSpPr bwMode="auto">
            <a:xfrm>
              <a:off x="5666461" y="4953144"/>
              <a:ext cx="4768697" cy="486643"/>
              <a:chOff x="4408502" y="3907862"/>
              <a:chExt cx="4768697" cy="486643"/>
            </a:xfrm>
          </p:grpSpPr>
          <p:sp>
            <p:nvSpPr>
              <p:cNvPr id="195" name="矩形 194"/>
              <p:cNvSpPr/>
              <p:nvPr/>
            </p:nvSpPr>
            <p:spPr>
              <a:xfrm>
                <a:off x="4408502" y="3907862"/>
                <a:ext cx="4587728" cy="461198"/>
              </a:xfrm>
              <a:prstGeom prst="rect">
                <a:avLst/>
              </a:prstGeom>
            </p:spPr>
            <p:txBody>
              <a:bodyPr>
                <a:spAutoFit/>
              </a:bodyPr>
              <a:lstStyle/>
              <a:p>
                <a:pPr eaLnBrk="1" fontAlgn="auto" hangingPunct="1">
                  <a:lnSpc>
                    <a:spcPct val="120000"/>
                  </a:lnSpc>
                  <a:spcBef>
                    <a:spcPts val="0"/>
                  </a:spcBef>
                  <a:spcAft>
                    <a:spcPts val="0"/>
                  </a:spcAft>
                  <a:defRPr/>
                </a:pPr>
                <a:r>
                  <a:rPr kumimoji="0" lang="zh-CN" altLang="en-US" sz="2000" kern="10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激励为         、      和                   响应</a:t>
                </a:r>
                <a:endParaRPr kumimoji="0" lang="zh-CN" altLang="en-US" sz="2000" kern="0" dirty="0">
                  <a:solidFill>
                    <a:srgbClr val="FF0000"/>
                  </a:solidFill>
                  <a:latin typeface="华文细黑" panose="02010600040101010101" pitchFamily="2" charset="-122"/>
                  <a:ea typeface="华文细黑" panose="02010600040101010101" pitchFamily="2" charset="-122"/>
                </a:endParaRPr>
              </a:p>
            </p:txBody>
          </p:sp>
          <p:graphicFrame>
            <p:nvGraphicFramePr>
              <p:cNvPr id="17443" name="对象 195"/>
              <p:cNvGraphicFramePr>
                <a:graphicFrameLocks noChangeAspect="1"/>
              </p:cNvGraphicFramePr>
              <p:nvPr/>
            </p:nvGraphicFramePr>
            <p:xfrm>
              <a:off x="5918161" y="3918255"/>
              <a:ext cx="603250" cy="476250"/>
            </p:xfrm>
            <a:graphic>
              <a:graphicData uri="http://schemas.openxmlformats.org/presentationml/2006/ole">
                <mc:AlternateContent xmlns:mc="http://schemas.openxmlformats.org/markup-compatibility/2006">
                  <mc:Choice xmlns:v="urn:schemas-microsoft-com:vml" Requires="v">
                    <p:oleObj spid="_x0000_s84322" name="Equation" r:id="rId46" imgW="241195" imgH="190417" progId="Equation.DSMT4">
                      <p:embed/>
                    </p:oleObj>
                  </mc:Choice>
                  <mc:Fallback>
                    <p:oleObj name="Equation" r:id="rId46" imgW="241195" imgH="190417" progId="Equation.DSMT4">
                      <p:embed/>
                      <p:pic>
                        <p:nvPicPr>
                          <p:cNvPr id="0" name="对象 195"/>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918161" y="3918255"/>
                            <a:ext cx="603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44" name="对象 197"/>
              <p:cNvGraphicFramePr>
                <a:graphicFrameLocks noChangeAspect="1"/>
              </p:cNvGraphicFramePr>
              <p:nvPr/>
            </p:nvGraphicFramePr>
            <p:xfrm>
              <a:off x="8510449" y="3965880"/>
              <a:ext cx="666750" cy="381000"/>
            </p:xfrm>
            <a:graphic>
              <a:graphicData uri="http://schemas.openxmlformats.org/presentationml/2006/ole">
                <mc:AlternateContent xmlns:mc="http://schemas.openxmlformats.org/markup-compatibility/2006">
                  <mc:Choice xmlns:v="urn:schemas-microsoft-com:vml" Requires="v">
                    <p:oleObj spid="_x0000_s84323" name="Equation" r:id="rId48" imgW="266469" imgH="152268" progId="Equation.DSMT4">
                      <p:embed/>
                    </p:oleObj>
                  </mc:Choice>
                  <mc:Fallback>
                    <p:oleObj name="Equation" r:id="rId48" imgW="266469" imgH="152268" progId="Equation.DSMT4">
                      <p:embed/>
                      <p:pic>
                        <p:nvPicPr>
                          <p:cNvPr id="0" name="对象 197"/>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8510449" y="3965880"/>
                            <a:ext cx="666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7445" name="对象 198"/>
              <p:cNvGraphicFramePr>
                <a:graphicFrameLocks noChangeAspect="1"/>
              </p:cNvGraphicFramePr>
              <p:nvPr/>
            </p:nvGraphicFramePr>
            <p:xfrm>
              <a:off x="6710249" y="3918255"/>
              <a:ext cx="603250" cy="476250"/>
            </p:xfrm>
            <a:graphic>
              <a:graphicData uri="http://schemas.openxmlformats.org/presentationml/2006/ole">
                <mc:AlternateContent xmlns:mc="http://schemas.openxmlformats.org/markup-compatibility/2006">
                  <mc:Choice xmlns:v="urn:schemas-microsoft-com:vml" Requires="v">
                    <p:oleObj spid="_x0000_s84324" name="Equation" r:id="rId50" imgW="241195" imgH="190417" progId="Equation.DSMT4">
                      <p:embed/>
                    </p:oleObj>
                  </mc:Choice>
                  <mc:Fallback>
                    <p:oleObj name="Equation" r:id="rId50" imgW="241195" imgH="190417" progId="Equation.DSMT4">
                      <p:embed/>
                      <p:pic>
                        <p:nvPicPr>
                          <p:cNvPr id="0" name="对象 198"/>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6710249" y="3918255"/>
                            <a:ext cx="603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7441" name="对象 193"/>
            <p:cNvGraphicFramePr>
              <a:graphicFrameLocks noChangeAspect="1"/>
            </p:cNvGraphicFramePr>
            <p:nvPr/>
          </p:nvGraphicFramePr>
          <p:xfrm>
            <a:off x="6456040" y="4963537"/>
            <a:ext cx="666750" cy="476250"/>
          </p:xfrm>
          <a:graphic>
            <a:graphicData uri="http://schemas.openxmlformats.org/presentationml/2006/ole">
              <mc:AlternateContent xmlns:mc="http://schemas.openxmlformats.org/markup-compatibility/2006">
                <mc:Choice xmlns:v="urn:schemas-microsoft-com:vml" Requires="v">
                  <p:oleObj spid="_x0000_s84325" name="Equation" r:id="rId52" imgW="266469" imgH="190335" progId="Equation.DSMT4">
                    <p:embed/>
                  </p:oleObj>
                </mc:Choice>
                <mc:Fallback>
                  <p:oleObj name="Equation" r:id="rId52" imgW="266469" imgH="190335" progId="Equation.DSMT4">
                    <p:embed/>
                    <p:pic>
                      <p:nvPicPr>
                        <p:cNvPr id="0" name="对象 193"/>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6456040" y="4963537"/>
                          <a:ext cx="6667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cxnSp>
        <p:nvCxnSpPr>
          <p:cNvPr id="200" name="直接箭头连接符 199"/>
          <p:cNvCxnSpPr>
            <a:stCxn id="151" idx="2"/>
            <a:endCxn id="152" idx="0"/>
          </p:cNvCxnSpPr>
          <p:nvPr/>
        </p:nvCxnSpPr>
        <p:spPr>
          <a:xfrm>
            <a:off x="4333875" y="2092191"/>
            <a:ext cx="0" cy="1136813"/>
          </a:xfrm>
          <a:prstGeom prst="straightConnector1">
            <a:avLst/>
          </a:prstGeom>
          <a:noFill/>
          <a:ln w="50800" cap="flat" cmpd="sng" algn="ctr">
            <a:gradFill flip="none" rotWithShape="1">
              <a:gsLst>
                <a:gs pos="31000">
                  <a:srgbClr val="E03300">
                    <a:lumMod val="100000"/>
                    <a:alpha val="50000"/>
                  </a:srgbClr>
                </a:gs>
                <a:gs pos="0">
                  <a:srgbClr val="C00000">
                    <a:alpha val="49000"/>
                  </a:srgbClr>
                </a:gs>
                <a:gs pos="68000">
                  <a:srgbClr val="FF6600"/>
                </a:gs>
                <a:gs pos="100000">
                  <a:srgbClr val="FFC000"/>
                </a:gs>
              </a:gsLst>
              <a:path path="circle">
                <a:fillToRect l="50000" t="50000" r="50000" b="50000"/>
              </a:path>
              <a:tileRect/>
            </a:gradFill>
            <a:prstDash val="solid"/>
            <a:round/>
            <a:headEnd type="none" w="med" len="lg"/>
            <a:tailEnd type="stealth" w="med" len="lg"/>
          </a:ln>
          <a:effectLst>
            <a:outerShdw sx="1000" sy="1000" algn="ctr" rotWithShape="0">
              <a:srgbClr val="A5C249">
                <a:shade val="9000"/>
                <a:satMod val="105000"/>
              </a:srgbClr>
            </a:outerShdw>
            <a:reflection endPos="0" dist="50800" dir="5400000" sy="-100000" algn="bl" rotWithShape="0"/>
          </a:effectLst>
          <a:scene3d>
            <a:camera prst="orthographicFront"/>
            <a:lightRig rig="threePt" dir="t"/>
          </a:scene3d>
          <a:sp3d>
            <a:bevelB prst="relaxedInset"/>
          </a:sp3d>
        </p:spPr>
      </p:cxnSp>
      <p:sp>
        <p:nvSpPr>
          <p:cNvPr id="201" name="矩形 200"/>
          <p:cNvSpPr>
            <a:spLocks noChangeArrowheads="1"/>
          </p:cNvSpPr>
          <p:nvPr/>
        </p:nvSpPr>
        <p:spPr bwMode="auto">
          <a:xfrm>
            <a:off x="34925" y="333375"/>
            <a:ext cx="32464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0"/>
              </a:spcBef>
              <a:buFontTx/>
              <a:buNone/>
            </a:pPr>
            <a:r>
              <a:rPr kumimoji="0" lang="en-US" altLang="zh-CN" sz="2000" b="1">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a:t>
            </a:r>
            <a:r>
              <a:rPr kumimoji="0" lang="zh-CN" altLang="en-US" sz="2000" b="1">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例 </a:t>
            </a:r>
            <a:r>
              <a:rPr kumimoji="0" lang="en-US" altLang="zh-CN" sz="2000" b="1">
                <a:solidFill>
                  <a:srgbClr val="0000FF"/>
                </a:solidFill>
                <a:ea typeface="华文细黑" panose="02010600040101010101" pitchFamily="2" charset="-122"/>
                <a:cs typeface="Times New Roman" panose="02020603050405020304" pitchFamily="18" charset="0"/>
              </a:rPr>
              <a:t>2</a:t>
            </a:r>
            <a:r>
              <a:rPr kumimoji="0" lang="en-US" altLang="zh-CN" sz="2000" b="1">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a:t>
            </a:r>
            <a:r>
              <a:rPr kumimoji="0" lang="zh-CN" altLang="en-US" sz="2000">
                <a:solidFill>
                  <a:srgbClr val="000000"/>
                </a:solidFill>
                <a:ea typeface="华文细黑" panose="02010600040101010101" pitchFamily="2" charset="-122"/>
                <a:cs typeface="Times New Roman" panose="02020603050405020304" pitchFamily="18" charset="0"/>
              </a:rPr>
              <a:t>确定电流  </a:t>
            </a:r>
            <a:r>
              <a:rPr kumimoji="0" lang="en-US" altLang="zh-CN" sz="2000" i="1">
                <a:solidFill>
                  <a:srgbClr val="000000"/>
                </a:solidFill>
                <a:ea typeface="华文细黑" panose="02010600040101010101" pitchFamily="2" charset="-122"/>
                <a:cs typeface="Times New Roman" panose="02020603050405020304" pitchFamily="18" charset="0"/>
              </a:rPr>
              <a:t>i  </a:t>
            </a:r>
            <a:r>
              <a:rPr kumimoji="0" lang="zh-CN" altLang="en-US" sz="2000">
                <a:solidFill>
                  <a:srgbClr val="000000"/>
                </a:solidFill>
                <a:ea typeface="华文细黑" panose="02010600040101010101" pitchFamily="2" charset="-122"/>
                <a:cs typeface="Times New Roman" panose="02020603050405020304" pitchFamily="18" charset="0"/>
              </a:rPr>
              <a:t>。</a:t>
            </a:r>
            <a:r>
              <a:rPr kumimoji="0" lang="en-US" altLang="zh-CN" sz="2000">
                <a:solidFill>
                  <a:srgbClr val="000000"/>
                </a:solidFill>
                <a:ea typeface="华文细黑" panose="02010600040101010101" pitchFamily="2" charset="-122"/>
                <a:cs typeface="Times New Roman" panose="02020603050405020304" pitchFamily="18" charset="0"/>
              </a:rPr>
              <a:t> </a:t>
            </a:r>
            <a:endParaRPr kumimoji="0" lang="zh-CN" altLang="en-US" sz="2000">
              <a:solidFill>
                <a:srgbClr val="000000"/>
              </a:solidFill>
              <a:latin typeface="Perpetua" panose="02020502060401020303" pitchFamily="18" charset="0"/>
              <a:ea typeface="宋体" panose="02010600030101010101" pitchFamily="2" charset="-122"/>
              <a:cs typeface="Times New Roman" panose="02020603050405020304" pitchFamily="18" charset="0"/>
            </a:endParaRPr>
          </a:p>
        </p:txBody>
      </p:sp>
      <p:sp>
        <p:nvSpPr>
          <p:cNvPr id="202" name="矩形 201"/>
          <p:cNvSpPr>
            <a:spLocks noChangeArrowheads="1"/>
          </p:cNvSpPr>
          <p:nvPr/>
        </p:nvSpPr>
        <p:spPr bwMode="auto">
          <a:xfrm>
            <a:off x="4983413" y="2439054"/>
            <a:ext cx="125885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0"/>
              </a:spcBef>
              <a:buFontTx/>
              <a:buNone/>
            </a:pPr>
            <a:r>
              <a:rPr kumimoji="0" lang="zh-CN" altLang="en-US" sz="2000" dirty="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请确定</a:t>
            </a:r>
            <a:endParaRPr kumimoji="0" lang="zh-CN" altLang="en-US" sz="2000" dirty="0">
              <a:solidFill>
                <a:srgbClr val="FFFFFF"/>
              </a:solidFill>
              <a:latin typeface="华文细黑" panose="02010600040101010101" pitchFamily="2" charset="-122"/>
              <a:ea typeface="华文细黑" panose="02010600040101010101" pitchFamily="2" charset="-122"/>
              <a:cs typeface="Times New Roman" panose="02020603050405020304" pitchFamily="18" charset="0"/>
            </a:endParaRPr>
          </a:p>
        </p:txBody>
      </p:sp>
      <p:graphicFrame>
        <p:nvGraphicFramePr>
          <p:cNvPr id="203" name="对象 202"/>
          <p:cNvGraphicFramePr>
            <a:graphicFrameLocks noChangeAspect="1"/>
          </p:cNvGraphicFramePr>
          <p:nvPr/>
        </p:nvGraphicFramePr>
        <p:xfrm>
          <a:off x="817563" y="5621338"/>
          <a:ext cx="1809750" cy="447675"/>
        </p:xfrm>
        <a:graphic>
          <a:graphicData uri="http://schemas.openxmlformats.org/presentationml/2006/ole">
            <mc:AlternateContent xmlns:mc="http://schemas.openxmlformats.org/markup-compatibility/2006">
              <mc:Choice xmlns:v="urn:schemas-microsoft-com:vml" Requires="v">
                <p:oleObj spid="_x0000_s84326" name="Equation" r:id="rId54" imgW="723586" imgH="165028" progId="Equation.DSMT4">
                  <p:embed/>
                </p:oleObj>
              </mc:Choice>
              <mc:Fallback>
                <p:oleObj name="Equation" r:id="rId54" imgW="723586" imgH="165028" progId="Equation.DSMT4">
                  <p:embed/>
                  <p:pic>
                    <p:nvPicPr>
                      <p:cNvPr id="0" name="对象 202"/>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817563" y="5621338"/>
                        <a:ext cx="18097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4" name="对象 203"/>
          <p:cNvGraphicFramePr>
            <a:graphicFrameLocks noChangeAspect="1"/>
          </p:cNvGraphicFramePr>
          <p:nvPr/>
        </p:nvGraphicFramePr>
        <p:xfrm>
          <a:off x="817563" y="6149975"/>
          <a:ext cx="2000250" cy="447675"/>
        </p:xfrm>
        <a:graphic>
          <a:graphicData uri="http://schemas.openxmlformats.org/presentationml/2006/ole">
            <mc:AlternateContent xmlns:mc="http://schemas.openxmlformats.org/markup-compatibility/2006">
              <mc:Choice xmlns:v="urn:schemas-microsoft-com:vml" Requires="v">
                <p:oleObj spid="_x0000_s84327" name="Equation" r:id="rId56" imgW="799753" imgH="165028" progId="Equation.DSMT4">
                  <p:embed/>
                </p:oleObj>
              </mc:Choice>
              <mc:Fallback>
                <p:oleObj name="Equation" r:id="rId56" imgW="799753" imgH="165028" progId="Equation.DSMT4">
                  <p:embed/>
                  <p:pic>
                    <p:nvPicPr>
                      <p:cNvPr id="0" name="对象 203"/>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817563" y="6149975"/>
                        <a:ext cx="200025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5" name="左大括号 204"/>
          <p:cNvSpPr/>
          <p:nvPr/>
        </p:nvSpPr>
        <p:spPr>
          <a:xfrm>
            <a:off x="395288" y="5281613"/>
            <a:ext cx="373062" cy="1143000"/>
          </a:xfrm>
          <a:prstGeom prst="leftBrace">
            <a:avLst>
              <a:gd name="adj1" fmla="val 30759"/>
              <a:gd name="adj2" fmla="val 50000"/>
            </a:avLst>
          </a:prstGeom>
          <a:noFill/>
          <a:ln w="38100" cap="flat" cmpd="sng" algn="ctr">
            <a:solidFill>
              <a:srgbClr val="0BD0D9"/>
            </a:solidFill>
            <a:prstDash val="solid"/>
          </a:ln>
          <a:effectLst>
            <a:outerShdw blurRad="57150" dist="38100" dir="5400000" algn="ctr" rotWithShape="0">
              <a:srgbClr val="0BD0D9">
                <a:shade val="9000"/>
                <a:satMod val="105000"/>
                <a:alpha val="48000"/>
              </a:srgbClr>
            </a:outerShdw>
          </a:effectLst>
        </p:spPr>
        <p:txBody>
          <a:bodyPr anchor="ctr"/>
          <a:lstStyle/>
          <a:p>
            <a:pPr algn="ctr" eaLnBrk="1" fontAlgn="auto" hangingPunct="1">
              <a:spcBef>
                <a:spcPts val="0"/>
              </a:spcBef>
              <a:spcAft>
                <a:spcPts val="0"/>
              </a:spcAft>
              <a:defRPr/>
            </a:pPr>
            <a:endParaRPr kumimoji="0" lang="zh-CN" altLang="en-US" kern="0">
              <a:solidFill>
                <a:srgbClr val="FF6600"/>
              </a:solidFill>
              <a:latin typeface="Perpetua"/>
              <a:ea typeface="宋体" panose="02010600030101010101" pitchFamily="2" charset="-122"/>
            </a:endParaRPr>
          </a:p>
        </p:txBody>
      </p:sp>
      <p:sp>
        <p:nvSpPr>
          <p:cNvPr id="206" name="矩形 205"/>
          <p:cNvSpPr>
            <a:spLocks noChangeArrowheads="1"/>
          </p:cNvSpPr>
          <p:nvPr/>
        </p:nvSpPr>
        <p:spPr bwMode="auto">
          <a:xfrm>
            <a:off x="5422900" y="188913"/>
            <a:ext cx="1303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0"/>
              </a:spcBef>
              <a:buFontTx/>
              <a:buNone/>
            </a:pPr>
            <a:r>
              <a:rPr kumimoji="0" lang="zh-CN" altLang="en-US" sz="2000">
                <a:solidFill>
                  <a:srgbClr val="000000"/>
                </a:solidFill>
                <a:latin typeface="华文细黑" panose="02010600040101010101" pitchFamily="2" charset="-122"/>
                <a:ea typeface="华文细黑" panose="02010600040101010101" pitchFamily="2" charset="-122"/>
                <a:cs typeface="Times New Roman" panose="02020603050405020304" pitchFamily="18" charset="0"/>
              </a:rPr>
              <a:t>已知条件</a:t>
            </a:r>
            <a:endParaRPr kumimoji="0" lang="zh-CN" altLang="en-US" sz="2000">
              <a:solidFill>
                <a:srgbClr val="FFFFFF"/>
              </a:solidFill>
              <a:latin typeface="华文细黑" panose="02010600040101010101" pitchFamily="2" charset="-122"/>
              <a:ea typeface="华文细黑" panose="02010600040101010101" pitchFamily="2" charset="-122"/>
              <a:cs typeface="Times New Roman" panose="02020603050405020304" pitchFamily="18" charset="0"/>
            </a:endParaRPr>
          </a:p>
        </p:txBody>
      </p:sp>
      <p:grpSp>
        <p:nvGrpSpPr>
          <p:cNvPr id="207" name="组合 206"/>
          <p:cNvGrpSpPr>
            <a:grpSpLocks/>
          </p:cNvGrpSpPr>
          <p:nvPr/>
        </p:nvGrpSpPr>
        <p:grpSpPr bwMode="auto">
          <a:xfrm>
            <a:off x="2897188" y="5681663"/>
            <a:ext cx="1943100" cy="449262"/>
            <a:chOff x="3197359" y="4646613"/>
            <a:chExt cx="1942966" cy="449262"/>
          </a:xfrm>
        </p:grpSpPr>
        <p:sp>
          <p:nvSpPr>
            <p:cNvPr id="208" name="矩形 207"/>
            <p:cNvSpPr/>
            <p:nvPr/>
          </p:nvSpPr>
          <p:spPr>
            <a:xfrm>
              <a:off x="3197359" y="4675188"/>
              <a:ext cx="1852484" cy="400050"/>
            </a:xfrm>
            <a:prstGeom prst="rect">
              <a:avLst/>
            </a:prstGeom>
          </p:spPr>
          <p:txBody>
            <a:bodyPr>
              <a:spAutoFit/>
            </a:bodyPr>
            <a:lstStyle/>
            <a:p>
              <a:pPr eaLnBrk="1" fontAlgn="auto" hangingPunct="1">
                <a:spcBef>
                  <a:spcPts val="0"/>
                </a:spcBef>
                <a:spcAft>
                  <a:spcPts val="0"/>
                </a:spcAft>
                <a:defRPr/>
              </a:pPr>
              <a:r>
                <a:rPr kumimoji="0" lang="zh-CN" altLang="en-US" sz="2000" kern="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解得</a:t>
              </a:r>
              <a:endParaRPr kumimoji="0" lang="zh-CN" altLang="en-US" sz="2000" kern="0" dirty="0">
                <a:solidFill>
                  <a:prstClr val="white"/>
                </a:solidFill>
                <a:latin typeface="华文细黑" panose="02010600040101010101" pitchFamily="2" charset="-122"/>
                <a:ea typeface="华文细黑" panose="02010600040101010101" pitchFamily="2" charset="-122"/>
              </a:endParaRPr>
            </a:p>
          </p:txBody>
        </p:sp>
        <p:graphicFrame>
          <p:nvGraphicFramePr>
            <p:cNvPr id="17439" name="对象 208"/>
            <p:cNvGraphicFramePr>
              <a:graphicFrameLocks noChangeAspect="1"/>
            </p:cNvGraphicFramePr>
            <p:nvPr/>
          </p:nvGraphicFramePr>
          <p:xfrm>
            <a:off x="3838575" y="4646613"/>
            <a:ext cx="1301750" cy="449262"/>
          </p:xfrm>
          <a:graphic>
            <a:graphicData uri="http://schemas.openxmlformats.org/presentationml/2006/ole">
              <mc:AlternateContent xmlns:mc="http://schemas.openxmlformats.org/markup-compatibility/2006">
                <mc:Choice xmlns:v="urn:schemas-microsoft-com:vml" Requires="v">
                  <p:oleObj spid="_x0000_s84328" name="Equation" r:id="rId58" imgW="520474" imgH="165028" progId="Equation.DSMT4">
                    <p:embed/>
                  </p:oleObj>
                </mc:Choice>
                <mc:Fallback>
                  <p:oleObj name="Equation" r:id="rId58" imgW="520474" imgH="165028" progId="Equation.DSMT4">
                    <p:embed/>
                    <p:pic>
                      <p:nvPicPr>
                        <p:cNvPr id="0" name="对象 208"/>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3838575" y="4646613"/>
                          <a:ext cx="13017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wipe(left)">
                                      <p:cBhvr>
                                        <p:cTn id="7" dur="500"/>
                                        <p:tgtEl>
                                          <p:spTgt spid="201"/>
                                        </p:tgtEl>
                                      </p:cBhvr>
                                    </p:animEffect>
                                  </p:childTnLst>
                                </p:cTn>
                              </p:par>
                            </p:childTnLst>
                          </p:cTn>
                        </p:par>
                        <p:par>
                          <p:cTn id="8" fill="hold" nodeType="afterGroup">
                            <p:stCondLst>
                              <p:cond delay="500"/>
                            </p:stCondLst>
                            <p:childTnLst>
                              <p:par>
                                <p:cTn id="9" presetID="31" presetClass="entr" presetSubtype="0"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 calcmode="lin" valueType="num">
                                      <p:cBhvr>
                                        <p:cTn id="11" dur="2000" fill="hold"/>
                                        <p:tgtEl>
                                          <p:spTgt spid="138"/>
                                        </p:tgtEl>
                                        <p:attrNameLst>
                                          <p:attrName>ppt_w</p:attrName>
                                        </p:attrNameLst>
                                      </p:cBhvr>
                                      <p:tavLst>
                                        <p:tav tm="0">
                                          <p:val>
                                            <p:fltVal val="0"/>
                                          </p:val>
                                        </p:tav>
                                        <p:tav tm="100000">
                                          <p:val>
                                            <p:strVal val="#ppt_w"/>
                                          </p:val>
                                        </p:tav>
                                      </p:tavLst>
                                    </p:anim>
                                    <p:anim calcmode="lin" valueType="num">
                                      <p:cBhvr>
                                        <p:cTn id="12" dur="2000" fill="hold"/>
                                        <p:tgtEl>
                                          <p:spTgt spid="138"/>
                                        </p:tgtEl>
                                        <p:attrNameLst>
                                          <p:attrName>ppt_h</p:attrName>
                                        </p:attrNameLst>
                                      </p:cBhvr>
                                      <p:tavLst>
                                        <p:tav tm="0">
                                          <p:val>
                                            <p:fltVal val="0"/>
                                          </p:val>
                                        </p:tav>
                                        <p:tav tm="100000">
                                          <p:val>
                                            <p:strVal val="#ppt_h"/>
                                          </p:val>
                                        </p:tav>
                                      </p:tavLst>
                                    </p:anim>
                                    <p:anim calcmode="lin" valueType="num">
                                      <p:cBhvr>
                                        <p:cTn id="13" dur="2000" fill="hold"/>
                                        <p:tgtEl>
                                          <p:spTgt spid="138"/>
                                        </p:tgtEl>
                                        <p:attrNameLst>
                                          <p:attrName>style.rotation</p:attrName>
                                        </p:attrNameLst>
                                      </p:cBhvr>
                                      <p:tavLst>
                                        <p:tav tm="0">
                                          <p:val>
                                            <p:fltVal val="90"/>
                                          </p:val>
                                        </p:tav>
                                        <p:tav tm="100000">
                                          <p:val>
                                            <p:fltVal val="0"/>
                                          </p:val>
                                        </p:tav>
                                      </p:tavLst>
                                    </p:anim>
                                    <p:animEffect transition="in" filter="fade">
                                      <p:cBhvr>
                                        <p:cTn id="14" dur="2000"/>
                                        <p:tgtEl>
                                          <p:spTgt spid="138"/>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5" presetClass="entr" presetSubtype="0" fill="hold" grpId="0" nodeType="clickEffect">
                                  <p:stCondLst>
                                    <p:cond delay="0"/>
                                  </p:stCondLst>
                                  <p:childTnLst>
                                    <p:set>
                                      <p:cBhvr>
                                        <p:cTn id="18" dur="1" fill="hold">
                                          <p:stCondLst>
                                            <p:cond delay="0"/>
                                          </p:stCondLst>
                                        </p:cTn>
                                        <p:tgtEl>
                                          <p:spTgt spid="206"/>
                                        </p:tgtEl>
                                        <p:attrNameLst>
                                          <p:attrName>style.visibility</p:attrName>
                                        </p:attrNameLst>
                                      </p:cBhvr>
                                      <p:to>
                                        <p:strVal val="visible"/>
                                      </p:to>
                                    </p:set>
                                    <p:anim calcmode="lin" valueType="num">
                                      <p:cBhvr>
                                        <p:cTn id="19" dur="500" decel="50000" fill="hold">
                                          <p:stCondLst>
                                            <p:cond delay="0"/>
                                          </p:stCondLst>
                                        </p:cTn>
                                        <p:tgtEl>
                                          <p:spTgt spid="206"/>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206"/>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206"/>
                                        </p:tgtEl>
                                        <p:attrNameLst>
                                          <p:attrName>ppt_w</p:attrName>
                                        </p:attrNameLst>
                                      </p:cBhvr>
                                      <p:tavLst>
                                        <p:tav tm="0">
                                          <p:val>
                                            <p:strVal val="#ppt_w*.05"/>
                                          </p:val>
                                        </p:tav>
                                        <p:tav tm="100000">
                                          <p:val>
                                            <p:strVal val="#ppt_w"/>
                                          </p:val>
                                        </p:tav>
                                      </p:tavLst>
                                    </p:anim>
                                    <p:anim calcmode="lin" valueType="num">
                                      <p:cBhvr>
                                        <p:cTn id="22" dur="1000" fill="hold"/>
                                        <p:tgtEl>
                                          <p:spTgt spid="206"/>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206"/>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206"/>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206"/>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206"/>
                                        </p:tgtEl>
                                      </p:cBhvr>
                                    </p:animEffect>
                                  </p:childTnLst>
                                </p:cTn>
                              </p:par>
                            </p:childTnLst>
                          </p:cTn>
                        </p:par>
                        <p:par>
                          <p:cTn id="27" fill="hold" nodeType="afterGroup">
                            <p:stCondLst>
                              <p:cond delay="1000"/>
                            </p:stCondLst>
                            <p:childTnLst>
                              <p:par>
                                <p:cTn id="28" presetID="22" presetClass="entr" presetSubtype="8" fill="hold" nodeType="afterEffect">
                                  <p:stCondLst>
                                    <p:cond delay="0"/>
                                  </p:stCondLst>
                                  <p:childTnLst>
                                    <p:set>
                                      <p:cBhvr>
                                        <p:cTn id="29" dur="1" fill="hold">
                                          <p:stCondLst>
                                            <p:cond delay="0"/>
                                          </p:stCondLst>
                                        </p:cTn>
                                        <p:tgtEl>
                                          <p:spTgt spid="151"/>
                                        </p:tgtEl>
                                        <p:attrNameLst>
                                          <p:attrName>style.visibility</p:attrName>
                                        </p:attrNameLst>
                                      </p:cBhvr>
                                      <p:to>
                                        <p:strVal val="visible"/>
                                      </p:to>
                                    </p:set>
                                    <p:animEffect transition="in" filter="wipe(left)">
                                      <p:cBhvr>
                                        <p:cTn id="30" dur="2000"/>
                                        <p:tgtEl>
                                          <p:spTgt spid="15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70"/>
                                        </p:tgtEl>
                                        <p:attrNameLst>
                                          <p:attrName>style.visibility</p:attrName>
                                        </p:attrNameLst>
                                      </p:cBhvr>
                                      <p:to>
                                        <p:strVal val="visible"/>
                                      </p:to>
                                    </p:set>
                                    <p:animEffect transition="in" filter="wipe(left)">
                                      <p:cBhvr>
                                        <p:cTn id="35" dur="2000"/>
                                        <p:tgtEl>
                                          <p:spTgt spid="17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77"/>
                                        </p:tgtEl>
                                        <p:attrNameLst>
                                          <p:attrName>style.visibility</p:attrName>
                                        </p:attrNameLst>
                                      </p:cBhvr>
                                      <p:to>
                                        <p:strVal val="visible"/>
                                      </p:to>
                                    </p:set>
                                    <p:animEffect transition="in" filter="wipe(left)">
                                      <p:cBhvr>
                                        <p:cTn id="40" dur="2000"/>
                                        <p:tgtEl>
                                          <p:spTgt spid="17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184"/>
                                        </p:tgtEl>
                                        <p:attrNameLst>
                                          <p:attrName>style.visibility</p:attrName>
                                        </p:attrNameLst>
                                      </p:cBhvr>
                                      <p:to>
                                        <p:strVal val="visible"/>
                                      </p:to>
                                    </p:set>
                                    <p:animEffect transition="in" filter="wipe(left)">
                                      <p:cBhvr>
                                        <p:cTn id="45" dur="2000"/>
                                        <p:tgtEl>
                                          <p:spTgt spid="184"/>
                                        </p:tgtEl>
                                      </p:cBhvr>
                                    </p:animEffect>
                                  </p:childTnLst>
                                </p:cTn>
                              </p:par>
                            </p:childTnLst>
                          </p:cTn>
                        </p:par>
                        <p:par>
                          <p:cTn id="46" fill="hold" nodeType="afterGroup">
                            <p:stCondLst>
                              <p:cond delay="2000"/>
                            </p:stCondLst>
                            <p:childTnLst>
                              <p:par>
                                <p:cTn id="47" presetID="22" presetClass="entr" presetSubtype="8" fill="hold" nodeType="afterEffect">
                                  <p:stCondLst>
                                    <p:cond delay="0"/>
                                  </p:stCondLst>
                                  <p:childTnLst>
                                    <p:set>
                                      <p:cBhvr>
                                        <p:cTn id="48" dur="1" fill="hold">
                                          <p:stCondLst>
                                            <p:cond delay="0"/>
                                          </p:stCondLst>
                                        </p:cTn>
                                        <p:tgtEl>
                                          <p:spTgt spid="200"/>
                                        </p:tgtEl>
                                        <p:attrNameLst>
                                          <p:attrName>style.visibility</p:attrName>
                                        </p:attrNameLst>
                                      </p:cBhvr>
                                      <p:to>
                                        <p:strVal val="visible"/>
                                      </p:to>
                                    </p:set>
                                    <p:animEffect transition="in" filter="wipe(left)">
                                      <p:cBhvr>
                                        <p:cTn id="49" dur="1000"/>
                                        <p:tgtEl>
                                          <p:spTgt spid="200"/>
                                        </p:tgtEl>
                                      </p:cBhvr>
                                    </p:animEffect>
                                  </p:childTnLst>
                                </p:cTn>
                              </p:par>
                            </p:childTnLst>
                          </p:cTn>
                        </p:par>
                        <p:par>
                          <p:cTn id="50" fill="hold" nodeType="afterGroup">
                            <p:stCondLst>
                              <p:cond delay="3000"/>
                            </p:stCondLst>
                            <p:childTnLst>
                              <p:par>
                                <p:cTn id="51" presetID="25" presetClass="entr" presetSubtype="0" fill="hold" grpId="0" nodeType="afterEffect">
                                  <p:stCondLst>
                                    <p:cond delay="0"/>
                                  </p:stCondLst>
                                  <p:childTnLst>
                                    <p:set>
                                      <p:cBhvr>
                                        <p:cTn id="52" dur="1" fill="hold">
                                          <p:stCondLst>
                                            <p:cond delay="0"/>
                                          </p:stCondLst>
                                        </p:cTn>
                                        <p:tgtEl>
                                          <p:spTgt spid="202"/>
                                        </p:tgtEl>
                                        <p:attrNameLst>
                                          <p:attrName>style.visibility</p:attrName>
                                        </p:attrNameLst>
                                      </p:cBhvr>
                                      <p:to>
                                        <p:strVal val="visible"/>
                                      </p:to>
                                    </p:set>
                                    <p:anim calcmode="lin" valueType="num">
                                      <p:cBhvr>
                                        <p:cTn id="53" dur="500" decel="50000" fill="hold">
                                          <p:stCondLst>
                                            <p:cond delay="0"/>
                                          </p:stCondLst>
                                        </p:cTn>
                                        <p:tgtEl>
                                          <p:spTgt spid="202"/>
                                        </p:tgtEl>
                                        <p:attrNameLst>
                                          <p:attrName>style.rotation</p:attrName>
                                        </p:attrNameLst>
                                      </p:cBhvr>
                                      <p:tavLst>
                                        <p:tav tm="0">
                                          <p:val>
                                            <p:fltVal val="-90"/>
                                          </p:val>
                                        </p:tav>
                                        <p:tav tm="100000">
                                          <p:val>
                                            <p:fltVal val="0"/>
                                          </p:val>
                                        </p:tav>
                                      </p:tavLst>
                                    </p:anim>
                                    <p:anim calcmode="lin" valueType="num">
                                      <p:cBhvr>
                                        <p:cTn id="54" dur="500" decel="50000" fill="hold">
                                          <p:stCondLst>
                                            <p:cond delay="0"/>
                                          </p:stCondLst>
                                        </p:cTn>
                                        <p:tgtEl>
                                          <p:spTgt spid="202"/>
                                        </p:tgtEl>
                                        <p:attrNameLst>
                                          <p:attrName>ppt_w</p:attrName>
                                        </p:attrNameLst>
                                      </p:cBhvr>
                                      <p:tavLst>
                                        <p:tav tm="0">
                                          <p:val>
                                            <p:strVal val="#ppt_w"/>
                                          </p:val>
                                        </p:tav>
                                        <p:tav tm="100000">
                                          <p:val>
                                            <p:strVal val="#ppt_w*.05"/>
                                          </p:val>
                                        </p:tav>
                                      </p:tavLst>
                                    </p:anim>
                                    <p:anim calcmode="lin" valueType="num">
                                      <p:cBhvr>
                                        <p:cTn id="55" dur="500" accel="50000" fill="hold">
                                          <p:stCondLst>
                                            <p:cond delay="500"/>
                                          </p:stCondLst>
                                        </p:cTn>
                                        <p:tgtEl>
                                          <p:spTgt spid="202"/>
                                        </p:tgtEl>
                                        <p:attrNameLst>
                                          <p:attrName>ppt_w</p:attrName>
                                        </p:attrNameLst>
                                      </p:cBhvr>
                                      <p:tavLst>
                                        <p:tav tm="0">
                                          <p:val>
                                            <p:strVal val="#ppt_w*.05"/>
                                          </p:val>
                                        </p:tav>
                                        <p:tav tm="100000">
                                          <p:val>
                                            <p:strVal val="#ppt_w"/>
                                          </p:val>
                                        </p:tav>
                                      </p:tavLst>
                                    </p:anim>
                                    <p:anim calcmode="lin" valueType="num">
                                      <p:cBhvr>
                                        <p:cTn id="56" dur="1000" fill="hold"/>
                                        <p:tgtEl>
                                          <p:spTgt spid="202"/>
                                        </p:tgtEl>
                                        <p:attrNameLst>
                                          <p:attrName>ppt_h</p:attrName>
                                        </p:attrNameLst>
                                      </p:cBhvr>
                                      <p:tavLst>
                                        <p:tav tm="0">
                                          <p:val>
                                            <p:strVal val="#ppt_h"/>
                                          </p:val>
                                        </p:tav>
                                        <p:tav tm="100000">
                                          <p:val>
                                            <p:strVal val="#ppt_h"/>
                                          </p:val>
                                        </p:tav>
                                      </p:tavLst>
                                    </p:anim>
                                    <p:anim calcmode="lin" valueType="num">
                                      <p:cBhvr>
                                        <p:cTn id="57" dur="500" decel="50000" fill="hold">
                                          <p:stCondLst>
                                            <p:cond delay="0"/>
                                          </p:stCondLst>
                                        </p:cTn>
                                        <p:tgtEl>
                                          <p:spTgt spid="202"/>
                                        </p:tgtEl>
                                        <p:attrNameLst>
                                          <p:attrName>ppt_x</p:attrName>
                                        </p:attrNameLst>
                                      </p:cBhvr>
                                      <p:tavLst>
                                        <p:tav tm="0">
                                          <p:val>
                                            <p:strVal val="#ppt_x+.4"/>
                                          </p:val>
                                        </p:tav>
                                        <p:tav tm="100000">
                                          <p:val>
                                            <p:strVal val="#ppt_x"/>
                                          </p:val>
                                        </p:tav>
                                      </p:tavLst>
                                    </p:anim>
                                    <p:anim calcmode="lin" valueType="num">
                                      <p:cBhvr>
                                        <p:cTn id="58" dur="500" decel="50000" fill="hold">
                                          <p:stCondLst>
                                            <p:cond delay="0"/>
                                          </p:stCondLst>
                                        </p:cTn>
                                        <p:tgtEl>
                                          <p:spTgt spid="202"/>
                                        </p:tgtEl>
                                        <p:attrNameLst>
                                          <p:attrName>ppt_y</p:attrName>
                                        </p:attrNameLst>
                                      </p:cBhvr>
                                      <p:tavLst>
                                        <p:tav tm="0">
                                          <p:val>
                                            <p:strVal val="#ppt_y-.2"/>
                                          </p:val>
                                        </p:tav>
                                        <p:tav tm="100000">
                                          <p:val>
                                            <p:strVal val="#ppt_y+.1"/>
                                          </p:val>
                                        </p:tav>
                                      </p:tavLst>
                                    </p:anim>
                                    <p:anim calcmode="lin" valueType="num">
                                      <p:cBhvr>
                                        <p:cTn id="59" dur="500" accel="50000" fill="hold">
                                          <p:stCondLst>
                                            <p:cond delay="500"/>
                                          </p:stCondLst>
                                        </p:cTn>
                                        <p:tgtEl>
                                          <p:spTgt spid="202"/>
                                        </p:tgtEl>
                                        <p:attrNameLst>
                                          <p:attrName>ppt_y</p:attrName>
                                        </p:attrNameLst>
                                      </p:cBhvr>
                                      <p:tavLst>
                                        <p:tav tm="0">
                                          <p:val>
                                            <p:strVal val="#ppt_y+.1"/>
                                          </p:val>
                                        </p:tav>
                                        <p:tav tm="100000">
                                          <p:val>
                                            <p:strVal val="#ppt_y"/>
                                          </p:val>
                                        </p:tav>
                                      </p:tavLst>
                                    </p:anim>
                                    <p:animEffect transition="in" filter="fade">
                                      <p:cBhvr>
                                        <p:cTn id="60" dur="1000" decel="50000">
                                          <p:stCondLst>
                                            <p:cond delay="0"/>
                                          </p:stCondLst>
                                        </p:cTn>
                                        <p:tgtEl>
                                          <p:spTgt spid="202"/>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152"/>
                                        </p:tgtEl>
                                        <p:attrNameLst>
                                          <p:attrName>style.visibility</p:attrName>
                                        </p:attrNameLst>
                                      </p:cBhvr>
                                      <p:to>
                                        <p:strVal val="visible"/>
                                      </p:to>
                                    </p:set>
                                    <p:animEffect transition="in" filter="wipe(left)">
                                      <p:cBhvr>
                                        <p:cTn id="65" dur="2000"/>
                                        <p:tgtEl>
                                          <p:spTgt spid="15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165"/>
                                        </p:tgtEl>
                                        <p:attrNameLst>
                                          <p:attrName>style.visibility</p:attrName>
                                        </p:attrNameLst>
                                      </p:cBhvr>
                                      <p:to>
                                        <p:strVal val="visible"/>
                                      </p:to>
                                    </p:set>
                                    <p:animEffect transition="in" filter="wipe(left)">
                                      <p:cBhvr>
                                        <p:cTn id="70" dur="2000"/>
                                        <p:tgtEl>
                                          <p:spTgt spid="165"/>
                                        </p:tgtEl>
                                      </p:cBhvr>
                                    </p:animEffect>
                                  </p:childTnLst>
                                </p:cTn>
                              </p:par>
                            </p:childTnLst>
                          </p:cTn>
                        </p:par>
                        <p:par>
                          <p:cTn id="71" fill="hold" nodeType="afterGroup">
                            <p:stCondLst>
                              <p:cond delay="2000"/>
                            </p:stCondLst>
                            <p:childTnLst>
                              <p:par>
                                <p:cTn id="72" presetID="22" presetClass="entr" presetSubtype="8" fill="hold" nodeType="afterEffect">
                                  <p:stCondLst>
                                    <p:cond delay="0"/>
                                  </p:stCondLst>
                                  <p:childTnLst>
                                    <p:set>
                                      <p:cBhvr>
                                        <p:cTn id="73" dur="1" fill="hold">
                                          <p:stCondLst>
                                            <p:cond delay="0"/>
                                          </p:stCondLst>
                                        </p:cTn>
                                        <p:tgtEl>
                                          <p:spTgt spid="141"/>
                                        </p:tgtEl>
                                        <p:attrNameLst>
                                          <p:attrName>style.visibility</p:attrName>
                                        </p:attrNameLst>
                                      </p:cBhvr>
                                      <p:to>
                                        <p:strVal val="visible"/>
                                      </p:to>
                                    </p:set>
                                    <p:animEffect transition="in" filter="wipe(left)">
                                      <p:cBhvr>
                                        <p:cTn id="74" dur="2000"/>
                                        <p:tgtEl>
                                          <p:spTgt spid="141"/>
                                        </p:tgtEl>
                                      </p:cBhvr>
                                    </p:animEffect>
                                  </p:childTnLst>
                                </p:cTn>
                              </p:par>
                            </p:childTnLst>
                          </p:cTn>
                        </p:par>
                        <p:par>
                          <p:cTn id="75" fill="hold" nodeType="afterGroup">
                            <p:stCondLst>
                              <p:cond delay="4000"/>
                            </p:stCondLst>
                            <p:childTnLst>
                              <p:par>
                                <p:cTn id="76" presetID="22" presetClass="entr" presetSubtype="8" fill="hold" nodeType="afterEffect">
                                  <p:stCondLst>
                                    <p:cond delay="0"/>
                                  </p:stCondLst>
                                  <p:childTnLst>
                                    <p:set>
                                      <p:cBhvr>
                                        <p:cTn id="77" dur="1" fill="hold">
                                          <p:stCondLst>
                                            <p:cond delay="0"/>
                                          </p:stCondLst>
                                        </p:cTn>
                                        <p:tgtEl>
                                          <p:spTgt spid="146"/>
                                        </p:tgtEl>
                                        <p:attrNameLst>
                                          <p:attrName>style.visibility</p:attrName>
                                        </p:attrNameLst>
                                      </p:cBhvr>
                                      <p:to>
                                        <p:strVal val="visible"/>
                                      </p:to>
                                    </p:set>
                                    <p:animEffect transition="in" filter="wipe(left)">
                                      <p:cBhvr>
                                        <p:cTn id="78" dur="2000"/>
                                        <p:tgtEl>
                                          <p:spTgt spid="146"/>
                                        </p:tgtEl>
                                      </p:cBhvr>
                                    </p:animEffec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nodeType="clickEffect">
                                  <p:stCondLst>
                                    <p:cond delay="0"/>
                                  </p:stCondLst>
                                  <p:childTnLst>
                                    <p:set>
                                      <p:cBhvr>
                                        <p:cTn id="82" dur="1" fill="hold">
                                          <p:stCondLst>
                                            <p:cond delay="0"/>
                                          </p:stCondLst>
                                        </p:cTn>
                                        <p:tgtEl>
                                          <p:spTgt spid="192"/>
                                        </p:tgtEl>
                                        <p:attrNameLst>
                                          <p:attrName>style.visibility</p:attrName>
                                        </p:attrNameLst>
                                      </p:cBhvr>
                                      <p:to>
                                        <p:strVal val="visible"/>
                                      </p:to>
                                    </p:set>
                                    <p:animEffect transition="in" filter="wipe(left)">
                                      <p:cBhvr>
                                        <p:cTn id="83" dur="2000"/>
                                        <p:tgtEl>
                                          <p:spTgt spid="192"/>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nodeType="clickEffect">
                                  <p:stCondLst>
                                    <p:cond delay="0"/>
                                  </p:stCondLst>
                                  <p:childTnLst>
                                    <p:set>
                                      <p:cBhvr>
                                        <p:cTn id="87" dur="1" fill="hold">
                                          <p:stCondLst>
                                            <p:cond delay="0"/>
                                          </p:stCondLst>
                                        </p:cTn>
                                        <p:tgtEl>
                                          <p:spTgt spid="154"/>
                                        </p:tgtEl>
                                        <p:attrNameLst>
                                          <p:attrName>style.visibility</p:attrName>
                                        </p:attrNameLst>
                                      </p:cBhvr>
                                      <p:to>
                                        <p:strVal val="visible"/>
                                      </p:to>
                                    </p:set>
                                    <p:animEffect transition="in" filter="wipe(up)">
                                      <p:cBhvr>
                                        <p:cTn id="88" dur="2000"/>
                                        <p:tgtEl>
                                          <p:spTgt spid="154"/>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nodeType="clickEffect">
                                  <p:stCondLst>
                                    <p:cond delay="0"/>
                                  </p:stCondLst>
                                  <p:childTnLst>
                                    <p:set>
                                      <p:cBhvr>
                                        <p:cTn id="92" dur="1" fill="hold">
                                          <p:stCondLst>
                                            <p:cond delay="0"/>
                                          </p:stCondLst>
                                        </p:cTn>
                                        <p:tgtEl>
                                          <p:spTgt spid="153"/>
                                        </p:tgtEl>
                                        <p:attrNameLst>
                                          <p:attrName>style.visibility</p:attrName>
                                        </p:attrNameLst>
                                      </p:cBhvr>
                                      <p:to>
                                        <p:strVal val="visible"/>
                                      </p:to>
                                    </p:set>
                                    <p:animEffect transition="in" filter="wipe(left)">
                                      <p:cBhvr>
                                        <p:cTn id="93" dur="2000"/>
                                        <p:tgtEl>
                                          <p:spTgt spid="15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203"/>
                                        </p:tgtEl>
                                        <p:attrNameLst>
                                          <p:attrName>style.visibility</p:attrName>
                                        </p:attrNameLst>
                                      </p:cBhvr>
                                      <p:to>
                                        <p:strVal val="visible"/>
                                      </p:to>
                                    </p:set>
                                    <p:animEffect transition="in" filter="wipe(left)">
                                      <p:cBhvr>
                                        <p:cTn id="98" dur="2000"/>
                                        <p:tgtEl>
                                          <p:spTgt spid="203"/>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204"/>
                                        </p:tgtEl>
                                        <p:attrNameLst>
                                          <p:attrName>style.visibility</p:attrName>
                                        </p:attrNameLst>
                                      </p:cBhvr>
                                      <p:to>
                                        <p:strVal val="visible"/>
                                      </p:to>
                                    </p:set>
                                    <p:animEffect transition="in" filter="wipe(left)">
                                      <p:cBhvr>
                                        <p:cTn id="103" dur="2000"/>
                                        <p:tgtEl>
                                          <p:spTgt spid="204"/>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12" presetClass="entr" presetSubtype="8" fill="hold" grpId="0" nodeType="clickEffect">
                                  <p:stCondLst>
                                    <p:cond delay="0"/>
                                  </p:stCondLst>
                                  <p:childTnLst>
                                    <p:set>
                                      <p:cBhvr>
                                        <p:cTn id="107" dur="1" fill="hold">
                                          <p:stCondLst>
                                            <p:cond delay="0"/>
                                          </p:stCondLst>
                                        </p:cTn>
                                        <p:tgtEl>
                                          <p:spTgt spid="205"/>
                                        </p:tgtEl>
                                        <p:attrNameLst>
                                          <p:attrName>style.visibility</p:attrName>
                                        </p:attrNameLst>
                                      </p:cBhvr>
                                      <p:to>
                                        <p:strVal val="visible"/>
                                      </p:to>
                                    </p:set>
                                    <p:anim calcmode="lin" valueType="num">
                                      <p:cBhvr additive="base">
                                        <p:cTn id="108" dur="500"/>
                                        <p:tgtEl>
                                          <p:spTgt spid="205"/>
                                        </p:tgtEl>
                                        <p:attrNameLst>
                                          <p:attrName>ppt_x</p:attrName>
                                        </p:attrNameLst>
                                      </p:cBhvr>
                                      <p:tavLst>
                                        <p:tav tm="0">
                                          <p:val>
                                            <p:strVal val="#ppt_x-#ppt_w*1.125000"/>
                                          </p:val>
                                        </p:tav>
                                        <p:tav tm="100000">
                                          <p:val>
                                            <p:strVal val="#ppt_x"/>
                                          </p:val>
                                        </p:tav>
                                      </p:tavLst>
                                    </p:anim>
                                    <p:animEffect transition="in" filter="wipe(right)">
                                      <p:cBhvr>
                                        <p:cTn id="109" dur="500"/>
                                        <p:tgtEl>
                                          <p:spTgt spid="205"/>
                                        </p:tgtEl>
                                      </p:cBhvr>
                                    </p:animEffect>
                                  </p:childTnLst>
                                </p:cTn>
                              </p:par>
                            </p:childTnLst>
                          </p:cTn>
                        </p:par>
                        <p:par>
                          <p:cTn id="110" fill="hold" nodeType="afterGroup">
                            <p:stCondLst>
                              <p:cond delay="500"/>
                            </p:stCondLst>
                            <p:childTnLst>
                              <p:par>
                                <p:cTn id="111" presetID="25" presetClass="entr" presetSubtype="0" fill="hold" nodeType="afterEffect">
                                  <p:stCondLst>
                                    <p:cond delay="0"/>
                                  </p:stCondLst>
                                  <p:childTnLst>
                                    <p:set>
                                      <p:cBhvr>
                                        <p:cTn id="112" dur="1" fill="hold">
                                          <p:stCondLst>
                                            <p:cond delay="0"/>
                                          </p:stCondLst>
                                        </p:cTn>
                                        <p:tgtEl>
                                          <p:spTgt spid="207"/>
                                        </p:tgtEl>
                                        <p:attrNameLst>
                                          <p:attrName>style.visibility</p:attrName>
                                        </p:attrNameLst>
                                      </p:cBhvr>
                                      <p:to>
                                        <p:strVal val="visible"/>
                                      </p:to>
                                    </p:set>
                                    <p:anim calcmode="lin" valueType="num">
                                      <p:cBhvr>
                                        <p:cTn id="113" dur="500" decel="50000" fill="hold">
                                          <p:stCondLst>
                                            <p:cond delay="0"/>
                                          </p:stCondLst>
                                        </p:cTn>
                                        <p:tgtEl>
                                          <p:spTgt spid="207"/>
                                        </p:tgtEl>
                                        <p:attrNameLst>
                                          <p:attrName>style.rotation</p:attrName>
                                        </p:attrNameLst>
                                      </p:cBhvr>
                                      <p:tavLst>
                                        <p:tav tm="0">
                                          <p:val>
                                            <p:fltVal val="-90"/>
                                          </p:val>
                                        </p:tav>
                                        <p:tav tm="100000">
                                          <p:val>
                                            <p:fltVal val="0"/>
                                          </p:val>
                                        </p:tav>
                                      </p:tavLst>
                                    </p:anim>
                                    <p:anim calcmode="lin" valueType="num">
                                      <p:cBhvr>
                                        <p:cTn id="114" dur="500" decel="50000" fill="hold">
                                          <p:stCondLst>
                                            <p:cond delay="0"/>
                                          </p:stCondLst>
                                        </p:cTn>
                                        <p:tgtEl>
                                          <p:spTgt spid="207"/>
                                        </p:tgtEl>
                                        <p:attrNameLst>
                                          <p:attrName>ppt_w</p:attrName>
                                        </p:attrNameLst>
                                      </p:cBhvr>
                                      <p:tavLst>
                                        <p:tav tm="0">
                                          <p:val>
                                            <p:strVal val="#ppt_w"/>
                                          </p:val>
                                        </p:tav>
                                        <p:tav tm="100000">
                                          <p:val>
                                            <p:strVal val="#ppt_w*.05"/>
                                          </p:val>
                                        </p:tav>
                                      </p:tavLst>
                                    </p:anim>
                                    <p:anim calcmode="lin" valueType="num">
                                      <p:cBhvr>
                                        <p:cTn id="115" dur="500" accel="50000" fill="hold">
                                          <p:stCondLst>
                                            <p:cond delay="500"/>
                                          </p:stCondLst>
                                        </p:cTn>
                                        <p:tgtEl>
                                          <p:spTgt spid="207"/>
                                        </p:tgtEl>
                                        <p:attrNameLst>
                                          <p:attrName>ppt_w</p:attrName>
                                        </p:attrNameLst>
                                      </p:cBhvr>
                                      <p:tavLst>
                                        <p:tav tm="0">
                                          <p:val>
                                            <p:strVal val="#ppt_w*.05"/>
                                          </p:val>
                                        </p:tav>
                                        <p:tav tm="100000">
                                          <p:val>
                                            <p:strVal val="#ppt_w"/>
                                          </p:val>
                                        </p:tav>
                                      </p:tavLst>
                                    </p:anim>
                                    <p:anim calcmode="lin" valueType="num">
                                      <p:cBhvr>
                                        <p:cTn id="116" dur="1000" fill="hold"/>
                                        <p:tgtEl>
                                          <p:spTgt spid="207"/>
                                        </p:tgtEl>
                                        <p:attrNameLst>
                                          <p:attrName>ppt_h</p:attrName>
                                        </p:attrNameLst>
                                      </p:cBhvr>
                                      <p:tavLst>
                                        <p:tav tm="0">
                                          <p:val>
                                            <p:strVal val="#ppt_h"/>
                                          </p:val>
                                        </p:tav>
                                        <p:tav tm="100000">
                                          <p:val>
                                            <p:strVal val="#ppt_h"/>
                                          </p:val>
                                        </p:tav>
                                      </p:tavLst>
                                    </p:anim>
                                    <p:anim calcmode="lin" valueType="num">
                                      <p:cBhvr>
                                        <p:cTn id="117" dur="500" decel="50000" fill="hold">
                                          <p:stCondLst>
                                            <p:cond delay="0"/>
                                          </p:stCondLst>
                                        </p:cTn>
                                        <p:tgtEl>
                                          <p:spTgt spid="207"/>
                                        </p:tgtEl>
                                        <p:attrNameLst>
                                          <p:attrName>ppt_x</p:attrName>
                                        </p:attrNameLst>
                                      </p:cBhvr>
                                      <p:tavLst>
                                        <p:tav tm="0">
                                          <p:val>
                                            <p:strVal val="#ppt_x+.4"/>
                                          </p:val>
                                        </p:tav>
                                        <p:tav tm="100000">
                                          <p:val>
                                            <p:strVal val="#ppt_x"/>
                                          </p:val>
                                        </p:tav>
                                      </p:tavLst>
                                    </p:anim>
                                    <p:anim calcmode="lin" valueType="num">
                                      <p:cBhvr>
                                        <p:cTn id="118" dur="500" decel="50000" fill="hold">
                                          <p:stCondLst>
                                            <p:cond delay="0"/>
                                          </p:stCondLst>
                                        </p:cTn>
                                        <p:tgtEl>
                                          <p:spTgt spid="207"/>
                                        </p:tgtEl>
                                        <p:attrNameLst>
                                          <p:attrName>ppt_y</p:attrName>
                                        </p:attrNameLst>
                                      </p:cBhvr>
                                      <p:tavLst>
                                        <p:tav tm="0">
                                          <p:val>
                                            <p:strVal val="#ppt_y-.2"/>
                                          </p:val>
                                        </p:tav>
                                        <p:tav tm="100000">
                                          <p:val>
                                            <p:strVal val="#ppt_y+.1"/>
                                          </p:val>
                                        </p:tav>
                                      </p:tavLst>
                                    </p:anim>
                                    <p:anim calcmode="lin" valueType="num">
                                      <p:cBhvr>
                                        <p:cTn id="119" dur="500" accel="50000" fill="hold">
                                          <p:stCondLst>
                                            <p:cond delay="500"/>
                                          </p:stCondLst>
                                        </p:cTn>
                                        <p:tgtEl>
                                          <p:spTgt spid="207"/>
                                        </p:tgtEl>
                                        <p:attrNameLst>
                                          <p:attrName>ppt_y</p:attrName>
                                        </p:attrNameLst>
                                      </p:cBhvr>
                                      <p:tavLst>
                                        <p:tav tm="0">
                                          <p:val>
                                            <p:strVal val="#ppt_y+.1"/>
                                          </p:val>
                                        </p:tav>
                                        <p:tav tm="100000">
                                          <p:val>
                                            <p:strVal val="#ppt_y"/>
                                          </p:val>
                                        </p:tav>
                                      </p:tavLst>
                                    </p:anim>
                                    <p:animEffect transition="in" filter="fade">
                                      <p:cBhvr>
                                        <p:cTn id="120" dur="1000" decel="50000">
                                          <p:stCondLst>
                                            <p:cond delay="0"/>
                                          </p:stCondLst>
                                        </p:cTn>
                                        <p:tgtEl>
                                          <p:spTgt spid="207"/>
                                        </p:tgtEl>
                                      </p:cBhvr>
                                    </p:animEffec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2" presetClass="entr" presetSubtype="8" fill="hold" nodeType="clickEffect">
                                  <p:stCondLst>
                                    <p:cond delay="0"/>
                                  </p:stCondLst>
                                  <p:childTnLst>
                                    <p:set>
                                      <p:cBhvr>
                                        <p:cTn id="124" dur="1" fill="hold">
                                          <p:stCondLst>
                                            <p:cond delay="0"/>
                                          </p:stCondLst>
                                        </p:cTn>
                                        <p:tgtEl>
                                          <p:spTgt spid="164"/>
                                        </p:tgtEl>
                                        <p:attrNameLst>
                                          <p:attrName>style.visibility</p:attrName>
                                        </p:attrNameLst>
                                      </p:cBhvr>
                                      <p:to>
                                        <p:strVal val="visible"/>
                                      </p:to>
                                    </p:set>
                                    <p:animEffect transition="in" filter="wipe(left)">
                                      <p:cBhvr>
                                        <p:cTn id="125" dur="2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p:bldP spid="202" grpId="0"/>
      <p:bldP spid="205" grpId="0" animBg="1"/>
      <p:bldP spid="2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页脚占位符 4"/>
          <p:cNvSpPr>
            <a:spLocks noGrp="1"/>
          </p:cNvSpPr>
          <p:nvPr>
            <p:ph type="ftr" sz="quarter" idx="11"/>
          </p:nvPr>
        </p:nvSpPr>
        <p:spPr/>
        <p:txBody>
          <a:bodyPr/>
          <a:lstStyle/>
          <a:p>
            <a:pPr>
              <a:defRPr/>
            </a:pPr>
            <a:endParaRPr lang="en-US" altLang="zh-CN"/>
          </a:p>
        </p:txBody>
      </p:sp>
      <p:sp>
        <p:nvSpPr>
          <p:cNvPr id="8" name="灯片编号占位符 5"/>
          <p:cNvSpPr>
            <a:spLocks noGrp="1"/>
          </p:cNvSpPr>
          <p:nvPr>
            <p:ph type="sldNum" sz="quarter" idx="12"/>
          </p:nvPr>
        </p:nvSpPr>
        <p:spPr>
          <a:xfrm>
            <a:off x="7250113" y="6556375"/>
            <a:ext cx="1905000" cy="457200"/>
          </a:xfrm>
        </p:spPr>
        <p:txBody>
          <a:bodyPr/>
          <a:lstStyle/>
          <a:p>
            <a:pPr>
              <a:defRPr/>
            </a:pPr>
            <a:fld id="{6D2F884C-A01B-4348-9C56-387BDB138D02}" type="slidenum">
              <a:rPr lang="en-US" altLang="zh-CN"/>
              <a:pPr>
                <a:defRPr/>
              </a:pPr>
              <a:t>14</a:t>
            </a:fld>
            <a:endParaRPr lang="en-US" altLang="zh-CN"/>
          </a:p>
        </p:txBody>
      </p:sp>
      <p:sp>
        <p:nvSpPr>
          <p:cNvPr id="62" name="日期占位符 3"/>
          <p:cNvSpPr>
            <a:spLocks noGrp="1"/>
          </p:cNvSpPr>
          <p:nvPr>
            <p:ph type="dt" sz="quarter" idx="10"/>
          </p:nvPr>
        </p:nvSpPr>
        <p:spPr>
          <a:xfrm>
            <a:off x="336550" y="6591300"/>
            <a:ext cx="1905000" cy="457200"/>
          </a:xfrm>
        </p:spPr>
        <p:txBody>
          <a:bodyPr/>
          <a:lstStyle/>
          <a:p>
            <a:pPr>
              <a:defRPr/>
            </a:pPr>
            <a:fld id="{B05C6924-59F1-4DE7-B858-6D1F0656D12C}" type="datetime1">
              <a:rPr lang="zh-CN" altLang="en-US"/>
              <a:pPr>
                <a:defRPr/>
              </a:pPr>
              <a:t>2021/3/24</a:t>
            </a:fld>
            <a:endParaRPr lang="en-US" altLang="zh-CN" dirty="0"/>
          </a:p>
        </p:txBody>
      </p:sp>
      <p:grpSp>
        <p:nvGrpSpPr>
          <p:cNvPr id="86" name="组合 85"/>
          <p:cNvGrpSpPr>
            <a:grpSpLocks/>
          </p:cNvGrpSpPr>
          <p:nvPr/>
        </p:nvGrpSpPr>
        <p:grpSpPr bwMode="auto">
          <a:xfrm>
            <a:off x="104775" y="260350"/>
            <a:ext cx="6910388" cy="476250"/>
            <a:chOff x="511410" y="1152550"/>
            <a:chExt cx="6910387" cy="476250"/>
          </a:xfrm>
        </p:grpSpPr>
        <p:sp>
          <p:nvSpPr>
            <p:cNvPr id="87" name="矩形 86"/>
            <p:cNvSpPr/>
            <p:nvPr/>
          </p:nvSpPr>
          <p:spPr bwMode="auto">
            <a:xfrm>
              <a:off x="511410" y="1162075"/>
              <a:ext cx="6910387" cy="401638"/>
            </a:xfrm>
            <a:prstGeom prst="rect">
              <a:avLst/>
            </a:prstGeom>
          </p:spPr>
          <p:txBody>
            <a:bodyPr>
              <a:spAutoFit/>
            </a:bodyPr>
            <a:lstStyle/>
            <a:p>
              <a:pPr eaLnBrk="1" fontAlgn="auto" hangingPunct="1">
                <a:spcBef>
                  <a:spcPts val="0"/>
                </a:spcBef>
                <a:spcAft>
                  <a:spcPts val="0"/>
                </a:spcAft>
                <a:defRPr/>
              </a:pPr>
              <a:r>
                <a:rPr kumimoji="0" lang="en-US" altLang="zh-CN" sz="2000" b="1" kern="0" dirty="0">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a:t>
              </a:r>
              <a:r>
                <a:rPr kumimoji="0" lang="zh-CN" altLang="en-US" sz="2000" b="1" kern="0" dirty="0">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例 </a:t>
              </a:r>
              <a:r>
                <a:rPr kumimoji="0" lang="en-US" altLang="zh-CN" sz="2000" b="1" kern="0" dirty="0">
                  <a:solidFill>
                    <a:srgbClr val="0000FF"/>
                  </a:solidFill>
                  <a:latin typeface="Times New Roman" panose="02020603050405020304" pitchFamily="18" charset="0"/>
                  <a:ea typeface="华文细黑" panose="02010600040101010101" pitchFamily="2" charset="-122"/>
                  <a:cs typeface="Times New Roman" panose="02020603050405020304" pitchFamily="18" charset="0"/>
                </a:rPr>
                <a:t>3</a:t>
              </a:r>
              <a:r>
                <a:rPr kumimoji="0" lang="en-US" altLang="zh-CN" sz="2000" b="1" kern="0" dirty="0">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a:t>
              </a:r>
              <a:r>
                <a:rPr kumimoji="0" lang="zh-CN" altLang="en-US" sz="2000" kern="0" dirty="0">
                  <a:solidFill>
                    <a:prstClr val="black"/>
                  </a:solidFill>
                  <a:latin typeface="华文细黑" panose="02010600040101010101" pitchFamily="2" charset="-122"/>
                  <a:ea typeface="华文细黑" panose="02010600040101010101" pitchFamily="2" charset="-122"/>
                  <a:cs typeface="Times New Roman" panose="02020603050405020304" pitchFamily="18" charset="0"/>
                </a:rPr>
                <a:t>确定       。</a:t>
              </a:r>
              <a:r>
                <a:rPr kumimoji="0" lang="en-US" altLang="zh-CN" sz="2000" kern="0" dirty="0">
                  <a:solidFill>
                    <a:srgbClr val="0000FF"/>
                  </a:solidFill>
                  <a:latin typeface="华文细黑" panose="02010600040101010101" pitchFamily="2" charset="-122"/>
                  <a:ea typeface="华文细黑" panose="02010600040101010101" pitchFamily="2" charset="-122"/>
                  <a:cs typeface="Times New Roman" panose="02020603050405020304" pitchFamily="18" charset="0"/>
                </a:rPr>
                <a:t> </a:t>
              </a:r>
              <a:endParaRPr kumimoji="0" lang="zh-CN" altLang="en-US" sz="2000" kern="0" dirty="0">
                <a:solidFill>
                  <a:prstClr val="white"/>
                </a:solidFill>
                <a:latin typeface="华文细黑" panose="02010600040101010101" pitchFamily="2" charset="-122"/>
                <a:ea typeface="华文细黑" panose="02010600040101010101" pitchFamily="2" charset="-122"/>
              </a:endParaRPr>
            </a:p>
          </p:txBody>
        </p:sp>
        <p:graphicFrame>
          <p:nvGraphicFramePr>
            <p:cNvPr id="18456" name="对象 58"/>
            <p:cNvGraphicFramePr>
              <a:graphicFrameLocks noChangeAspect="1"/>
            </p:cNvGraphicFramePr>
            <p:nvPr/>
          </p:nvGraphicFramePr>
          <p:xfrm>
            <a:off x="2112114" y="1152550"/>
            <a:ext cx="285750" cy="476250"/>
          </p:xfrm>
          <a:graphic>
            <a:graphicData uri="http://schemas.openxmlformats.org/presentationml/2006/ole">
              <mc:AlternateContent xmlns:mc="http://schemas.openxmlformats.org/markup-compatibility/2006">
                <mc:Choice xmlns:v="urn:schemas-microsoft-com:vml" Requires="v">
                  <p:oleObj spid="_x0000_s85001" name="Equation" r:id="rId4" imgW="114201" imgH="190335" progId="Equation.DSMT4">
                    <p:embed/>
                  </p:oleObj>
                </mc:Choice>
                <mc:Fallback>
                  <p:oleObj name="Equation" r:id="rId4" imgW="114201" imgH="190335" progId="Equation.DSMT4">
                    <p:embed/>
                    <p:pic>
                      <p:nvPicPr>
                        <p:cNvPr id="0" name="对象 5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2114" y="1152550"/>
                          <a:ext cx="2857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9" name="对象 88"/>
          <p:cNvGraphicFramePr>
            <a:graphicFrameLocks noChangeAspect="1"/>
          </p:cNvGraphicFramePr>
          <p:nvPr/>
        </p:nvGraphicFramePr>
        <p:xfrm>
          <a:off x="2124075" y="404813"/>
          <a:ext cx="6894513" cy="2185987"/>
        </p:xfrm>
        <a:graphic>
          <a:graphicData uri="http://schemas.openxmlformats.org/presentationml/2006/ole">
            <mc:AlternateContent xmlns:mc="http://schemas.openxmlformats.org/markup-compatibility/2006">
              <mc:Choice xmlns:v="urn:schemas-microsoft-com:vml" Requires="v">
                <p:oleObj spid="_x0000_s85002" name="Visio" r:id="rId6" imgW="2872645" imgH="910828" progId="Visio.Drawing.11">
                  <p:embed/>
                </p:oleObj>
              </mc:Choice>
              <mc:Fallback>
                <p:oleObj name="Visio" r:id="rId6" imgW="2872645" imgH="910828" progId="Visio.Drawing.11">
                  <p:embed/>
                  <p:pic>
                    <p:nvPicPr>
                      <p:cNvPr id="0" name="对象 8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4075" y="404813"/>
                        <a:ext cx="6894513"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 name="对象 89"/>
          <p:cNvGraphicFramePr>
            <a:graphicFrameLocks noChangeAspect="1"/>
          </p:cNvGraphicFramePr>
          <p:nvPr/>
        </p:nvGraphicFramePr>
        <p:xfrm>
          <a:off x="3127375" y="2949575"/>
          <a:ext cx="5908675" cy="2590800"/>
        </p:xfrm>
        <a:graphic>
          <a:graphicData uri="http://schemas.openxmlformats.org/presentationml/2006/ole">
            <mc:AlternateContent xmlns:mc="http://schemas.openxmlformats.org/markup-compatibility/2006">
              <mc:Choice xmlns:v="urn:schemas-microsoft-com:vml" Requires="v">
                <p:oleObj spid="_x0000_s85003" name="Visio" r:id="rId8" imgW="2461905" imgH="1079023" progId="Visio.Drawing.11">
                  <p:embed/>
                </p:oleObj>
              </mc:Choice>
              <mc:Fallback>
                <p:oleObj name="Visio" r:id="rId8" imgW="2461905" imgH="1079023" progId="Visio.Drawing.11">
                  <p:embed/>
                  <p:pic>
                    <p:nvPicPr>
                      <p:cNvPr id="0" name="对象 8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27375" y="2949575"/>
                        <a:ext cx="59086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91" name="图片 90"/>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8197850" y="2971800"/>
            <a:ext cx="5778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图片 9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918450" y="3638550"/>
            <a:ext cx="5159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图片 9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097713" y="2971800"/>
            <a:ext cx="5524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图片 93"/>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542088" y="3638550"/>
            <a:ext cx="7826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图片 94"/>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835650" y="2968625"/>
            <a:ext cx="782638"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图片 95"/>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310188" y="3638550"/>
            <a:ext cx="9334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 name="图片 96"/>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619625" y="2960688"/>
            <a:ext cx="1049338" cy="83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图片 97"/>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3935413" y="3638550"/>
            <a:ext cx="1200150" cy="56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9" name="对象 98"/>
          <p:cNvGraphicFramePr>
            <a:graphicFrameLocks noChangeAspect="1"/>
          </p:cNvGraphicFramePr>
          <p:nvPr/>
        </p:nvGraphicFramePr>
        <p:xfrm>
          <a:off x="3559175" y="4300538"/>
          <a:ext cx="1431925" cy="366712"/>
        </p:xfrm>
        <a:graphic>
          <a:graphicData uri="http://schemas.openxmlformats.org/presentationml/2006/ole">
            <mc:AlternateContent xmlns:mc="http://schemas.openxmlformats.org/markup-compatibility/2006">
              <mc:Choice xmlns:v="urn:schemas-microsoft-com:vml" Requires="v">
                <p:oleObj spid="_x0000_s85004" name="Equation" r:id="rId18" imgW="596900" imgH="152400" progId="Equation.DSMT4">
                  <p:embed/>
                </p:oleObj>
              </mc:Choice>
              <mc:Fallback>
                <p:oleObj name="Equation" r:id="rId18" imgW="596900" imgH="152400" progId="Equation.DSMT4">
                  <p:embed/>
                  <p:pic>
                    <p:nvPicPr>
                      <p:cNvPr id="0" name="对象 9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559175" y="4300538"/>
                        <a:ext cx="14319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0" name="对象 99"/>
          <p:cNvGraphicFramePr>
            <a:graphicFrameLocks noChangeAspect="1"/>
          </p:cNvGraphicFramePr>
          <p:nvPr/>
        </p:nvGraphicFramePr>
        <p:xfrm>
          <a:off x="161925" y="2819400"/>
          <a:ext cx="2794000" cy="419100"/>
        </p:xfrm>
        <a:graphic>
          <a:graphicData uri="http://schemas.openxmlformats.org/presentationml/2006/ole">
            <mc:AlternateContent xmlns:mc="http://schemas.openxmlformats.org/markup-compatibility/2006">
              <mc:Choice xmlns:v="urn:schemas-microsoft-com:vml" Requires="v">
                <p:oleObj spid="_x0000_s85005" name="Equation" r:id="rId20" imgW="1269449" imgH="190417" progId="Equation.DSMT4">
                  <p:embed/>
                </p:oleObj>
              </mc:Choice>
              <mc:Fallback>
                <p:oleObj name="Equation" r:id="rId20" imgW="1269449" imgH="190417" progId="Equation.DSMT4">
                  <p:embed/>
                  <p:pic>
                    <p:nvPicPr>
                      <p:cNvPr id="0" name="对象 9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1925" y="2819400"/>
                        <a:ext cx="279400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1" name="矩形 100"/>
          <p:cNvSpPr>
            <a:spLocks noChangeArrowheads="1"/>
          </p:cNvSpPr>
          <p:nvPr/>
        </p:nvSpPr>
        <p:spPr bwMode="auto">
          <a:xfrm>
            <a:off x="133350" y="3913188"/>
            <a:ext cx="2668588"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tabLst>
                <a:tab pos="985838" algn="l"/>
              </a:tabLst>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0"/>
              </a:spcBef>
              <a:buClr>
                <a:srgbClr val="FF6600"/>
              </a:buClr>
              <a:buFontTx/>
              <a:buNone/>
            </a:pPr>
            <a:r>
              <a:rPr kumimoji="0" lang="zh-CN" altLang="en-US" sz="2000">
                <a:solidFill>
                  <a:srgbClr val="000000"/>
                </a:solidFill>
                <a:latin typeface="华文细黑" panose="02010600040101010101" pitchFamily="2" charset="-122"/>
                <a:ea typeface="华文细黑" panose="02010600040101010101" pitchFamily="2" charset="-122"/>
              </a:rPr>
              <a:t>响应与激励的关系为</a:t>
            </a:r>
          </a:p>
        </p:txBody>
      </p:sp>
      <p:graphicFrame>
        <p:nvGraphicFramePr>
          <p:cNvPr id="102" name="对象 101"/>
          <p:cNvGraphicFramePr>
            <a:graphicFrameLocks noChangeAspect="1"/>
          </p:cNvGraphicFramePr>
          <p:nvPr/>
        </p:nvGraphicFramePr>
        <p:xfrm>
          <a:off x="296863" y="4321175"/>
          <a:ext cx="2597150" cy="781050"/>
        </p:xfrm>
        <a:graphic>
          <a:graphicData uri="http://schemas.openxmlformats.org/presentationml/2006/ole">
            <mc:AlternateContent xmlns:mc="http://schemas.openxmlformats.org/markup-compatibility/2006">
              <mc:Choice xmlns:v="urn:schemas-microsoft-com:vml" Requires="v">
                <p:oleObj spid="_x0000_s85006" name="Equation" r:id="rId22" imgW="1180588" imgH="355446" progId="Equation.DSMT4">
                  <p:embed/>
                </p:oleObj>
              </mc:Choice>
              <mc:Fallback>
                <p:oleObj name="Equation" r:id="rId22" imgW="1180588" imgH="355446" progId="Equation.DSMT4">
                  <p:embed/>
                  <p:pic>
                    <p:nvPicPr>
                      <p:cNvPr id="0" name="对象 10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96863" y="4321175"/>
                        <a:ext cx="25971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3" name="对象 102"/>
          <p:cNvGraphicFramePr>
            <a:graphicFrameLocks noChangeAspect="1"/>
          </p:cNvGraphicFramePr>
          <p:nvPr/>
        </p:nvGraphicFramePr>
        <p:xfrm>
          <a:off x="395288" y="5805488"/>
          <a:ext cx="4078287" cy="781050"/>
        </p:xfrm>
        <a:graphic>
          <a:graphicData uri="http://schemas.openxmlformats.org/presentationml/2006/ole">
            <mc:AlternateContent xmlns:mc="http://schemas.openxmlformats.org/markup-compatibility/2006">
              <mc:Choice xmlns:v="urn:schemas-microsoft-com:vml" Requires="v">
                <p:oleObj spid="_x0000_s85007" name="Equation" r:id="rId24" imgW="1853396" imgH="355446" progId="Equation.DSMT4">
                  <p:embed/>
                </p:oleObj>
              </mc:Choice>
              <mc:Fallback>
                <p:oleObj name="Equation" r:id="rId24" imgW="1853396" imgH="355446" progId="Equation.DSMT4">
                  <p:embed/>
                  <p:pic>
                    <p:nvPicPr>
                      <p:cNvPr id="0" name="对象 102"/>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95288" y="5805488"/>
                        <a:ext cx="407828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4" name="矩形 103"/>
          <p:cNvSpPr>
            <a:spLocks noChangeArrowheads="1"/>
          </p:cNvSpPr>
          <p:nvPr/>
        </p:nvSpPr>
        <p:spPr bwMode="auto">
          <a:xfrm>
            <a:off x="298450" y="5589588"/>
            <a:ext cx="26670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tabLst>
                <a:tab pos="985838" algn="l"/>
              </a:tabLst>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0"/>
              </a:spcBef>
              <a:buClr>
                <a:srgbClr val="FF6600"/>
              </a:buClr>
              <a:buFontTx/>
              <a:buNone/>
            </a:pPr>
            <a:r>
              <a:rPr kumimoji="0" lang="zh-CN" altLang="en-US" sz="2000">
                <a:solidFill>
                  <a:srgbClr val="000000"/>
                </a:solidFill>
                <a:latin typeface="华文细黑" panose="02010600040101010101" pitchFamily="2" charset="-122"/>
                <a:ea typeface="华文细黑" panose="02010600040101010101" pitchFamily="2" charset="-122"/>
              </a:rPr>
              <a:t>因此</a:t>
            </a:r>
          </a:p>
        </p:txBody>
      </p:sp>
      <p:sp>
        <p:nvSpPr>
          <p:cNvPr id="105" name="矩形 104"/>
          <p:cNvSpPr>
            <a:spLocks noChangeArrowheads="1"/>
          </p:cNvSpPr>
          <p:nvPr/>
        </p:nvSpPr>
        <p:spPr bwMode="auto">
          <a:xfrm>
            <a:off x="107950" y="2298700"/>
            <a:ext cx="266700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tabLst>
                <a:tab pos="985838" algn="l"/>
              </a:tabLst>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tabLst>
                <a:tab pos="985838" algn="l"/>
              </a:tabLst>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0"/>
              </a:spcBef>
              <a:buClr>
                <a:srgbClr val="FF6600"/>
              </a:buClr>
              <a:buFontTx/>
              <a:buNone/>
            </a:pPr>
            <a:r>
              <a:rPr kumimoji="0" lang="zh-CN" altLang="en-US" sz="2000">
                <a:solidFill>
                  <a:srgbClr val="000000"/>
                </a:solidFill>
                <a:latin typeface="华文细黑" panose="02010600040101010101" pitchFamily="2" charset="-122"/>
                <a:ea typeface="华文细黑" panose="02010600040101010101" pitchFamily="2" charset="-122"/>
              </a:rPr>
              <a:t>由此</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1000"/>
                                        <p:tgtEl>
                                          <p:spTgt spid="86"/>
                                        </p:tgtEl>
                                      </p:cBhvr>
                                    </p:animEffect>
                                  </p:childTnLst>
                                </p:cTn>
                              </p:par>
                            </p:childTnLst>
                          </p:cTn>
                        </p:par>
                        <p:par>
                          <p:cTn id="8" fill="hold" nodeType="afterGroup">
                            <p:stCondLst>
                              <p:cond delay="1000"/>
                            </p:stCondLst>
                            <p:childTnLst>
                              <p:par>
                                <p:cTn id="9" presetID="17" presetClass="entr" presetSubtype="8"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p:cTn id="11" dur="1000" fill="hold"/>
                                        <p:tgtEl>
                                          <p:spTgt spid="89"/>
                                        </p:tgtEl>
                                        <p:attrNameLst>
                                          <p:attrName>ppt_x</p:attrName>
                                        </p:attrNameLst>
                                      </p:cBhvr>
                                      <p:tavLst>
                                        <p:tav tm="0">
                                          <p:val>
                                            <p:strVal val="#ppt_x-#ppt_w/2"/>
                                          </p:val>
                                        </p:tav>
                                        <p:tav tm="100000">
                                          <p:val>
                                            <p:strVal val="#ppt_x"/>
                                          </p:val>
                                        </p:tav>
                                      </p:tavLst>
                                    </p:anim>
                                    <p:anim calcmode="lin" valueType="num">
                                      <p:cBhvr>
                                        <p:cTn id="12" dur="1000" fill="hold"/>
                                        <p:tgtEl>
                                          <p:spTgt spid="89"/>
                                        </p:tgtEl>
                                        <p:attrNameLst>
                                          <p:attrName>ppt_y</p:attrName>
                                        </p:attrNameLst>
                                      </p:cBhvr>
                                      <p:tavLst>
                                        <p:tav tm="0">
                                          <p:val>
                                            <p:strVal val="#ppt_y"/>
                                          </p:val>
                                        </p:tav>
                                        <p:tav tm="100000">
                                          <p:val>
                                            <p:strVal val="#ppt_y"/>
                                          </p:val>
                                        </p:tav>
                                      </p:tavLst>
                                    </p:anim>
                                    <p:anim calcmode="lin" valueType="num">
                                      <p:cBhvr>
                                        <p:cTn id="13" dur="1000" fill="hold"/>
                                        <p:tgtEl>
                                          <p:spTgt spid="89"/>
                                        </p:tgtEl>
                                        <p:attrNameLst>
                                          <p:attrName>ppt_w</p:attrName>
                                        </p:attrNameLst>
                                      </p:cBhvr>
                                      <p:tavLst>
                                        <p:tav tm="0">
                                          <p:val>
                                            <p:fltVal val="0"/>
                                          </p:val>
                                        </p:tav>
                                        <p:tav tm="100000">
                                          <p:val>
                                            <p:strVal val="#ppt_w"/>
                                          </p:val>
                                        </p:tav>
                                      </p:tavLst>
                                    </p:anim>
                                    <p:anim calcmode="lin" valueType="num">
                                      <p:cBhvr>
                                        <p:cTn id="14" dur="1000" fill="hold"/>
                                        <p:tgtEl>
                                          <p:spTgt spid="89"/>
                                        </p:tgtEl>
                                        <p:attrNameLst>
                                          <p:attrName>ppt_h</p:attrName>
                                        </p:attrNameLst>
                                      </p:cBhvr>
                                      <p:tavLst>
                                        <p:tav tm="0">
                                          <p:val>
                                            <p:strVal val="#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47"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animEffect transition="in" filter="fade">
                                      <p:cBhvr>
                                        <p:cTn id="19" dur="1000"/>
                                        <p:tgtEl>
                                          <p:spTgt spid="90"/>
                                        </p:tgtEl>
                                      </p:cBhvr>
                                    </p:animEffect>
                                    <p:anim calcmode="lin" valueType="num">
                                      <p:cBhvr>
                                        <p:cTn id="20" dur="1000" fill="hold"/>
                                        <p:tgtEl>
                                          <p:spTgt spid="90"/>
                                        </p:tgtEl>
                                        <p:attrNameLst>
                                          <p:attrName>ppt_x</p:attrName>
                                        </p:attrNameLst>
                                      </p:cBhvr>
                                      <p:tavLst>
                                        <p:tav tm="0">
                                          <p:val>
                                            <p:strVal val="#ppt_x"/>
                                          </p:val>
                                        </p:tav>
                                        <p:tav tm="100000">
                                          <p:val>
                                            <p:strVal val="#ppt_x"/>
                                          </p:val>
                                        </p:tav>
                                      </p:tavLst>
                                    </p:anim>
                                    <p:anim calcmode="lin" valueType="num">
                                      <p:cBhvr>
                                        <p:cTn id="21"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5" presetClass="entr" presetSubtype="0" fill="hold" nodeType="clickEffect">
                                  <p:stCondLst>
                                    <p:cond delay="0"/>
                                  </p:stCondLst>
                                  <p:childTnLst>
                                    <p:set>
                                      <p:cBhvr>
                                        <p:cTn id="25" dur="1" fill="hold">
                                          <p:stCondLst>
                                            <p:cond delay="0"/>
                                          </p:stCondLst>
                                        </p:cTn>
                                        <p:tgtEl>
                                          <p:spTgt spid="91"/>
                                        </p:tgtEl>
                                        <p:attrNameLst>
                                          <p:attrName>style.visibility</p:attrName>
                                        </p:attrNameLst>
                                      </p:cBhvr>
                                      <p:to>
                                        <p:strVal val="visible"/>
                                      </p:to>
                                    </p:set>
                                    <p:anim calcmode="lin" valueType="num">
                                      <p:cBhvr>
                                        <p:cTn id="26" dur="500" decel="50000" fill="hold">
                                          <p:stCondLst>
                                            <p:cond delay="0"/>
                                          </p:stCondLst>
                                        </p:cTn>
                                        <p:tgtEl>
                                          <p:spTgt spid="91"/>
                                        </p:tgtEl>
                                        <p:attrNameLst>
                                          <p:attrName>style.rotation</p:attrName>
                                        </p:attrNameLst>
                                      </p:cBhvr>
                                      <p:tavLst>
                                        <p:tav tm="0">
                                          <p:val>
                                            <p:fltVal val="-90"/>
                                          </p:val>
                                        </p:tav>
                                        <p:tav tm="100000">
                                          <p:val>
                                            <p:fltVal val="0"/>
                                          </p:val>
                                        </p:tav>
                                      </p:tavLst>
                                    </p:anim>
                                    <p:anim calcmode="lin" valueType="num">
                                      <p:cBhvr>
                                        <p:cTn id="27" dur="500" decel="50000" fill="hold">
                                          <p:stCondLst>
                                            <p:cond delay="0"/>
                                          </p:stCondLst>
                                        </p:cTn>
                                        <p:tgtEl>
                                          <p:spTgt spid="91"/>
                                        </p:tgtEl>
                                        <p:attrNameLst>
                                          <p:attrName>ppt_w</p:attrName>
                                        </p:attrNameLst>
                                      </p:cBhvr>
                                      <p:tavLst>
                                        <p:tav tm="0">
                                          <p:val>
                                            <p:strVal val="#ppt_w"/>
                                          </p:val>
                                        </p:tav>
                                        <p:tav tm="100000">
                                          <p:val>
                                            <p:strVal val="#ppt_w*.05"/>
                                          </p:val>
                                        </p:tav>
                                      </p:tavLst>
                                    </p:anim>
                                    <p:anim calcmode="lin" valueType="num">
                                      <p:cBhvr>
                                        <p:cTn id="28" dur="500" accel="50000" fill="hold">
                                          <p:stCondLst>
                                            <p:cond delay="500"/>
                                          </p:stCondLst>
                                        </p:cTn>
                                        <p:tgtEl>
                                          <p:spTgt spid="91"/>
                                        </p:tgtEl>
                                        <p:attrNameLst>
                                          <p:attrName>ppt_w</p:attrName>
                                        </p:attrNameLst>
                                      </p:cBhvr>
                                      <p:tavLst>
                                        <p:tav tm="0">
                                          <p:val>
                                            <p:strVal val="#ppt_w*.05"/>
                                          </p:val>
                                        </p:tav>
                                        <p:tav tm="100000">
                                          <p:val>
                                            <p:strVal val="#ppt_w"/>
                                          </p:val>
                                        </p:tav>
                                      </p:tavLst>
                                    </p:anim>
                                    <p:anim calcmode="lin" valueType="num">
                                      <p:cBhvr>
                                        <p:cTn id="29" dur="1000" fill="hold"/>
                                        <p:tgtEl>
                                          <p:spTgt spid="91"/>
                                        </p:tgtEl>
                                        <p:attrNameLst>
                                          <p:attrName>ppt_h</p:attrName>
                                        </p:attrNameLst>
                                      </p:cBhvr>
                                      <p:tavLst>
                                        <p:tav tm="0">
                                          <p:val>
                                            <p:strVal val="#ppt_h"/>
                                          </p:val>
                                        </p:tav>
                                        <p:tav tm="100000">
                                          <p:val>
                                            <p:strVal val="#ppt_h"/>
                                          </p:val>
                                        </p:tav>
                                      </p:tavLst>
                                    </p:anim>
                                    <p:anim calcmode="lin" valueType="num">
                                      <p:cBhvr>
                                        <p:cTn id="30" dur="500" decel="50000" fill="hold">
                                          <p:stCondLst>
                                            <p:cond delay="0"/>
                                          </p:stCondLst>
                                        </p:cTn>
                                        <p:tgtEl>
                                          <p:spTgt spid="91"/>
                                        </p:tgtEl>
                                        <p:attrNameLst>
                                          <p:attrName>ppt_x</p:attrName>
                                        </p:attrNameLst>
                                      </p:cBhvr>
                                      <p:tavLst>
                                        <p:tav tm="0">
                                          <p:val>
                                            <p:strVal val="#ppt_x+.4"/>
                                          </p:val>
                                        </p:tav>
                                        <p:tav tm="100000">
                                          <p:val>
                                            <p:strVal val="#ppt_x"/>
                                          </p:val>
                                        </p:tav>
                                      </p:tavLst>
                                    </p:anim>
                                    <p:anim calcmode="lin" valueType="num">
                                      <p:cBhvr>
                                        <p:cTn id="31" dur="500" decel="50000" fill="hold">
                                          <p:stCondLst>
                                            <p:cond delay="0"/>
                                          </p:stCondLst>
                                        </p:cTn>
                                        <p:tgtEl>
                                          <p:spTgt spid="91"/>
                                        </p:tgtEl>
                                        <p:attrNameLst>
                                          <p:attrName>ppt_y</p:attrName>
                                        </p:attrNameLst>
                                      </p:cBhvr>
                                      <p:tavLst>
                                        <p:tav tm="0">
                                          <p:val>
                                            <p:strVal val="#ppt_y-.2"/>
                                          </p:val>
                                        </p:tav>
                                        <p:tav tm="100000">
                                          <p:val>
                                            <p:strVal val="#ppt_y+.1"/>
                                          </p:val>
                                        </p:tav>
                                      </p:tavLst>
                                    </p:anim>
                                    <p:anim calcmode="lin" valueType="num">
                                      <p:cBhvr>
                                        <p:cTn id="32" dur="500" accel="50000" fill="hold">
                                          <p:stCondLst>
                                            <p:cond delay="500"/>
                                          </p:stCondLst>
                                        </p:cTn>
                                        <p:tgtEl>
                                          <p:spTgt spid="91"/>
                                        </p:tgtEl>
                                        <p:attrNameLst>
                                          <p:attrName>ppt_y</p:attrName>
                                        </p:attrNameLst>
                                      </p:cBhvr>
                                      <p:tavLst>
                                        <p:tav tm="0">
                                          <p:val>
                                            <p:strVal val="#ppt_y+.1"/>
                                          </p:val>
                                        </p:tav>
                                        <p:tav tm="100000">
                                          <p:val>
                                            <p:strVal val="#ppt_y"/>
                                          </p:val>
                                        </p:tav>
                                      </p:tavLst>
                                    </p:anim>
                                    <p:animEffect transition="in" filter="fade">
                                      <p:cBhvr>
                                        <p:cTn id="33" dur="1000" decel="50000">
                                          <p:stCondLst>
                                            <p:cond delay="0"/>
                                          </p:stCondLst>
                                        </p:cTn>
                                        <p:tgtEl>
                                          <p:spTgt spid="9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5" presetClass="entr" presetSubtype="0" fill="hold" nodeType="clickEffect">
                                  <p:stCondLst>
                                    <p:cond delay="0"/>
                                  </p:stCondLst>
                                  <p:childTnLst>
                                    <p:set>
                                      <p:cBhvr>
                                        <p:cTn id="37" dur="1" fill="hold">
                                          <p:stCondLst>
                                            <p:cond delay="0"/>
                                          </p:stCondLst>
                                        </p:cTn>
                                        <p:tgtEl>
                                          <p:spTgt spid="92"/>
                                        </p:tgtEl>
                                        <p:attrNameLst>
                                          <p:attrName>style.visibility</p:attrName>
                                        </p:attrNameLst>
                                      </p:cBhvr>
                                      <p:to>
                                        <p:strVal val="visible"/>
                                      </p:to>
                                    </p:set>
                                    <p:anim calcmode="lin" valueType="num">
                                      <p:cBhvr>
                                        <p:cTn id="38" dur="500" decel="50000" fill="hold">
                                          <p:stCondLst>
                                            <p:cond delay="0"/>
                                          </p:stCondLst>
                                        </p:cTn>
                                        <p:tgtEl>
                                          <p:spTgt spid="92"/>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92"/>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92"/>
                                        </p:tgtEl>
                                        <p:attrNameLst>
                                          <p:attrName>ppt_w</p:attrName>
                                        </p:attrNameLst>
                                      </p:cBhvr>
                                      <p:tavLst>
                                        <p:tav tm="0">
                                          <p:val>
                                            <p:strVal val="#ppt_w*.05"/>
                                          </p:val>
                                        </p:tav>
                                        <p:tav tm="100000">
                                          <p:val>
                                            <p:strVal val="#ppt_w"/>
                                          </p:val>
                                        </p:tav>
                                      </p:tavLst>
                                    </p:anim>
                                    <p:anim calcmode="lin" valueType="num">
                                      <p:cBhvr>
                                        <p:cTn id="41" dur="1000" fill="hold"/>
                                        <p:tgtEl>
                                          <p:spTgt spid="92"/>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92"/>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92"/>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92"/>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92"/>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5" presetClass="entr" presetSubtype="0" fill="hold" nodeType="clickEffect">
                                  <p:stCondLst>
                                    <p:cond delay="0"/>
                                  </p:stCondLst>
                                  <p:childTnLst>
                                    <p:set>
                                      <p:cBhvr>
                                        <p:cTn id="49" dur="1" fill="hold">
                                          <p:stCondLst>
                                            <p:cond delay="0"/>
                                          </p:stCondLst>
                                        </p:cTn>
                                        <p:tgtEl>
                                          <p:spTgt spid="93"/>
                                        </p:tgtEl>
                                        <p:attrNameLst>
                                          <p:attrName>style.visibility</p:attrName>
                                        </p:attrNameLst>
                                      </p:cBhvr>
                                      <p:to>
                                        <p:strVal val="visible"/>
                                      </p:to>
                                    </p:set>
                                    <p:anim calcmode="lin" valueType="num">
                                      <p:cBhvr>
                                        <p:cTn id="50" dur="500" decel="50000" fill="hold">
                                          <p:stCondLst>
                                            <p:cond delay="0"/>
                                          </p:stCondLst>
                                        </p:cTn>
                                        <p:tgtEl>
                                          <p:spTgt spid="93"/>
                                        </p:tgtEl>
                                        <p:attrNameLst>
                                          <p:attrName>style.rotation</p:attrName>
                                        </p:attrNameLst>
                                      </p:cBhvr>
                                      <p:tavLst>
                                        <p:tav tm="0">
                                          <p:val>
                                            <p:fltVal val="-90"/>
                                          </p:val>
                                        </p:tav>
                                        <p:tav tm="100000">
                                          <p:val>
                                            <p:fltVal val="0"/>
                                          </p:val>
                                        </p:tav>
                                      </p:tavLst>
                                    </p:anim>
                                    <p:anim calcmode="lin" valueType="num">
                                      <p:cBhvr>
                                        <p:cTn id="51" dur="500" decel="50000" fill="hold">
                                          <p:stCondLst>
                                            <p:cond delay="0"/>
                                          </p:stCondLst>
                                        </p:cTn>
                                        <p:tgtEl>
                                          <p:spTgt spid="93"/>
                                        </p:tgtEl>
                                        <p:attrNameLst>
                                          <p:attrName>ppt_w</p:attrName>
                                        </p:attrNameLst>
                                      </p:cBhvr>
                                      <p:tavLst>
                                        <p:tav tm="0">
                                          <p:val>
                                            <p:strVal val="#ppt_w"/>
                                          </p:val>
                                        </p:tav>
                                        <p:tav tm="100000">
                                          <p:val>
                                            <p:strVal val="#ppt_w*.05"/>
                                          </p:val>
                                        </p:tav>
                                      </p:tavLst>
                                    </p:anim>
                                    <p:anim calcmode="lin" valueType="num">
                                      <p:cBhvr>
                                        <p:cTn id="52" dur="500" accel="50000" fill="hold">
                                          <p:stCondLst>
                                            <p:cond delay="500"/>
                                          </p:stCondLst>
                                        </p:cTn>
                                        <p:tgtEl>
                                          <p:spTgt spid="93"/>
                                        </p:tgtEl>
                                        <p:attrNameLst>
                                          <p:attrName>ppt_w</p:attrName>
                                        </p:attrNameLst>
                                      </p:cBhvr>
                                      <p:tavLst>
                                        <p:tav tm="0">
                                          <p:val>
                                            <p:strVal val="#ppt_w*.05"/>
                                          </p:val>
                                        </p:tav>
                                        <p:tav tm="100000">
                                          <p:val>
                                            <p:strVal val="#ppt_w"/>
                                          </p:val>
                                        </p:tav>
                                      </p:tavLst>
                                    </p:anim>
                                    <p:anim calcmode="lin" valueType="num">
                                      <p:cBhvr>
                                        <p:cTn id="53" dur="1000" fill="hold"/>
                                        <p:tgtEl>
                                          <p:spTgt spid="93"/>
                                        </p:tgtEl>
                                        <p:attrNameLst>
                                          <p:attrName>ppt_h</p:attrName>
                                        </p:attrNameLst>
                                      </p:cBhvr>
                                      <p:tavLst>
                                        <p:tav tm="0">
                                          <p:val>
                                            <p:strVal val="#ppt_h"/>
                                          </p:val>
                                        </p:tav>
                                        <p:tav tm="100000">
                                          <p:val>
                                            <p:strVal val="#ppt_h"/>
                                          </p:val>
                                        </p:tav>
                                      </p:tavLst>
                                    </p:anim>
                                    <p:anim calcmode="lin" valueType="num">
                                      <p:cBhvr>
                                        <p:cTn id="54" dur="500" decel="50000" fill="hold">
                                          <p:stCondLst>
                                            <p:cond delay="0"/>
                                          </p:stCondLst>
                                        </p:cTn>
                                        <p:tgtEl>
                                          <p:spTgt spid="93"/>
                                        </p:tgtEl>
                                        <p:attrNameLst>
                                          <p:attrName>ppt_x</p:attrName>
                                        </p:attrNameLst>
                                      </p:cBhvr>
                                      <p:tavLst>
                                        <p:tav tm="0">
                                          <p:val>
                                            <p:strVal val="#ppt_x+.4"/>
                                          </p:val>
                                        </p:tav>
                                        <p:tav tm="100000">
                                          <p:val>
                                            <p:strVal val="#ppt_x"/>
                                          </p:val>
                                        </p:tav>
                                      </p:tavLst>
                                    </p:anim>
                                    <p:anim calcmode="lin" valueType="num">
                                      <p:cBhvr>
                                        <p:cTn id="55" dur="500" decel="50000" fill="hold">
                                          <p:stCondLst>
                                            <p:cond delay="0"/>
                                          </p:stCondLst>
                                        </p:cTn>
                                        <p:tgtEl>
                                          <p:spTgt spid="93"/>
                                        </p:tgtEl>
                                        <p:attrNameLst>
                                          <p:attrName>ppt_y</p:attrName>
                                        </p:attrNameLst>
                                      </p:cBhvr>
                                      <p:tavLst>
                                        <p:tav tm="0">
                                          <p:val>
                                            <p:strVal val="#ppt_y-.2"/>
                                          </p:val>
                                        </p:tav>
                                        <p:tav tm="100000">
                                          <p:val>
                                            <p:strVal val="#ppt_y+.1"/>
                                          </p:val>
                                        </p:tav>
                                      </p:tavLst>
                                    </p:anim>
                                    <p:anim calcmode="lin" valueType="num">
                                      <p:cBhvr>
                                        <p:cTn id="56" dur="500" accel="50000" fill="hold">
                                          <p:stCondLst>
                                            <p:cond delay="500"/>
                                          </p:stCondLst>
                                        </p:cTn>
                                        <p:tgtEl>
                                          <p:spTgt spid="93"/>
                                        </p:tgtEl>
                                        <p:attrNameLst>
                                          <p:attrName>ppt_y</p:attrName>
                                        </p:attrNameLst>
                                      </p:cBhvr>
                                      <p:tavLst>
                                        <p:tav tm="0">
                                          <p:val>
                                            <p:strVal val="#ppt_y+.1"/>
                                          </p:val>
                                        </p:tav>
                                        <p:tav tm="100000">
                                          <p:val>
                                            <p:strVal val="#ppt_y"/>
                                          </p:val>
                                        </p:tav>
                                      </p:tavLst>
                                    </p:anim>
                                    <p:animEffect transition="in" filter="fade">
                                      <p:cBhvr>
                                        <p:cTn id="57" dur="1000" decel="50000">
                                          <p:stCondLst>
                                            <p:cond delay="0"/>
                                          </p:stCondLst>
                                        </p:cTn>
                                        <p:tgtEl>
                                          <p:spTgt spid="9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5" presetClass="entr" presetSubtype="0" fill="hold" nodeType="clickEffect">
                                  <p:stCondLst>
                                    <p:cond delay="0"/>
                                  </p:stCondLst>
                                  <p:childTnLst>
                                    <p:set>
                                      <p:cBhvr>
                                        <p:cTn id="61" dur="1" fill="hold">
                                          <p:stCondLst>
                                            <p:cond delay="0"/>
                                          </p:stCondLst>
                                        </p:cTn>
                                        <p:tgtEl>
                                          <p:spTgt spid="94"/>
                                        </p:tgtEl>
                                        <p:attrNameLst>
                                          <p:attrName>style.visibility</p:attrName>
                                        </p:attrNameLst>
                                      </p:cBhvr>
                                      <p:to>
                                        <p:strVal val="visible"/>
                                      </p:to>
                                    </p:set>
                                    <p:anim calcmode="lin" valueType="num">
                                      <p:cBhvr>
                                        <p:cTn id="62" dur="500" decel="50000" fill="hold">
                                          <p:stCondLst>
                                            <p:cond delay="0"/>
                                          </p:stCondLst>
                                        </p:cTn>
                                        <p:tgtEl>
                                          <p:spTgt spid="94"/>
                                        </p:tgtEl>
                                        <p:attrNameLst>
                                          <p:attrName>style.rotation</p:attrName>
                                        </p:attrNameLst>
                                      </p:cBhvr>
                                      <p:tavLst>
                                        <p:tav tm="0">
                                          <p:val>
                                            <p:fltVal val="-90"/>
                                          </p:val>
                                        </p:tav>
                                        <p:tav tm="100000">
                                          <p:val>
                                            <p:fltVal val="0"/>
                                          </p:val>
                                        </p:tav>
                                      </p:tavLst>
                                    </p:anim>
                                    <p:anim calcmode="lin" valueType="num">
                                      <p:cBhvr>
                                        <p:cTn id="63" dur="500" decel="50000" fill="hold">
                                          <p:stCondLst>
                                            <p:cond delay="0"/>
                                          </p:stCondLst>
                                        </p:cTn>
                                        <p:tgtEl>
                                          <p:spTgt spid="94"/>
                                        </p:tgtEl>
                                        <p:attrNameLst>
                                          <p:attrName>ppt_w</p:attrName>
                                        </p:attrNameLst>
                                      </p:cBhvr>
                                      <p:tavLst>
                                        <p:tav tm="0">
                                          <p:val>
                                            <p:strVal val="#ppt_w"/>
                                          </p:val>
                                        </p:tav>
                                        <p:tav tm="100000">
                                          <p:val>
                                            <p:strVal val="#ppt_w*.05"/>
                                          </p:val>
                                        </p:tav>
                                      </p:tavLst>
                                    </p:anim>
                                    <p:anim calcmode="lin" valueType="num">
                                      <p:cBhvr>
                                        <p:cTn id="64" dur="500" accel="50000" fill="hold">
                                          <p:stCondLst>
                                            <p:cond delay="500"/>
                                          </p:stCondLst>
                                        </p:cTn>
                                        <p:tgtEl>
                                          <p:spTgt spid="94"/>
                                        </p:tgtEl>
                                        <p:attrNameLst>
                                          <p:attrName>ppt_w</p:attrName>
                                        </p:attrNameLst>
                                      </p:cBhvr>
                                      <p:tavLst>
                                        <p:tav tm="0">
                                          <p:val>
                                            <p:strVal val="#ppt_w*.05"/>
                                          </p:val>
                                        </p:tav>
                                        <p:tav tm="100000">
                                          <p:val>
                                            <p:strVal val="#ppt_w"/>
                                          </p:val>
                                        </p:tav>
                                      </p:tavLst>
                                    </p:anim>
                                    <p:anim calcmode="lin" valueType="num">
                                      <p:cBhvr>
                                        <p:cTn id="65" dur="1000" fill="hold"/>
                                        <p:tgtEl>
                                          <p:spTgt spid="94"/>
                                        </p:tgtEl>
                                        <p:attrNameLst>
                                          <p:attrName>ppt_h</p:attrName>
                                        </p:attrNameLst>
                                      </p:cBhvr>
                                      <p:tavLst>
                                        <p:tav tm="0">
                                          <p:val>
                                            <p:strVal val="#ppt_h"/>
                                          </p:val>
                                        </p:tav>
                                        <p:tav tm="100000">
                                          <p:val>
                                            <p:strVal val="#ppt_h"/>
                                          </p:val>
                                        </p:tav>
                                      </p:tavLst>
                                    </p:anim>
                                    <p:anim calcmode="lin" valueType="num">
                                      <p:cBhvr>
                                        <p:cTn id="66" dur="500" decel="50000" fill="hold">
                                          <p:stCondLst>
                                            <p:cond delay="0"/>
                                          </p:stCondLst>
                                        </p:cTn>
                                        <p:tgtEl>
                                          <p:spTgt spid="94"/>
                                        </p:tgtEl>
                                        <p:attrNameLst>
                                          <p:attrName>ppt_x</p:attrName>
                                        </p:attrNameLst>
                                      </p:cBhvr>
                                      <p:tavLst>
                                        <p:tav tm="0">
                                          <p:val>
                                            <p:strVal val="#ppt_x+.4"/>
                                          </p:val>
                                        </p:tav>
                                        <p:tav tm="100000">
                                          <p:val>
                                            <p:strVal val="#ppt_x"/>
                                          </p:val>
                                        </p:tav>
                                      </p:tavLst>
                                    </p:anim>
                                    <p:anim calcmode="lin" valueType="num">
                                      <p:cBhvr>
                                        <p:cTn id="67" dur="500" decel="50000" fill="hold">
                                          <p:stCondLst>
                                            <p:cond delay="0"/>
                                          </p:stCondLst>
                                        </p:cTn>
                                        <p:tgtEl>
                                          <p:spTgt spid="94"/>
                                        </p:tgtEl>
                                        <p:attrNameLst>
                                          <p:attrName>ppt_y</p:attrName>
                                        </p:attrNameLst>
                                      </p:cBhvr>
                                      <p:tavLst>
                                        <p:tav tm="0">
                                          <p:val>
                                            <p:strVal val="#ppt_y-.2"/>
                                          </p:val>
                                        </p:tav>
                                        <p:tav tm="100000">
                                          <p:val>
                                            <p:strVal val="#ppt_y+.1"/>
                                          </p:val>
                                        </p:tav>
                                      </p:tavLst>
                                    </p:anim>
                                    <p:anim calcmode="lin" valueType="num">
                                      <p:cBhvr>
                                        <p:cTn id="68" dur="500" accel="50000" fill="hold">
                                          <p:stCondLst>
                                            <p:cond delay="500"/>
                                          </p:stCondLst>
                                        </p:cTn>
                                        <p:tgtEl>
                                          <p:spTgt spid="94"/>
                                        </p:tgtEl>
                                        <p:attrNameLst>
                                          <p:attrName>ppt_y</p:attrName>
                                        </p:attrNameLst>
                                      </p:cBhvr>
                                      <p:tavLst>
                                        <p:tav tm="0">
                                          <p:val>
                                            <p:strVal val="#ppt_y+.1"/>
                                          </p:val>
                                        </p:tav>
                                        <p:tav tm="100000">
                                          <p:val>
                                            <p:strVal val="#ppt_y"/>
                                          </p:val>
                                        </p:tav>
                                      </p:tavLst>
                                    </p:anim>
                                    <p:animEffect transition="in" filter="fade">
                                      <p:cBhvr>
                                        <p:cTn id="69" dur="1000" decel="50000">
                                          <p:stCondLst>
                                            <p:cond delay="0"/>
                                          </p:stCondLst>
                                        </p:cTn>
                                        <p:tgtEl>
                                          <p:spTgt spid="94"/>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5" presetClass="entr" presetSubtype="0" fill="hold" nodeType="clickEffect">
                                  <p:stCondLst>
                                    <p:cond delay="0"/>
                                  </p:stCondLst>
                                  <p:childTnLst>
                                    <p:set>
                                      <p:cBhvr>
                                        <p:cTn id="73" dur="1" fill="hold">
                                          <p:stCondLst>
                                            <p:cond delay="0"/>
                                          </p:stCondLst>
                                        </p:cTn>
                                        <p:tgtEl>
                                          <p:spTgt spid="95"/>
                                        </p:tgtEl>
                                        <p:attrNameLst>
                                          <p:attrName>style.visibility</p:attrName>
                                        </p:attrNameLst>
                                      </p:cBhvr>
                                      <p:to>
                                        <p:strVal val="visible"/>
                                      </p:to>
                                    </p:set>
                                    <p:anim calcmode="lin" valueType="num">
                                      <p:cBhvr>
                                        <p:cTn id="74" dur="500" decel="50000" fill="hold">
                                          <p:stCondLst>
                                            <p:cond delay="0"/>
                                          </p:stCondLst>
                                        </p:cTn>
                                        <p:tgtEl>
                                          <p:spTgt spid="95"/>
                                        </p:tgtEl>
                                        <p:attrNameLst>
                                          <p:attrName>style.rotation</p:attrName>
                                        </p:attrNameLst>
                                      </p:cBhvr>
                                      <p:tavLst>
                                        <p:tav tm="0">
                                          <p:val>
                                            <p:fltVal val="-90"/>
                                          </p:val>
                                        </p:tav>
                                        <p:tav tm="100000">
                                          <p:val>
                                            <p:fltVal val="0"/>
                                          </p:val>
                                        </p:tav>
                                      </p:tavLst>
                                    </p:anim>
                                    <p:anim calcmode="lin" valueType="num">
                                      <p:cBhvr>
                                        <p:cTn id="75" dur="500" decel="50000" fill="hold">
                                          <p:stCondLst>
                                            <p:cond delay="0"/>
                                          </p:stCondLst>
                                        </p:cTn>
                                        <p:tgtEl>
                                          <p:spTgt spid="95"/>
                                        </p:tgtEl>
                                        <p:attrNameLst>
                                          <p:attrName>ppt_w</p:attrName>
                                        </p:attrNameLst>
                                      </p:cBhvr>
                                      <p:tavLst>
                                        <p:tav tm="0">
                                          <p:val>
                                            <p:strVal val="#ppt_w"/>
                                          </p:val>
                                        </p:tav>
                                        <p:tav tm="100000">
                                          <p:val>
                                            <p:strVal val="#ppt_w*.05"/>
                                          </p:val>
                                        </p:tav>
                                      </p:tavLst>
                                    </p:anim>
                                    <p:anim calcmode="lin" valueType="num">
                                      <p:cBhvr>
                                        <p:cTn id="76" dur="500" accel="50000" fill="hold">
                                          <p:stCondLst>
                                            <p:cond delay="500"/>
                                          </p:stCondLst>
                                        </p:cTn>
                                        <p:tgtEl>
                                          <p:spTgt spid="95"/>
                                        </p:tgtEl>
                                        <p:attrNameLst>
                                          <p:attrName>ppt_w</p:attrName>
                                        </p:attrNameLst>
                                      </p:cBhvr>
                                      <p:tavLst>
                                        <p:tav tm="0">
                                          <p:val>
                                            <p:strVal val="#ppt_w*.05"/>
                                          </p:val>
                                        </p:tav>
                                        <p:tav tm="100000">
                                          <p:val>
                                            <p:strVal val="#ppt_w"/>
                                          </p:val>
                                        </p:tav>
                                      </p:tavLst>
                                    </p:anim>
                                    <p:anim calcmode="lin" valueType="num">
                                      <p:cBhvr>
                                        <p:cTn id="77" dur="1000" fill="hold"/>
                                        <p:tgtEl>
                                          <p:spTgt spid="95"/>
                                        </p:tgtEl>
                                        <p:attrNameLst>
                                          <p:attrName>ppt_h</p:attrName>
                                        </p:attrNameLst>
                                      </p:cBhvr>
                                      <p:tavLst>
                                        <p:tav tm="0">
                                          <p:val>
                                            <p:strVal val="#ppt_h"/>
                                          </p:val>
                                        </p:tav>
                                        <p:tav tm="100000">
                                          <p:val>
                                            <p:strVal val="#ppt_h"/>
                                          </p:val>
                                        </p:tav>
                                      </p:tavLst>
                                    </p:anim>
                                    <p:anim calcmode="lin" valueType="num">
                                      <p:cBhvr>
                                        <p:cTn id="78" dur="500" decel="50000" fill="hold">
                                          <p:stCondLst>
                                            <p:cond delay="0"/>
                                          </p:stCondLst>
                                        </p:cTn>
                                        <p:tgtEl>
                                          <p:spTgt spid="95"/>
                                        </p:tgtEl>
                                        <p:attrNameLst>
                                          <p:attrName>ppt_x</p:attrName>
                                        </p:attrNameLst>
                                      </p:cBhvr>
                                      <p:tavLst>
                                        <p:tav tm="0">
                                          <p:val>
                                            <p:strVal val="#ppt_x+.4"/>
                                          </p:val>
                                        </p:tav>
                                        <p:tav tm="100000">
                                          <p:val>
                                            <p:strVal val="#ppt_x"/>
                                          </p:val>
                                        </p:tav>
                                      </p:tavLst>
                                    </p:anim>
                                    <p:anim calcmode="lin" valueType="num">
                                      <p:cBhvr>
                                        <p:cTn id="79" dur="500" decel="50000" fill="hold">
                                          <p:stCondLst>
                                            <p:cond delay="0"/>
                                          </p:stCondLst>
                                        </p:cTn>
                                        <p:tgtEl>
                                          <p:spTgt spid="95"/>
                                        </p:tgtEl>
                                        <p:attrNameLst>
                                          <p:attrName>ppt_y</p:attrName>
                                        </p:attrNameLst>
                                      </p:cBhvr>
                                      <p:tavLst>
                                        <p:tav tm="0">
                                          <p:val>
                                            <p:strVal val="#ppt_y-.2"/>
                                          </p:val>
                                        </p:tav>
                                        <p:tav tm="100000">
                                          <p:val>
                                            <p:strVal val="#ppt_y+.1"/>
                                          </p:val>
                                        </p:tav>
                                      </p:tavLst>
                                    </p:anim>
                                    <p:anim calcmode="lin" valueType="num">
                                      <p:cBhvr>
                                        <p:cTn id="80" dur="500" accel="50000" fill="hold">
                                          <p:stCondLst>
                                            <p:cond delay="500"/>
                                          </p:stCondLst>
                                        </p:cTn>
                                        <p:tgtEl>
                                          <p:spTgt spid="95"/>
                                        </p:tgtEl>
                                        <p:attrNameLst>
                                          <p:attrName>ppt_y</p:attrName>
                                        </p:attrNameLst>
                                      </p:cBhvr>
                                      <p:tavLst>
                                        <p:tav tm="0">
                                          <p:val>
                                            <p:strVal val="#ppt_y+.1"/>
                                          </p:val>
                                        </p:tav>
                                        <p:tav tm="100000">
                                          <p:val>
                                            <p:strVal val="#ppt_y"/>
                                          </p:val>
                                        </p:tav>
                                      </p:tavLst>
                                    </p:anim>
                                    <p:animEffect transition="in" filter="fade">
                                      <p:cBhvr>
                                        <p:cTn id="81" dur="1000" decel="50000">
                                          <p:stCondLst>
                                            <p:cond delay="0"/>
                                          </p:stCondLst>
                                        </p:cTn>
                                        <p:tgtEl>
                                          <p:spTgt spid="95"/>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5" presetClass="entr" presetSubtype="0" fill="hold" nodeType="clickEffect">
                                  <p:stCondLst>
                                    <p:cond delay="0"/>
                                  </p:stCondLst>
                                  <p:childTnLst>
                                    <p:set>
                                      <p:cBhvr>
                                        <p:cTn id="85" dur="1" fill="hold">
                                          <p:stCondLst>
                                            <p:cond delay="0"/>
                                          </p:stCondLst>
                                        </p:cTn>
                                        <p:tgtEl>
                                          <p:spTgt spid="96"/>
                                        </p:tgtEl>
                                        <p:attrNameLst>
                                          <p:attrName>style.visibility</p:attrName>
                                        </p:attrNameLst>
                                      </p:cBhvr>
                                      <p:to>
                                        <p:strVal val="visible"/>
                                      </p:to>
                                    </p:set>
                                    <p:anim calcmode="lin" valueType="num">
                                      <p:cBhvr>
                                        <p:cTn id="86" dur="500" decel="50000" fill="hold">
                                          <p:stCondLst>
                                            <p:cond delay="0"/>
                                          </p:stCondLst>
                                        </p:cTn>
                                        <p:tgtEl>
                                          <p:spTgt spid="96"/>
                                        </p:tgtEl>
                                        <p:attrNameLst>
                                          <p:attrName>style.rotation</p:attrName>
                                        </p:attrNameLst>
                                      </p:cBhvr>
                                      <p:tavLst>
                                        <p:tav tm="0">
                                          <p:val>
                                            <p:fltVal val="-90"/>
                                          </p:val>
                                        </p:tav>
                                        <p:tav tm="100000">
                                          <p:val>
                                            <p:fltVal val="0"/>
                                          </p:val>
                                        </p:tav>
                                      </p:tavLst>
                                    </p:anim>
                                    <p:anim calcmode="lin" valueType="num">
                                      <p:cBhvr>
                                        <p:cTn id="87" dur="500" decel="50000" fill="hold">
                                          <p:stCondLst>
                                            <p:cond delay="0"/>
                                          </p:stCondLst>
                                        </p:cTn>
                                        <p:tgtEl>
                                          <p:spTgt spid="96"/>
                                        </p:tgtEl>
                                        <p:attrNameLst>
                                          <p:attrName>ppt_w</p:attrName>
                                        </p:attrNameLst>
                                      </p:cBhvr>
                                      <p:tavLst>
                                        <p:tav tm="0">
                                          <p:val>
                                            <p:strVal val="#ppt_w"/>
                                          </p:val>
                                        </p:tav>
                                        <p:tav tm="100000">
                                          <p:val>
                                            <p:strVal val="#ppt_w*.05"/>
                                          </p:val>
                                        </p:tav>
                                      </p:tavLst>
                                    </p:anim>
                                    <p:anim calcmode="lin" valueType="num">
                                      <p:cBhvr>
                                        <p:cTn id="88" dur="500" accel="50000" fill="hold">
                                          <p:stCondLst>
                                            <p:cond delay="500"/>
                                          </p:stCondLst>
                                        </p:cTn>
                                        <p:tgtEl>
                                          <p:spTgt spid="96"/>
                                        </p:tgtEl>
                                        <p:attrNameLst>
                                          <p:attrName>ppt_w</p:attrName>
                                        </p:attrNameLst>
                                      </p:cBhvr>
                                      <p:tavLst>
                                        <p:tav tm="0">
                                          <p:val>
                                            <p:strVal val="#ppt_w*.05"/>
                                          </p:val>
                                        </p:tav>
                                        <p:tav tm="100000">
                                          <p:val>
                                            <p:strVal val="#ppt_w"/>
                                          </p:val>
                                        </p:tav>
                                      </p:tavLst>
                                    </p:anim>
                                    <p:anim calcmode="lin" valueType="num">
                                      <p:cBhvr>
                                        <p:cTn id="89" dur="1000" fill="hold"/>
                                        <p:tgtEl>
                                          <p:spTgt spid="96"/>
                                        </p:tgtEl>
                                        <p:attrNameLst>
                                          <p:attrName>ppt_h</p:attrName>
                                        </p:attrNameLst>
                                      </p:cBhvr>
                                      <p:tavLst>
                                        <p:tav tm="0">
                                          <p:val>
                                            <p:strVal val="#ppt_h"/>
                                          </p:val>
                                        </p:tav>
                                        <p:tav tm="100000">
                                          <p:val>
                                            <p:strVal val="#ppt_h"/>
                                          </p:val>
                                        </p:tav>
                                      </p:tavLst>
                                    </p:anim>
                                    <p:anim calcmode="lin" valueType="num">
                                      <p:cBhvr>
                                        <p:cTn id="90" dur="500" decel="50000" fill="hold">
                                          <p:stCondLst>
                                            <p:cond delay="0"/>
                                          </p:stCondLst>
                                        </p:cTn>
                                        <p:tgtEl>
                                          <p:spTgt spid="96"/>
                                        </p:tgtEl>
                                        <p:attrNameLst>
                                          <p:attrName>ppt_x</p:attrName>
                                        </p:attrNameLst>
                                      </p:cBhvr>
                                      <p:tavLst>
                                        <p:tav tm="0">
                                          <p:val>
                                            <p:strVal val="#ppt_x+.4"/>
                                          </p:val>
                                        </p:tav>
                                        <p:tav tm="100000">
                                          <p:val>
                                            <p:strVal val="#ppt_x"/>
                                          </p:val>
                                        </p:tav>
                                      </p:tavLst>
                                    </p:anim>
                                    <p:anim calcmode="lin" valueType="num">
                                      <p:cBhvr>
                                        <p:cTn id="91" dur="500" decel="50000" fill="hold">
                                          <p:stCondLst>
                                            <p:cond delay="0"/>
                                          </p:stCondLst>
                                        </p:cTn>
                                        <p:tgtEl>
                                          <p:spTgt spid="96"/>
                                        </p:tgtEl>
                                        <p:attrNameLst>
                                          <p:attrName>ppt_y</p:attrName>
                                        </p:attrNameLst>
                                      </p:cBhvr>
                                      <p:tavLst>
                                        <p:tav tm="0">
                                          <p:val>
                                            <p:strVal val="#ppt_y-.2"/>
                                          </p:val>
                                        </p:tav>
                                        <p:tav tm="100000">
                                          <p:val>
                                            <p:strVal val="#ppt_y+.1"/>
                                          </p:val>
                                        </p:tav>
                                      </p:tavLst>
                                    </p:anim>
                                    <p:anim calcmode="lin" valueType="num">
                                      <p:cBhvr>
                                        <p:cTn id="92" dur="500" accel="50000" fill="hold">
                                          <p:stCondLst>
                                            <p:cond delay="500"/>
                                          </p:stCondLst>
                                        </p:cTn>
                                        <p:tgtEl>
                                          <p:spTgt spid="96"/>
                                        </p:tgtEl>
                                        <p:attrNameLst>
                                          <p:attrName>ppt_y</p:attrName>
                                        </p:attrNameLst>
                                      </p:cBhvr>
                                      <p:tavLst>
                                        <p:tav tm="0">
                                          <p:val>
                                            <p:strVal val="#ppt_y+.1"/>
                                          </p:val>
                                        </p:tav>
                                        <p:tav tm="100000">
                                          <p:val>
                                            <p:strVal val="#ppt_y"/>
                                          </p:val>
                                        </p:tav>
                                      </p:tavLst>
                                    </p:anim>
                                    <p:animEffect transition="in" filter="fade">
                                      <p:cBhvr>
                                        <p:cTn id="93" dur="1000" decel="50000">
                                          <p:stCondLst>
                                            <p:cond delay="0"/>
                                          </p:stCondLst>
                                        </p:cTn>
                                        <p:tgtEl>
                                          <p:spTgt spid="96"/>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5" presetClass="entr" presetSubtype="0" fill="hold" nodeType="clickEffect">
                                  <p:stCondLst>
                                    <p:cond delay="0"/>
                                  </p:stCondLst>
                                  <p:childTnLst>
                                    <p:set>
                                      <p:cBhvr>
                                        <p:cTn id="97" dur="1" fill="hold">
                                          <p:stCondLst>
                                            <p:cond delay="0"/>
                                          </p:stCondLst>
                                        </p:cTn>
                                        <p:tgtEl>
                                          <p:spTgt spid="97"/>
                                        </p:tgtEl>
                                        <p:attrNameLst>
                                          <p:attrName>style.visibility</p:attrName>
                                        </p:attrNameLst>
                                      </p:cBhvr>
                                      <p:to>
                                        <p:strVal val="visible"/>
                                      </p:to>
                                    </p:set>
                                    <p:anim calcmode="lin" valueType="num">
                                      <p:cBhvr>
                                        <p:cTn id="98" dur="500" decel="50000" fill="hold">
                                          <p:stCondLst>
                                            <p:cond delay="0"/>
                                          </p:stCondLst>
                                        </p:cTn>
                                        <p:tgtEl>
                                          <p:spTgt spid="97"/>
                                        </p:tgtEl>
                                        <p:attrNameLst>
                                          <p:attrName>style.rotation</p:attrName>
                                        </p:attrNameLst>
                                      </p:cBhvr>
                                      <p:tavLst>
                                        <p:tav tm="0">
                                          <p:val>
                                            <p:fltVal val="-90"/>
                                          </p:val>
                                        </p:tav>
                                        <p:tav tm="100000">
                                          <p:val>
                                            <p:fltVal val="0"/>
                                          </p:val>
                                        </p:tav>
                                      </p:tavLst>
                                    </p:anim>
                                    <p:anim calcmode="lin" valueType="num">
                                      <p:cBhvr>
                                        <p:cTn id="99" dur="500" decel="50000" fill="hold">
                                          <p:stCondLst>
                                            <p:cond delay="0"/>
                                          </p:stCondLst>
                                        </p:cTn>
                                        <p:tgtEl>
                                          <p:spTgt spid="97"/>
                                        </p:tgtEl>
                                        <p:attrNameLst>
                                          <p:attrName>ppt_w</p:attrName>
                                        </p:attrNameLst>
                                      </p:cBhvr>
                                      <p:tavLst>
                                        <p:tav tm="0">
                                          <p:val>
                                            <p:strVal val="#ppt_w"/>
                                          </p:val>
                                        </p:tav>
                                        <p:tav tm="100000">
                                          <p:val>
                                            <p:strVal val="#ppt_w*.05"/>
                                          </p:val>
                                        </p:tav>
                                      </p:tavLst>
                                    </p:anim>
                                    <p:anim calcmode="lin" valueType="num">
                                      <p:cBhvr>
                                        <p:cTn id="100" dur="500" accel="50000" fill="hold">
                                          <p:stCondLst>
                                            <p:cond delay="500"/>
                                          </p:stCondLst>
                                        </p:cTn>
                                        <p:tgtEl>
                                          <p:spTgt spid="97"/>
                                        </p:tgtEl>
                                        <p:attrNameLst>
                                          <p:attrName>ppt_w</p:attrName>
                                        </p:attrNameLst>
                                      </p:cBhvr>
                                      <p:tavLst>
                                        <p:tav tm="0">
                                          <p:val>
                                            <p:strVal val="#ppt_w*.05"/>
                                          </p:val>
                                        </p:tav>
                                        <p:tav tm="100000">
                                          <p:val>
                                            <p:strVal val="#ppt_w"/>
                                          </p:val>
                                        </p:tav>
                                      </p:tavLst>
                                    </p:anim>
                                    <p:anim calcmode="lin" valueType="num">
                                      <p:cBhvr>
                                        <p:cTn id="101" dur="1000" fill="hold"/>
                                        <p:tgtEl>
                                          <p:spTgt spid="97"/>
                                        </p:tgtEl>
                                        <p:attrNameLst>
                                          <p:attrName>ppt_h</p:attrName>
                                        </p:attrNameLst>
                                      </p:cBhvr>
                                      <p:tavLst>
                                        <p:tav tm="0">
                                          <p:val>
                                            <p:strVal val="#ppt_h"/>
                                          </p:val>
                                        </p:tav>
                                        <p:tav tm="100000">
                                          <p:val>
                                            <p:strVal val="#ppt_h"/>
                                          </p:val>
                                        </p:tav>
                                      </p:tavLst>
                                    </p:anim>
                                    <p:anim calcmode="lin" valueType="num">
                                      <p:cBhvr>
                                        <p:cTn id="102" dur="500" decel="50000" fill="hold">
                                          <p:stCondLst>
                                            <p:cond delay="0"/>
                                          </p:stCondLst>
                                        </p:cTn>
                                        <p:tgtEl>
                                          <p:spTgt spid="97"/>
                                        </p:tgtEl>
                                        <p:attrNameLst>
                                          <p:attrName>ppt_x</p:attrName>
                                        </p:attrNameLst>
                                      </p:cBhvr>
                                      <p:tavLst>
                                        <p:tav tm="0">
                                          <p:val>
                                            <p:strVal val="#ppt_x+.4"/>
                                          </p:val>
                                        </p:tav>
                                        <p:tav tm="100000">
                                          <p:val>
                                            <p:strVal val="#ppt_x"/>
                                          </p:val>
                                        </p:tav>
                                      </p:tavLst>
                                    </p:anim>
                                    <p:anim calcmode="lin" valueType="num">
                                      <p:cBhvr>
                                        <p:cTn id="103" dur="500" decel="50000" fill="hold">
                                          <p:stCondLst>
                                            <p:cond delay="0"/>
                                          </p:stCondLst>
                                        </p:cTn>
                                        <p:tgtEl>
                                          <p:spTgt spid="97"/>
                                        </p:tgtEl>
                                        <p:attrNameLst>
                                          <p:attrName>ppt_y</p:attrName>
                                        </p:attrNameLst>
                                      </p:cBhvr>
                                      <p:tavLst>
                                        <p:tav tm="0">
                                          <p:val>
                                            <p:strVal val="#ppt_y-.2"/>
                                          </p:val>
                                        </p:tav>
                                        <p:tav tm="100000">
                                          <p:val>
                                            <p:strVal val="#ppt_y+.1"/>
                                          </p:val>
                                        </p:tav>
                                      </p:tavLst>
                                    </p:anim>
                                    <p:anim calcmode="lin" valueType="num">
                                      <p:cBhvr>
                                        <p:cTn id="104" dur="500" accel="50000" fill="hold">
                                          <p:stCondLst>
                                            <p:cond delay="500"/>
                                          </p:stCondLst>
                                        </p:cTn>
                                        <p:tgtEl>
                                          <p:spTgt spid="97"/>
                                        </p:tgtEl>
                                        <p:attrNameLst>
                                          <p:attrName>ppt_y</p:attrName>
                                        </p:attrNameLst>
                                      </p:cBhvr>
                                      <p:tavLst>
                                        <p:tav tm="0">
                                          <p:val>
                                            <p:strVal val="#ppt_y+.1"/>
                                          </p:val>
                                        </p:tav>
                                        <p:tav tm="100000">
                                          <p:val>
                                            <p:strVal val="#ppt_y"/>
                                          </p:val>
                                        </p:tav>
                                      </p:tavLst>
                                    </p:anim>
                                    <p:animEffect transition="in" filter="fade">
                                      <p:cBhvr>
                                        <p:cTn id="105" dur="1000" decel="50000">
                                          <p:stCondLst>
                                            <p:cond delay="0"/>
                                          </p:stCondLst>
                                        </p:cTn>
                                        <p:tgtEl>
                                          <p:spTgt spid="97"/>
                                        </p:tgtEl>
                                      </p:cBhvr>
                                    </p:animEffec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5" presetClass="entr" presetSubtype="0" fill="hold" nodeType="clickEffect">
                                  <p:stCondLst>
                                    <p:cond delay="0"/>
                                  </p:stCondLst>
                                  <p:childTnLst>
                                    <p:set>
                                      <p:cBhvr>
                                        <p:cTn id="109" dur="1" fill="hold">
                                          <p:stCondLst>
                                            <p:cond delay="0"/>
                                          </p:stCondLst>
                                        </p:cTn>
                                        <p:tgtEl>
                                          <p:spTgt spid="98"/>
                                        </p:tgtEl>
                                        <p:attrNameLst>
                                          <p:attrName>style.visibility</p:attrName>
                                        </p:attrNameLst>
                                      </p:cBhvr>
                                      <p:to>
                                        <p:strVal val="visible"/>
                                      </p:to>
                                    </p:set>
                                    <p:anim calcmode="lin" valueType="num">
                                      <p:cBhvr>
                                        <p:cTn id="110" dur="500" decel="50000" fill="hold">
                                          <p:stCondLst>
                                            <p:cond delay="0"/>
                                          </p:stCondLst>
                                        </p:cTn>
                                        <p:tgtEl>
                                          <p:spTgt spid="98"/>
                                        </p:tgtEl>
                                        <p:attrNameLst>
                                          <p:attrName>style.rotation</p:attrName>
                                        </p:attrNameLst>
                                      </p:cBhvr>
                                      <p:tavLst>
                                        <p:tav tm="0">
                                          <p:val>
                                            <p:fltVal val="-90"/>
                                          </p:val>
                                        </p:tav>
                                        <p:tav tm="100000">
                                          <p:val>
                                            <p:fltVal val="0"/>
                                          </p:val>
                                        </p:tav>
                                      </p:tavLst>
                                    </p:anim>
                                    <p:anim calcmode="lin" valueType="num">
                                      <p:cBhvr>
                                        <p:cTn id="111" dur="500" decel="50000" fill="hold">
                                          <p:stCondLst>
                                            <p:cond delay="0"/>
                                          </p:stCondLst>
                                        </p:cTn>
                                        <p:tgtEl>
                                          <p:spTgt spid="98"/>
                                        </p:tgtEl>
                                        <p:attrNameLst>
                                          <p:attrName>ppt_w</p:attrName>
                                        </p:attrNameLst>
                                      </p:cBhvr>
                                      <p:tavLst>
                                        <p:tav tm="0">
                                          <p:val>
                                            <p:strVal val="#ppt_w"/>
                                          </p:val>
                                        </p:tav>
                                        <p:tav tm="100000">
                                          <p:val>
                                            <p:strVal val="#ppt_w*.05"/>
                                          </p:val>
                                        </p:tav>
                                      </p:tavLst>
                                    </p:anim>
                                    <p:anim calcmode="lin" valueType="num">
                                      <p:cBhvr>
                                        <p:cTn id="112" dur="500" accel="50000" fill="hold">
                                          <p:stCondLst>
                                            <p:cond delay="500"/>
                                          </p:stCondLst>
                                        </p:cTn>
                                        <p:tgtEl>
                                          <p:spTgt spid="98"/>
                                        </p:tgtEl>
                                        <p:attrNameLst>
                                          <p:attrName>ppt_w</p:attrName>
                                        </p:attrNameLst>
                                      </p:cBhvr>
                                      <p:tavLst>
                                        <p:tav tm="0">
                                          <p:val>
                                            <p:strVal val="#ppt_w*.05"/>
                                          </p:val>
                                        </p:tav>
                                        <p:tav tm="100000">
                                          <p:val>
                                            <p:strVal val="#ppt_w"/>
                                          </p:val>
                                        </p:tav>
                                      </p:tavLst>
                                    </p:anim>
                                    <p:anim calcmode="lin" valueType="num">
                                      <p:cBhvr>
                                        <p:cTn id="113" dur="1000" fill="hold"/>
                                        <p:tgtEl>
                                          <p:spTgt spid="98"/>
                                        </p:tgtEl>
                                        <p:attrNameLst>
                                          <p:attrName>ppt_h</p:attrName>
                                        </p:attrNameLst>
                                      </p:cBhvr>
                                      <p:tavLst>
                                        <p:tav tm="0">
                                          <p:val>
                                            <p:strVal val="#ppt_h"/>
                                          </p:val>
                                        </p:tav>
                                        <p:tav tm="100000">
                                          <p:val>
                                            <p:strVal val="#ppt_h"/>
                                          </p:val>
                                        </p:tav>
                                      </p:tavLst>
                                    </p:anim>
                                    <p:anim calcmode="lin" valueType="num">
                                      <p:cBhvr>
                                        <p:cTn id="114" dur="500" decel="50000" fill="hold">
                                          <p:stCondLst>
                                            <p:cond delay="0"/>
                                          </p:stCondLst>
                                        </p:cTn>
                                        <p:tgtEl>
                                          <p:spTgt spid="98"/>
                                        </p:tgtEl>
                                        <p:attrNameLst>
                                          <p:attrName>ppt_x</p:attrName>
                                        </p:attrNameLst>
                                      </p:cBhvr>
                                      <p:tavLst>
                                        <p:tav tm="0">
                                          <p:val>
                                            <p:strVal val="#ppt_x+.4"/>
                                          </p:val>
                                        </p:tav>
                                        <p:tav tm="100000">
                                          <p:val>
                                            <p:strVal val="#ppt_x"/>
                                          </p:val>
                                        </p:tav>
                                      </p:tavLst>
                                    </p:anim>
                                    <p:anim calcmode="lin" valueType="num">
                                      <p:cBhvr>
                                        <p:cTn id="115" dur="500" decel="50000" fill="hold">
                                          <p:stCondLst>
                                            <p:cond delay="0"/>
                                          </p:stCondLst>
                                        </p:cTn>
                                        <p:tgtEl>
                                          <p:spTgt spid="98"/>
                                        </p:tgtEl>
                                        <p:attrNameLst>
                                          <p:attrName>ppt_y</p:attrName>
                                        </p:attrNameLst>
                                      </p:cBhvr>
                                      <p:tavLst>
                                        <p:tav tm="0">
                                          <p:val>
                                            <p:strVal val="#ppt_y-.2"/>
                                          </p:val>
                                        </p:tav>
                                        <p:tav tm="100000">
                                          <p:val>
                                            <p:strVal val="#ppt_y+.1"/>
                                          </p:val>
                                        </p:tav>
                                      </p:tavLst>
                                    </p:anim>
                                    <p:anim calcmode="lin" valueType="num">
                                      <p:cBhvr>
                                        <p:cTn id="116" dur="500" accel="50000" fill="hold">
                                          <p:stCondLst>
                                            <p:cond delay="500"/>
                                          </p:stCondLst>
                                        </p:cTn>
                                        <p:tgtEl>
                                          <p:spTgt spid="98"/>
                                        </p:tgtEl>
                                        <p:attrNameLst>
                                          <p:attrName>ppt_y</p:attrName>
                                        </p:attrNameLst>
                                      </p:cBhvr>
                                      <p:tavLst>
                                        <p:tav tm="0">
                                          <p:val>
                                            <p:strVal val="#ppt_y+.1"/>
                                          </p:val>
                                        </p:tav>
                                        <p:tav tm="100000">
                                          <p:val>
                                            <p:strVal val="#ppt_y"/>
                                          </p:val>
                                        </p:tav>
                                      </p:tavLst>
                                    </p:anim>
                                    <p:animEffect transition="in" filter="fade">
                                      <p:cBhvr>
                                        <p:cTn id="117" dur="1000" decel="50000">
                                          <p:stCondLst>
                                            <p:cond delay="0"/>
                                          </p:stCondLst>
                                        </p:cTn>
                                        <p:tgtEl>
                                          <p:spTgt spid="98"/>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5" presetClass="entr" presetSubtype="0" fill="hold" nodeType="clickEffect">
                                  <p:stCondLst>
                                    <p:cond delay="0"/>
                                  </p:stCondLst>
                                  <p:childTnLst>
                                    <p:set>
                                      <p:cBhvr>
                                        <p:cTn id="121" dur="1" fill="hold">
                                          <p:stCondLst>
                                            <p:cond delay="0"/>
                                          </p:stCondLst>
                                        </p:cTn>
                                        <p:tgtEl>
                                          <p:spTgt spid="99"/>
                                        </p:tgtEl>
                                        <p:attrNameLst>
                                          <p:attrName>style.visibility</p:attrName>
                                        </p:attrNameLst>
                                      </p:cBhvr>
                                      <p:to>
                                        <p:strVal val="visible"/>
                                      </p:to>
                                    </p:set>
                                    <p:anim calcmode="lin" valueType="num">
                                      <p:cBhvr>
                                        <p:cTn id="122" dur="500" decel="50000" fill="hold">
                                          <p:stCondLst>
                                            <p:cond delay="0"/>
                                          </p:stCondLst>
                                        </p:cTn>
                                        <p:tgtEl>
                                          <p:spTgt spid="99"/>
                                        </p:tgtEl>
                                        <p:attrNameLst>
                                          <p:attrName>style.rotation</p:attrName>
                                        </p:attrNameLst>
                                      </p:cBhvr>
                                      <p:tavLst>
                                        <p:tav tm="0">
                                          <p:val>
                                            <p:fltVal val="-90"/>
                                          </p:val>
                                        </p:tav>
                                        <p:tav tm="100000">
                                          <p:val>
                                            <p:fltVal val="0"/>
                                          </p:val>
                                        </p:tav>
                                      </p:tavLst>
                                    </p:anim>
                                    <p:anim calcmode="lin" valueType="num">
                                      <p:cBhvr>
                                        <p:cTn id="123" dur="500" decel="50000" fill="hold">
                                          <p:stCondLst>
                                            <p:cond delay="0"/>
                                          </p:stCondLst>
                                        </p:cTn>
                                        <p:tgtEl>
                                          <p:spTgt spid="99"/>
                                        </p:tgtEl>
                                        <p:attrNameLst>
                                          <p:attrName>ppt_w</p:attrName>
                                        </p:attrNameLst>
                                      </p:cBhvr>
                                      <p:tavLst>
                                        <p:tav tm="0">
                                          <p:val>
                                            <p:strVal val="#ppt_w"/>
                                          </p:val>
                                        </p:tav>
                                        <p:tav tm="100000">
                                          <p:val>
                                            <p:strVal val="#ppt_w*.05"/>
                                          </p:val>
                                        </p:tav>
                                      </p:tavLst>
                                    </p:anim>
                                    <p:anim calcmode="lin" valueType="num">
                                      <p:cBhvr>
                                        <p:cTn id="124" dur="500" accel="50000" fill="hold">
                                          <p:stCondLst>
                                            <p:cond delay="500"/>
                                          </p:stCondLst>
                                        </p:cTn>
                                        <p:tgtEl>
                                          <p:spTgt spid="99"/>
                                        </p:tgtEl>
                                        <p:attrNameLst>
                                          <p:attrName>ppt_w</p:attrName>
                                        </p:attrNameLst>
                                      </p:cBhvr>
                                      <p:tavLst>
                                        <p:tav tm="0">
                                          <p:val>
                                            <p:strVal val="#ppt_w*.05"/>
                                          </p:val>
                                        </p:tav>
                                        <p:tav tm="100000">
                                          <p:val>
                                            <p:strVal val="#ppt_w"/>
                                          </p:val>
                                        </p:tav>
                                      </p:tavLst>
                                    </p:anim>
                                    <p:anim calcmode="lin" valueType="num">
                                      <p:cBhvr>
                                        <p:cTn id="125" dur="1000" fill="hold"/>
                                        <p:tgtEl>
                                          <p:spTgt spid="99"/>
                                        </p:tgtEl>
                                        <p:attrNameLst>
                                          <p:attrName>ppt_h</p:attrName>
                                        </p:attrNameLst>
                                      </p:cBhvr>
                                      <p:tavLst>
                                        <p:tav tm="0">
                                          <p:val>
                                            <p:strVal val="#ppt_h"/>
                                          </p:val>
                                        </p:tav>
                                        <p:tav tm="100000">
                                          <p:val>
                                            <p:strVal val="#ppt_h"/>
                                          </p:val>
                                        </p:tav>
                                      </p:tavLst>
                                    </p:anim>
                                    <p:anim calcmode="lin" valueType="num">
                                      <p:cBhvr>
                                        <p:cTn id="126" dur="500" decel="50000" fill="hold">
                                          <p:stCondLst>
                                            <p:cond delay="0"/>
                                          </p:stCondLst>
                                        </p:cTn>
                                        <p:tgtEl>
                                          <p:spTgt spid="99"/>
                                        </p:tgtEl>
                                        <p:attrNameLst>
                                          <p:attrName>ppt_x</p:attrName>
                                        </p:attrNameLst>
                                      </p:cBhvr>
                                      <p:tavLst>
                                        <p:tav tm="0">
                                          <p:val>
                                            <p:strVal val="#ppt_x+.4"/>
                                          </p:val>
                                        </p:tav>
                                        <p:tav tm="100000">
                                          <p:val>
                                            <p:strVal val="#ppt_x"/>
                                          </p:val>
                                        </p:tav>
                                      </p:tavLst>
                                    </p:anim>
                                    <p:anim calcmode="lin" valueType="num">
                                      <p:cBhvr>
                                        <p:cTn id="127" dur="500" decel="50000" fill="hold">
                                          <p:stCondLst>
                                            <p:cond delay="0"/>
                                          </p:stCondLst>
                                        </p:cTn>
                                        <p:tgtEl>
                                          <p:spTgt spid="99"/>
                                        </p:tgtEl>
                                        <p:attrNameLst>
                                          <p:attrName>ppt_y</p:attrName>
                                        </p:attrNameLst>
                                      </p:cBhvr>
                                      <p:tavLst>
                                        <p:tav tm="0">
                                          <p:val>
                                            <p:strVal val="#ppt_y-.2"/>
                                          </p:val>
                                        </p:tav>
                                        <p:tav tm="100000">
                                          <p:val>
                                            <p:strVal val="#ppt_y+.1"/>
                                          </p:val>
                                        </p:tav>
                                      </p:tavLst>
                                    </p:anim>
                                    <p:anim calcmode="lin" valueType="num">
                                      <p:cBhvr>
                                        <p:cTn id="128" dur="500" accel="50000" fill="hold">
                                          <p:stCondLst>
                                            <p:cond delay="500"/>
                                          </p:stCondLst>
                                        </p:cTn>
                                        <p:tgtEl>
                                          <p:spTgt spid="99"/>
                                        </p:tgtEl>
                                        <p:attrNameLst>
                                          <p:attrName>ppt_y</p:attrName>
                                        </p:attrNameLst>
                                      </p:cBhvr>
                                      <p:tavLst>
                                        <p:tav tm="0">
                                          <p:val>
                                            <p:strVal val="#ppt_y+.1"/>
                                          </p:val>
                                        </p:tav>
                                        <p:tav tm="100000">
                                          <p:val>
                                            <p:strVal val="#ppt_y"/>
                                          </p:val>
                                        </p:tav>
                                      </p:tavLst>
                                    </p:anim>
                                    <p:animEffect transition="in" filter="fade">
                                      <p:cBhvr>
                                        <p:cTn id="129" dur="1000" decel="50000">
                                          <p:stCondLst>
                                            <p:cond delay="0"/>
                                          </p:stCondLst>
                                        </p:cTn>
                                        <p:tgtEl>
                                          <p:spTgt spid="99"/>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05"/>
                                        </p:tgtEl>
                                        <p:attrNameLst>
                                          <p:attrName>style.visibility</p:attrName>
                                        </p:attrNameLst>
                                      </p:cBhvr>
                                      <p:to>
                                        <p:strVal val="visible"/>
                                      </p:to>
                                    </p:set>
                                    <p:animEffect transition="in" filter="wipe(left)">
                                      <p:cBhvr>
                                        <p:cTn id="134" dur="1000"/>
                                        <p:tgtEl>
                                          <p:spTgt spid="105"/>
                                        </p:tgtEl>
                                      </p:cBhvr>
                                    </p:animEffect>
                                  </p:childTnLst>
                                </p:cTn>
                              </p:par>
                            </p:childTnLst>
                          </p:cTn>
                        </p:par>
                        <p:par>
                          <p:cTn id="135" fill="hold" nodeType="afterGroup">
                            <p:stCondLst>
                              <p:cond delay="1000"/>
                            </p:stCondLst>
                            <p:childTnLst>
                              <p:par>
                                <p:cTn id="136" presetID="22" presetClass="entr" presetSubtype="8" fill="hold" nodeType="afterEffect">
                                  <p:stCondLst>
                                    <p:cond delay="0"/>
                                  </p:stCondLst>
                                  <p:childTnLst>
                                    <p:set>
                                      <p:cBhvr>
                                        <p:cTn id="137" dur="1" fill="hold">
                                          <p:stCondLst>
                                            <p:cond delay="0"/>
                                          </p:stCondLst>
                                        </p:cTn>
                                        <p:tgtEl>
                                          <p:spTgt spid="100"/>
                                        </p:tgtEl>
                                        <p:attrNameLst>
                                          <p:attrName>style.visibility</p:attrName>
                                        </p:attrNameLst>
                                      </p:cBhvr>
                                      <p:to>
                                        <p:strVal val="visible"/>
                                      </p:to>
                                    </p:set>
                                    <p:animEffect transition="in" filter="wipe(left)">
                                      <p:cBhvr>
                                        <p:cTn id="138" dur="1000"/>
                                        <p:tgtEl>
                                          <p:spTgt spid="100"/>
                                        </p:tgtEl>
                                      </p:cBhvr>
                                    </p:animEffec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2" presetClass="entr" presetSubtype="8" fill="hold" grpId="0" nodeType="click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wipe(left)">
                                      <p:cBhvr>
                                        <p:cTn id="143" dur="1000"/>
                                        <p:tgtEl>
                                          <p:spTgt spid="101"/>
                                        </p:tgtEl>
                                      </p:cBhvr>
                                    </p:animEffect>
                                  </p:childTnLst>
                                </p:cTn>
                              </p:par>
                            </p:childTnLst>
                          </p:cTn>
                        </p:par>
                        <p:par>
                          <p:cTn id="144" fill="hold" nodeType="afterGroup">
                            <p:stCondLst>
                              <p:cond delay="1000"/>
                            </p:stCondLst>
                            <p:childTnLst>
                              <p:par>
                                <p:cTn id="145" presetID="22" presetClass="entr" presetSubtype="8" fill="hold" nodeType="afterEffect">
                                  <p:stCondLst>
                                    <p:cond delay="0"/>
                                  </p:stCondLst>
                                  <p:childTnLst>
                                    <p:set>
                                      <p:cBhvr>
                                        <p:cTn id="146" dur="1" fill="hold">
                                          <p:stCondLst>
                                            <p:cond delay="0"/>
                                          </p:stCondLst>
                                        </p:cTn>
                                        <p:tgtEl>
                                          <p:spTgt spid="102"/>
                                        </p:tgtEl>
                                        <p:attrNameLst>
                                          <p:attrName>style.visibility</p:attrName>
                                        </p:attrNameLst>
                                      </p:cBhvr>
                                      <p:to>
                                        <p:strVal val="visible"/>
                                      </p:to>
                                    </p:set>
                                    <p:animEffect transition="in" filter="wipe(left)">
                                      <p:cBhvr>
                                        <p:cTn id="147" dur="1000"/>
                                        <p:tgtEl>
                                          <p:spTgt spid="102"/>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104"/>
                                        </p:tgtEl>
                                        <p:attrNameLst>
                                          <p:attrName>style.visibility</p:attrName>
                                        </p:attrNameLst>
                                      </p:cBhvr>
                                      <p:to>
                                        <p:strVal val="visible"/>
                                      </p:to>
                                    </p:set>
                                    <p:animEffect transition="in" filter="wipe(left)">
                                      <p:cBhvr>
                                        <p:cTn id="152" dur="1000"/>
                                        <p:tgtEl>
                                          <p:spTgt spid="104"/>
                                        </p:tgtEl>
                                      </p:cBhvr>
                                    </p:animEffect>
                                  </p:childTnLst>
                                </p:cTn>
                              </p:par>
                            </p:childTnLst>
                          </p:cTn>
                        </p:par>
                        <p:par>
                          <p:cTn id="153" fill="hold" nodeType="afterGroup">
                            <p:stCondLst>
                              <p:cond delay="1000"/>
                            </p:stCondLst>
                            <p:childTnLst>
                              <p:par>
                                <p:cTn id="154" presetID="22" presetClass="entr" presetSubtype="8" fill="hold" nodeType="afterEffect">
                                  <p:stCondLst>
                                    <p:cond delay="0"/>
                                  </p:stCondLst>
                                  <p:childTnLst>
                                    <p:set>
                                      <p:cBhvr>
                                        <p:cTn id="155" dur="1" fill="hold">
                                          <p:stCondLst>
                                            <p:cond delay="0"/>
                                          </p:stCondLst>
                                        </p:cTn>
                                        <p:tgtEl>
                                          <p:spTgt spid="103"/>
                                        </p:tgtEl>
                                        <p:attrNameLst>
                                          <p:attrName>style.visibility</p:attrName>
                                        </p:attrNameLst>
                                      </p:cBhvr>
                                      <p:to>
                                        <p:strVal val="visible"/>
                                      </p:to>
                                    </p:set>
                                    <p:animEffect transition="in" filter="wipe(left)">
                                      <p:cBhvr>
                                        <p:cTn id="156"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4" grpId="0"/>
      <p:bldP spid="10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a:xfrm>
            <a:off x="381000" y="115888"/>
            <a:ext cx="8458200" cy="609600"/>
          </a:xfrm>
        </p:spPr>
        <p:txBody>
          <a:bodyPr/>
          <a:lstStyle/>
          <a:p>
            <a:pPr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4.2 </a:t>
            </a:r>
            <a:r>
              <a:rPr lang="zh-CN" altLang="en-US" dirty="0">
                <a:solidFill>
                  <a:schemeClr val="tx1"/>
                </a:solidFill>
                <a:effectLst>
                  <a:outerShdw blurRad="38100" dist="38100" dir="2700000" algn="tl">
                    <a:srgbClr val="C0C0C0"/>
                  </a:outerShdw>
                </a:effectLst>
                <a:ea typeface="隶书" panose="02010509060101010101" pitchFamily="49" charset="-122"/>
              </a:rPr>
              <a:t>替代定理  </a:t>
            </a:r>
            <a:r>
              <a:rPr lang="en-US" altLang="zh-CN" dirty="0">
                <a:solidFill>
                  <a:schemeClr val="tx1"/>
                </a:solidFill>
                <a:effectLst>
                  <a:outerShdw blurRad="38100" dist="38100" dir="2700000" algn="tl">
                    <a:srgbClr val="C0C0C0"/>
                  </a:outerShdw>
                </a:effectLst>
                <a:ea typeface="隶书" panose="02010509060101010101" pitchFamily="49" charset="-122"/>
              </a:rPr>
              <a:t>Substitution Theorem</a:t>
            </a:r>
            <a:endParaRPr lang="en-US" altLang="zh-CN" sz="2800" dirty="0">
              <a:ea typeface="隶书" panose="02010509060101010101" pitchFamily="49" charset="-122"/>
            </a:endParaRPr>
          </a:p>
        </p:txBody>
      </p:sp>
      <p:sp>
        <p:nvSpPr>
          <p:cNvPr id="19" name="Text Box 3"/>
          <p:cNvSpPr txBox="1">
            <a:spLocks noChangeArrowheads="1"/>
          </p:cNvSpPr>
          <p:nvPr/>
        </p:nvSpPr>
        <p:spPr bwMode="auto">
          <a:xfrm>
            <a:off x="622300" y="1416050"/>
            <a:ext cx="7834313"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just">
              <a:spcBef>
                <a:spcPct val="50000"/>
              </a:spcBef>
            </a:pPr>
            <a:r>
              <a:rPr lang="zh-CN" altLang="en-US" sz="2400" b="1" dirty="0">
                <a:latin typeface="宋体" panose="02010600030101010101" pitchFamily="2" charset="-122"/>
                <a:ea typeface="宋体" panose="02010600030101010101" pitchFamily="2" charset="-122"/>
              </a:rPr>
              <a:t>任意一个线性电路，其中第</a:t>
            </a:r>
            <a:r>
              <a:rPr lang="en-US" altLang="zh-CN" sz="2400" b="1" i="1" dirty="0">
                <a:latin typeface="宋体" panose="02010600030101010101" pitchFamily="2" charset="-122"/>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条支路的电压已知为</a:t>
            </a:r>
            <a:r>
              <a:rPr lang="en-US" altLang="zh-CN" sz="2400" b="1" i="1" dirty="0" err="1">
                <a:latin typeface="Times New Roman" panose="02020603050405020304" pitchFamily="18" charset="0"/>
                <a:ea typeface="宋体" panose="02010600030101010101" pitchFamily="2" charset="-122"/>
              </a:rPr>
              <a:t>u</a:t>
            </a:r>
            <a:r>
              <a:rPr lang="en-US" altLang="zh-CN" sz="2400" b="1" i="1" baseline="-25000" dirty="0" err="1">
                <a:latin typeface="Times New Roman" panose="02020603050405020304" pitchFamily="18" charset="0"/>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（电流为</a:t>
            </a:r>
            <a:r>
              <a:rPr lang="en-US" altLang="zh-CN" sz="2400" b="1" i="1" dirty="0" err="1">
                <a:latin typeface="Times New Roman" panose="02020603050405020304" pitchFamily="18" charset="0"/>
                <a:ea typeface="宋体" panose="02010600030101010101" pitchFamily="2" charset="-122"/>
              </a:rPr>
              <a:t>i</a:t>
            </a:r>
            <a:r>
              <a:rPr lang="en-US" altLang="zh-CN" sz="2400" b="1" i="1" baseline="-25000" dirty="0" err="1">
                <a:latin typeface="Times New Roman" panose="02020603050405020304" pitchFamily="18" charset="0"/>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），那么就可以用一个电压等于</a:t>
            </a:r>
            <a:r>
              <a:rPr lang="en-US" altLang="zh-CN" sz="2400" b="1" i="1" dirty="0" err="1">
                <a:latin typeface="Times New Roman" panose="02020603050405020304" pitchFamily="18" charset="0"/>
                <a:ea typeface="宋体" panose="02010600030101010101" pitchFamily="2" charset="-122"/>
              </a:rPr>
              <a:t>u</a:t>
            </a:r>
            <a:r>
              <a:rPr lang="en-US" altLang="zh-CN" sz="2400" b="1" i="1" baseline="-25000" dirty="0" err="1">
                <a:latin typeface="Times New Roman" panose="02020603050405020304" pitchFamily="18" charset="0"/>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的理想电压源（或电流等于</a:t>
            </a:r>
            <a:r>
              <a:rPr lang="en-US" altLang="zh-CN" sz="2400" b="1" i="1" dirty="0" err="1">
                <a:latin typeface="Times New Roman" panose="02020603050405020304" pitchFamily="18" charset="0"/>
                <a:ea typeface="宋体" panose="02010600030101010101" pitchFamily="2" charset="-122"/>
              </a:rPr>
              <a:t>i</a:t>
            </a:r>
            <a:r>
              <a:rPr lang="en-US" altLang="zh-CN" sz="2400" b="1" i="1" baseline="-25000" dirty="0" err="1">
                <a:latin typeface="Times New Roman" panose="02020603050405020304" pitchFamily="18" charset="0"/>
                <a:ea typeface="宋体" panose="02010600030101010101" pitchFamily="2" charset="-122"/>
              </a:rPr>
              <a:t>k</a:t>
            </a:r>
            <a:r>
              <a:rPr lang="zh-CN" altLang="en-US" sz="2400" b="1" dirty="0">
                <a:latin typeface="宋体" panose="02010600030101010101" pitchFamily="2" charset="-122"/>
                <a:ea typeface="宋体" panose="02010600030101010101" pitchFamily="2" charset="-122"/>
              </a:rPr>
              <a:t>的独立电流源）来替代该支路，替代前后电路中各处电压和电流均保持不变。</a:t>
            </a:r>
          </a:p>
        </p:txBody>
      </p:sp>
      <p:sp>
        <p:nvSpPr>
          <p:cNvPr id="20" name="Text Box 4"/>
          <p:cNvSpPr txBox="1">
            <a:spLocks noChangeArrowheads="1"/>
          </p:cNvSpPr>
          <p:nvPr/>
        </p:nvSpPr>
        <p:spPr bwMode="auto">
          <a:xfrm>
            <a:off x="381000" y="879475"/>
            <a:ext cx="19891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r>
              <a:rPr lang="zh-CN" altLang="en-US" sz="2800" b="1">
                <a:solidFill>
                  <a:srgbClr val="3333FF"/>
                </a:solidFill>
                <a:latin typeface="隶书" panose="02010509060101010101" pitchFamily="49" charset="-122"/>
                <a:ea typeface="隶书" panose="02010509060101010101" pitchFamily="49" charset="-122"/>
              </a:rPr>
              <a:t>替代</a:t>
            </a:r>
            <a:r>
              <a:rPr lang="zh-CN" altLang="zh-CN" sz="2800" b="1">
                <a:solidFill>
                  <a:srgbClr val="3333FF"/>
                </a:solidFill>
                <a:latin typeface="隶书" panose="02010509060101010101" pitchFamily="49" charset="-122"/>
                <a:ea typeface="隶书" panose="02010509060101010101" pitchFamily="49" charset="-122"/>
              </a:rPr>
              <a:t>定理</a:t>
            </a:r>
            <a:r>
              <a:rPr lang="zh-CN" altLang="en-US" sz="2800" b="1">
                <a:solidFill>
                  <a:srgbClr val="3333FF"/>
                </a:solidFill>
                <a:latin typeface="隶书" panose="02010509060101010101" pitchFamily="49" charset="-122"/>
                <a:ea typeface="隶书" panose="02010509060101010101" pitchFamily="49" charset="-122"/>
              </a:rPr>
              <a:t>  </a:t>
            </a:r>
          </a:p>
        </p:txBody>
      </p:sp>
      <p:grpSp>
        <p:nvGrpSpPr>
          <p:cNvPr id="21" name="Group 5"/>
          <p:cNvGrpSpPr>
            <a:grpSpLocks/>
          </p:cNvGrpSpPr>
          <p:nvPr/>
        </p:nvGrpSpPr>
        <p:grpSpPr bwMode="auto">
          <a:xfrm>
            <a:off x="835025" y="3194050"/>
            <a:ext cx="1752600" cy="1981200"/>
            <a:chOff x="576" y="2016"/>
            <a:chExt cx="1104" cy="1248"/>
          </a:xfrm>
        </p:grpSpPr>
        <p:sp>
          <p:nvSpPr>
            <p:cNvPr id="20505" name="Rectangle 6"/>
            <p:cNvSpPr>
              <a:spLocks noChangeArrowheads="1"/>
            </p:cNvSpPr>
            <p:nvPr/>
          </p:nvSpPr>
          <p:spPr bwMode="auto">
            <a:xfrm>
              <a:off x="1392" y="2640"/>
              <a:ext cx="288" cy="480"/>
            </a:xfrm>
            <a:prstGeom prst="rect">
              <a:avLst/>
            </a:prstGeom>
            <a:solidFill>
              <a:srgbClr val="99FFCC"/>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0506" name="Rectangle 7"/>
            <p:cNvSpPr>
              <a:spLocks noChangeArrowheads="1"/>
            </p:cNvSpPr>
            <p:nvPr/>
          </p:nvSpPr>
          <p:spPr bwMode="auto">
            <a:xfrm>
              <a:off x="576" y="2400"/>
              <a:ext cx="432" cy="864"/>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0507" name="Text Box 8"/>
            <p:cNvSpPr txBox="1">
              <a:spLocks noChangeArrowheads="1"/>
            </p:cNvSpPr>
            <p:nvPr/>
          </p:nvSpPr>
          <p:spPr bwMode="auto">
            <a:xfrm>
              <a:off x="624" y="2592"/>
              <a:ext cx="28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sz="3600" b="1"/>
                <a:t>A</a:t>
              </a:r>
            </a:p>
          </p:txBody>
        </p:sp>
        <p:grpSp>
          <p:nvGrpSpPr>
            <p:cNvPr id="20508" name="Group 9"/>
            <p:cNvGrpSpPr>
              <a:grpSpLocks/>
            </p:cNvGrpSpPr>
            <p:nvPr/>
          </p:nvGrpSpPr>
          <p:grpSpPr bwMode="auto">
            <a:xfrm>
              <a:off x="1008" y="2496"/>
              <a:ext cx="528" cy="144"/>
              <a:chOff x="1008" y="2400"/>
              <a:chExt cx="528" cy="144"/>
            </a:xfrm>
          </p:grpSpPr>
          <p:sp>
            <p:nvSpPr>
              <p:cNvPr id="20518" name="Line 10"/>
              <p:cNvSpPr>
                <a:spLocks noChangeShapeType="1"/>
              </p:cNvSpPr>
              <p:nvPr/>
            </p:nvSpPr>
            <p:spPr bwMode="auto">
              <a:xfrm>
                <a:off x="1008" y="2400"/>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9" name="Line 11"/>
              <p:cNvSpPr>
                <a:spLocks noChangeShapeType="1"/>
              </p:cNvSpPr>
              <p:nvPr/>
            </p:nvSpPr>
            <p:spPr bwMode="auto">
              <a:xfrm>
                <a:off x="1536" y="2400"/>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09" name="Group 12"/>
            <p:cNvGrpSpPr>
              <a:grpSpLocks/>
            </p:cNvGrpSpPr>
            <p:nvPr/>
          </p:nvGrpSpPr>
          <p:grpSpPr bwMode="auto">
            <a:xfrm>
              <a:off x="1008" y="3120"/>
              <a:ext cx="528" cy="96"/>
              <a:chOff x="1008" y="3024"/>
              <a:chExt cx="480" cy="96"/>
            </a:xfrm>
          </p:grpSpPr>
          <p:sp>
            <p:nvSpPr>
              <p:cNvPr id="20516" name="Line 13"/>
              <p:cNvSpPr>
                <a:spLocks noChangeShapeType="1"/>
              </p:cNvSpPr>
              <p:nvPr/>
            </p:nvSpPr>
            <p:spPr bwMode="auto">
              <a:xfrm>
                <a:off x="1008" y="3120"/>
                <a:ext cx="4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7" name="Line 14"/>
              <p:cNvSpPr>
                <a:spLocks noChangeShapeType="1"/>
              </p:cNvSpPr>
              <p:nvPr/>
            </p:nvSpPr>
            <p:spPr bwMode="auto">
              <a:xfrm flipV="1">
                <a:off x="1488" y="3024"/>
                <a:ext cx="0" cy="9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510" name="Line 15"/>
            <p:cNvSpPr>
              <a:spLocks noChangeShapeType="1"/>
            </p:cNvSpPr>
            <p:nvPr/>
          </p:nvSpPr>
          <p:spPr bwMode="auto">
            <a:xfrm>
              <a:off x="1248" y="2400"/>
              <a:ext cx="288"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1" name="Text Box 16"/>
            <p:cNvSpPr txBox="1">
              <a:spLocks noChangeArrowheads="1"/>
            </p:cNvSpPr>
            <p:nvPr/>
          </p:nvSpPr>
          <p:spPr bwMode="auto">
            <a:xfrm>
              <a:off x="1248" y="2016"/>
              <a:ext cx="33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t>i</a:t>
              </a:r>
              <a:r>
                <a:rPr lang="en-US" altLang="zh-CN" sz="3200" b="1" i="1" baseline="-25000"/>
                <a:t>k</a:t>
              </a:r>
              <a:endParaRPr lang="en-US" altLang="zh-CN" b="1"/>
            </a:p>
          </p:txBody>
        </p:sp>
        <p:sp>
          <p:nvSpPr>
            <p:cNvPr id="20512" name="Text Box 17"/>
            <p:cNvSpPr txBox="1">
              <a:spLocks noChangeArrowheads="1"/>
            </p:cNvSpPr>
            <p:nvPr/>
          </p:nvSpPr>
          <p:spPr bwMode="auto">
            <a:xfrm>
              <a:off x="1056" y="2496"/>
              <a:ext cx="1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a:t>
              </a:r>
            </a:p>
          </p:txBody>
        </p:sp>
        <p:sp>
          <p:nvSpPr>
            <p:cNvPr id="20513" name="Text Box 18"/>
            <p:cNvSpPr txBox="1">
              <a:spLocks noChangeArrowheads="1"/>
            </p:cNvSpPr>
            <p:nvPr/>
          </p:nvSpPr>
          <p:spPr bwMode="auto">
            <a:xfrm>
              <a:off x="1056" y="28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a:t>
              </a:r>
            </a:p>
          </p:txBody>
        </p:sp>
        <p:sp>
          <p:nvSpPr>
            <p:cNvPr id="20514" name="Text Box 19"/>
            <p:cNvSpPr txBox="1">
              <a:spLocks noChangeArrowheads="1"/>
            </p:cNvSpPr>
            <p:nvPr/>
          </p:nvSpPr>
          <p:spPr bwMode="auto">
            <a:xfrm>
              <a:off x="1046" y="2640"/>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t>u</a:t>
              </a:r>
              <a:r>
                <a:rPr lang="en-US" altLang="zh-CN" b="1" i="1" baseline="-25000"/>
                <a:t>k</a:t>
              </a:r>
              <a:endParaRPr lang="en-US" altLang="zh-CN" b="1"/>
            </a:p>
          </p:txBody>
        </p:sp>
        <p:sp>
          <p:nvSpPr>
            <p:cNvPr id="20515" name="Text Box 20"/>
            <p:cNvSpPr txBox="1">
              <a:spLocks noChangeArrowheads="1"/>
            </p:cNvSpPr>
            <p:nvPr/>
          </p:nvSpPr>
          <p:spPr bwMode="auto">
            <a:xfrm>
              <a:off x="1392" y="2640"/>
              <a:ext cx="240" cy="472"/>
            </a:xfrm>
            <a:prstGeom prst="rect">
              <a:avLst/>
            </a:prstGeom>
            <a:solidFill>
              <a:srgbClr val="00FF99"/>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just">
                <a:lnSpc>
                  <a:spcPct val="80000"/>
                </a:lnSpc>
              </a:pPr>
              <a:r>
                <a:rPr lang="zh-CN" altLang="en-US" b="1"/>
                <a:t>支</a:t>
              </a:r>
            </a:p>
            <a:p>
              <a:pPr algn="just">
                <a:lnSpc>
                  <a:spcPct val="80000"/>
                </a:lnSpc>
              </a:pPr>
              <a:r>
                <a:rPr lang="zh-CN" altLang="en-US" b="1"/>
                <a:t>路</a:t>
              </a:r>
            </a:p>
            <a:p>
              <a:pPr algn="just">
                <a:lnSpc>
                  <a:spcPct val="80000"/>
                </a:lnSpc>
              </a:pPr>
              <a:r>
                <a:rPr lang="zh-CN" altLang="en-US" b="1"/>
                <a:t> </a:t>
              </a:r>
              <a:r>
                <a:rPr lang="en-US" altLang="zh-CN" b="1" i="1"/>
                <a:t>k</a:t>
              </a:r>
              <a:r>
                <a:rPr lang="en-US" altLang="zh-CN" b="1"/>
                <a:t>      </a:t>
              </a:r>
            </a:p>
          </p:txBody>
        </p:sp>
      </p:grpSp>
      <p:sp>
        <p:nvSpPr>
          <p:cNvPr id="37" name="AutoShape 21"/>
          <p:cNvSpPr>
            <a:spLocks noChangeArrowheads="1"/>
          </p:cNvSpPr>
          <p:nvPr/>
        </p:nvSpPr>
        <p:spPr bwMode="auto">
          <a:xfrm rot="-1119370">
            <a:off x="2903538" y="3973513"/>
            <a:ext cx="592137" cy="220662"/>
          </a:xfrm>
          <a:prstGeom prst="rightArrow">
            <a:avLst>
              <a:gd name="adj1" fmla="val 50000"/>
              <a:gd name="adj2" fmla="val 67086"/>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38" name="AutoShape 22"/>
          <p:cNvSpPr>
            <a:spLocks noChangeArrowheads="1"/>
          </p:cNvSpPr>
          <p:nvPr/>
        </p:nvSpPr>
        <p:spPr bwMode="auto">
          <a:xfrm rot="1671632">
            <a:off x="2903538" y="4740275"/>
            <a:ext cx="530225" cy="193675"/>
          </a:xfrm>
          <a:prstGeom prst="rightArrow">
            <a:avLst>
              <a:gd name="adj1" fmla="val 50000"/>
              <a:gd name="adj2" fmla="val 68443"/>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grpSp>
        <p:nvGrpSpPr>
          <p:cNvPr id="39" name="Group 23"/>
          <p:cNvGrpSpPr>
            <a:grpSpLocks/>
          </p:cNvGrpSpPr>
          <p:nvPr/>
        </p:nvGrpSpPr>
        <p:grpSpPr bwMode="auto">
          <a:xfrm>
            <a:off x="3778250" y="3168650"/>
            <a:ext cx="2149475" cy="1371600"/>
            <a:chOff x="2016" y="468"/>
            <a:chExt cx="1354" cy="864"/>
          </a:xfrm>
        </p:grpSpPr>
        <p:sp>
          <p:nvSpPr>
            <p:cNvPr id="20497" name="Rectangle 24"/>
            <p:cNvSpPr>
              <a:spLocks noChangeArrowheads="1"/>
            </p:cNvSpPr>
            <p:nvPr/>
          </p:nvSpPr>
          <p:spPr bwMode="auto">
            <a:xfrm>
              <a:off x="2016" y="468"/>
              <a:ext cx="432" cy="864"/>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0498" name="Rectangle 25"/>
            <p:cNvSpPr>
              <a:spLocks noChangeArrowheads="1"/>
            </p:cNvSpPr>
            <p:nvPr/>
          </p:nvSpPr>
          <p:spPr bwMode="auto">
            <a:xfrm>
              <a:off x="2448" y="612"/>
              <a:ext cx="432" cy="62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0499" name="Text Box 26"/>
            <p:cNvSpPr txBox="1">
              <a:spLocks noChangeArrowheads="1"/>
            </p:cNvSpPr>
            <p:nvPr/>
          </p:nvSpPr>
          <p:spPr bwMode="auto">
            <a:xfrm>
              <a:off x="2064" y="660"/>
              <a:ext cx="288"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sz="3600" b="1"/>
                <a:t>A</a:t>
              </a:r>
            </a:p>
          </p:txBody>
        </p:sp>
        <p:sp>
          <p:nvSpPr>
            <p:cNvPr id="20500" name="Oval 27"/>
            <p:cNvSpPr>
              <a:spLocks noChangeArrowheads="1"/>
            </p:cNvSpPr>
            <p:nvPr/>
          </p:nvSpPr>
          <p:spPr bwMode="auto">
            <a:xfrm>
              <a:off x="2736" y="804"/>
              <a:ext cx="288" cy="288"/>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cxnSp>
          <p:nvCxnSpPr>
            <p:cNvPr id="20501" name="AutoShape 28"/>
            <p:cNvCxnSpPr>
              <a:cxnSpLocks noChangeShapeType="1"/>
              <a:stCxn id="20500" idx="0"/>
              <a:endCxn id="20500" idx="4"/>
            </p:cNvCxnSpPr>
            <p:nvPr/>
          </p:nvCxnSpPr>
          <p:spPr bwMode="auto">
            <a:xfrm>
              <a:off x="2880" y="794"/>
              <a:ext cx="0" cy="308"/>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502" name="Text Box 29"/>
            <p:cNvSpPr txBox="1">
              <a:spLocks noChangeArrowheads="1"/>
            </p:cNvSpPr>
            <p:nvPr/>
          </p:nvSpPr>
          <p:spPr bwMode="auto">
            <a:xfrm>
              <a:off x="2870" y="564"/>
              <a:ext cx="1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a:t>
              </a:r>
            </a:p>
          </p:txBody>
        </p:sp>
        <p:sp>
          <p:nvSpPr>
            <p:cNvPr id="20503" name="Text Box 30"/>
            <p:cNvSpPr txBox="1">
              <a:spLocks noChangeArrowheads="1"/>
            </p:cNvSpPr>
            <p:nvPr/>
          </p:nvSpPr>
          <p:spPr bwMode="auto">
            <a:xfrm>
              <a:off x="2880" y="9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a:t>
              </a:r>
            </a:p>
          </p:txBody>
        </p:sp>
        <p:sp>
          <p:nvSpPr>
            <p:cNvPr id="20504" name="Text Box 31"/>
            <p:cNvSpPr txBox="1">
              <a:spLocks noChangeArrowheads="1"/>
            </p:cNvSpPr>
            <p:nvPr/>
          </p:nvSpPr>
          <p:spPr bwMode="auto">
            <a:xfrm>
              <a:off x="3024" y="756"/>
              <a:ext cx="34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sz="3200" b="1" i="1"/>
                <a:t>u</a:t>
              </a:r>
              <a:r>
                <a:rPr lang="en-US" altLang="zh-CN" sz="3200" b="1" i="1" baseline="-25000"/>
                <a:t>k</a:t>
              </a:r>
              <a:endParaRPr lang="en-US" altLang="zh-CN" b="1"/>
            </a:p>
          </p:txBody>
        </p:sp>
      </p:grpSp>
      <p:grpSp>
        <p:nvGrpSpPr>
          <p:cNvPr id="48" name="Group 32"/>
          <p:cNvGrpSpPr>
            <a:grpSpLocks/>
          </p:cNvGrpSpPr>
          <p:nvPr/>
        </p:nvGrpSpPr>
        <p:grpSpPr bwMode="auto">
          <a:xfrm>
            <a:off x="3779838" y="4732338"/>
            <a:ext cx="2362200" cy="1371600"/>
            <a:chOff x="3936" y="456"/>
            <a:chExt cx="1488" cy="864"/>
          </a:xfrm>
        </p:grpSpPr>
        <p:sp>
          <p:nvSpPr>
            <p:cNvPr id="20490" name="Text Box 33"/>
            <p:cNvSpPr txBox="1">
              <a:spLocks noChangeArrowheads="1"/>
            </p:cNvSpPr>
            <p:nvPr/>
          </p:nvSpPr>
          <p:spPr bwMode="auto">
            <a:xfrm>
              <a:off x="5030" y="715"/>
              <a:ext cx="39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sz="3200" b="1" i="1"/>
                <a:t>i</a:t>
              </a:r>
              <a:r>
                <a:rPr lang="en-US" altLang="zh-CN" sz="3200" b="1" i="1" baseline="-25000"/>
                <a:t>k</a:t>
              </a:r>
              <a:endParaRPr lang="en-US" altLang="zh-CN" sz="3200" b="1" baseline="-25000"/>
            </a:p>
          </p:txBody>
        </p:sp>
        <p:sp>
          <p:nvSpPr>
            <p:cNvPr id="20491" name="Rectangle 34"/>
            <p:cNvSpPr>
              <a:spLocks noChangeArrowheads="1"/>
            </p:cNvSpPr>
            <p:nvPr/>
          </p:nvSpPr>
          <p:spPr bwMode="auto">
            <a:xfrm>
              <a:off x="3936" y="456"/>
              <a:ext cx="432" cy="864"/>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0492" name="Rectangle 35"/>
            <p:cNvSpPr>
              <a:spLocks noChangeArrowheads="1"/>
            </p:cNvSpPr>
            <p:nvPr/>
          </p:nvSpPr>
          <p:spPr bwMode="auto">
            <a:xfrm>
              <a:off x="4368" y="600"/>
              <a:ext cx="432" cy="62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0493" name="Oval 36"/>
            <p:cNvSpPr>
              <a:spLocks noChangeArrowheads="1"/>
            </p:cNvSpPr>
            <p:nvPr/>
          </p:nvSpPr>
          <p:spPr bwMode="auto">
            <a:xfrm>
              <a:off x="4656" y="792"/>
              <a:ext cx="288" cy="288"/>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cxnSp>
          <p:nvCxnSpPr>
            <p:cNvPr id="20494" name="AutoShape 37"/>
            <p:cNvCxnSpPr>
              <a:cxnSpLocks noChangeShapeType="1"/>
              <a:stCxn id="20493" idx="2"/>
              <a:endCxn id="20493" idx="6"/>
            </p:cNvCxnSpPr>
            <p:nvPr/>
          </p:nvCxnSpPr>
          <p:spPr bwMode="auto">
            <a:xfrm>
              <a:off x="4646" y="936"/>
              <a:ext cx="30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495" name="Line 38"/>
            <p:cNvSpPr>
              <a:spLocks noChangeShapeType="1"/>
            </p:cNvSpPr>
            <p:nvPr/>
          </p:nvSpPr>
          <p:spPr bwMode="auto">
            <a:xfrm>
              <a:off x="4992" y="792"/>
              <a:ext cx="0" cy="33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96" name="Text Box 39"/>
            <p:cNvSpPr txBox="1">
              <a:spLocks noChangeArrowheads="1"/>
            </p:cNvSpPr>
            <p:nvPr/>
          </p:nvSpPr>
          <p:spPr bwMode="auto">
            <a:xfrm>
              <a:off x="3984" y="648"/>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sz="3600" b="1"/>
                <a:t>A</a:t>
              </a:r>
              <a:endParaRPr lang="en-US" altLang="zh-CN" b="1"/>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lide(fromLeft)">
                                      <p:cBhvr>
                                        <p:cTn id="15" dur="500"/>
                                        <p:tgtEl>
                                          <p:spTgt spid="19"/>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3" presetClass="entr" presetSubtype="16"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ppt_w</p:attrName>
                                        </p:attrNameLst>
                                      </p:cBhvr>
                                      <p:tavLst>
                                        <p:tav tm="0">
                                          <p:val>
                                            <p:fltVal val="0"/>
                                          </p:val>
                                        </p:tav>
                                        <p:tav tm="100000">
                                          <p:val>
                                            <p:strVal val="#ppt_w"/>
                                          </p:val>
                                        </p:tav>
                                      </p:tavLst>
                                    </p:anim>
                                    <p:anim calcmode="lin" valueType="num">
                                      <p:cBhvr>
                                        <p:cTn id="21"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8"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slide(fromLeft)">
                                      <p:cBhvr>
                                        <p:cTn id="26" dur="500"/>
                                        <p:tgtEl>
                                          <p:spTgt spid="3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dissolve">
                                      <p:cBhvr>
                                        <p:cTn id="31" dur="500"/>
                                        <p:tgtEl>
                                          <p:spTgt spid="3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8"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slide(fromLeft)">
                                      <p:cBhvr>
                                        <p:cTn id="36" dur="500"/>
                                        <p:tgtEl>
                                          <p:spTgt spid="3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dissolve">
                                      <p:cBhvr>
                                        <p:cTn id="4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utoUpdateAnimBg="0"/>
      <p:bldP spid="20"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quarter" idx="10"/>
          </p:nvPr>
        </p:nvSpPr>
        <p:spPr/>
        <p:txBody>
          <a:bodyPr/>
          <a:lstStyle/>
          <a:p>
            <a:pPr>
              <a:defRPr/>
            </a:pPr>
            <a:fld id="{102A02AA-0F8A-4D5D-99D6-C5DCCA7ED7A4}" type="datetime1">
              <a:rPr lang="zh-CN" altLang="en-US"/>
              <a:pPr>
                <a:defRPr/>
              </a:pPr>
              <a:t>2021/3/24</a:t>
            </a:fld>
            <a:endParaRPr lang="en-US" altLang="zh-CN"/>
          </a:p>
        </p:txBody>
      </p:sp>
      <p:sp>
        <p:nvSpPr>
          <p:cNvPr id="17" name="页脚占位符 4"/>
          <p:cNvSpPr>
            <a:spLocks noGrp="1"/>
          </p:cNvSpPr>
          <p:nvPr>
            <p:ph type="ftr" sz="quarter" idx="11"/>
          </p:nvPr>
        </p:nvSpPr>
        <p:spPr/>
        <p:txBody>
          <a:bodyPr/>
          <a:lstStyle/>
          <a:p>
            <a:pPr>
              <a:defRPr/>
            </a:pPr>
            <a:endParaRPr lang="en-US" altLang="zh-CN"/>
          </a:p>
        </p:txBody>
      </p:sp>
      <p:sp>
        <p:nvSpPr>
          <p:cNvPr id="18" name="灯片编号占位符 5"/>
          <p:cNvSpPr>
            <a:spLocks noGrp="1"/>
          </p:cNvSpPr>
          <p:nvPr>
            <p:ph type="sldNum" sz="quarter" idx="12"/>
          </p:nvPr>
        </p:nvSpPr>
        <p:spPr/>
        <p:txBody>
          <a:bodyPr/>
          <a:lstStyle/>
          <a:p>
            <a:pPr>
              <a:defRPr/>
            </a:pPr>
            <a:fld id="{466EA61F-8268-4154-BBD4-683A6B5A1B69}" type="slidenum">
              <a:rPr lang="en-US" altLang="zh-CN"/>
              <a:pPr>
                <a:defRPr/>
              </a:pPr>
              <a:t>16</a:t>
            </a:fld>
            <a:endParaRPr lang="en-US" altLang="zh-CN"/>
          </a:p>
        </p:txBody>
      </p:sp>
      <p:sp>
        <p:nvSpPr>
          <p:cNvPr id="182274" name="Rectangle 2"/>
          <p:cNvSpPr>
            <a:spLocks noGrp="1" noChangeArrowheads="1"/>
          </p:cNvSpPr>
          <p:nvPr>
            <p:ph type="title"/>
          </p:nvPr>
        </p:nvSpPr>
        <p:spPr>
          <a:xfrm>
            <a:off x="381000" y="115888"/>
            <a:ext cx="8458200" cy="609600"/>
          </a:xfrm>
        </p:spPr>
        <p:txBody>
          <a:bodyPr/>
          <a:lstStyle/>
          <a:p>
            <a:pPr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4.2 </a:t>
            </a:r>
            <a:r>
              <a:rPr lang="zh-CN" altLang="en-US" dirty="0">
                <a:solidFill>
                  <a:schemeClr val="tx1"/>
                </a:solidFill>
                <a:effectLst>
                  <a:outerShdw blurRad="38100" dist="38100" dir="2700000" algn="tl">
                    <a:srgbClr val="C0C0C0"/>
                  </a:outerShdw>
                </a:effectLst>
                <a:ea typeface="隶书" panose="02010509060101010101" pitchFamily="49" charset="-122"/>
              </a:rPr>
              <a:t>替代定理  </a:t>
            </a:r>
            <a:r>
              <a:rPr lang="en-US" altLang="zh-CN" dirty="0">
                <a:solidFill>
                  <a:schemeClr val="tx1"/>
                </a:solidFill>
                <a:effectLst>
                  <a:outerShdw blurRad="38100" dist="38100" dir="2700000" algn="tl">
                    <a:srgbClr val="C0C0C0"/>
                  </a:outerShdw>
                </a:effectLst>
                <a:ea typeface="隶书" panose="02010509060101010101" pitchFamily="49" charset="-122"/>
              </a:rPr>
              <a:t>Substitution Theorem</a:t>
            </a:r>
            <a:endParaRPr lang="en-US" altLang="zh-CN" sz="2800" dirty="0">
              <a:ea typeface="隶书" panose="02010509060101010101" pitchFamily="49" charset="-122"/>
            </a:endParaRPr>
          </a:p>
        </p:txBody>
      </p:sp>
      <p:graphicFrame>
        <p:nvGraphicFramePr>
          <p:cNvPr id="182757" name="Object 485"/>
          <p:cNvGraphicFramePr>
            <a:graphicFrameLocks noChangeAspect="1"/>
          </p:cNvGraphicFramePr>
          <p:nvPr/>
        </p:nvGraphicFramePr>
        <p:xfrm>
          <a:off x="228600" y="903288"/>
          <a:ext cx="2562225" cy="1916112"/>
        </p:xfrm>
        <a:graphic>
          <a:graphicData uri="http://schemas.openxmlformats.org/presentationml/2006/ole">
            <mc:AlternateContent xmlns:mc="http://schemas.openxmlformats.org/markup-compatibility/2006">
              <mc:Choice xmlns:v="urn:schemas-microsoft-com:vml" Requires="v">
                <p:oleObj spid="_x0000_s82219" name="VISIO" r:id="rId3" imgW="1284732" imgH="957072" progId="Visio.Drawing.5">
                  <p:embed/>
                </p:oleObj>
              </mc:Choice>
              <mc:Fallback>
                <p:oleObj name="VISIO" r:id="rId3" imgW="1284732" imgH="957072" progId="Visio.Drawing.5">
                  <p:embed/>
                  <p:pic>
                    <p:nvPicPr>
                      <p:cNvPr id="0" name="Object 48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903288"/>
                        <a:ext cx="2562225" cy="191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758" name="Object 486"/>
          <p:cNvGraphicFramePr>
            <a:graphicFrameLocks noChangeAspect="1"/>
          </p:cNvGraphicFramePr>
          <p:nvPr/>
        </p:nvGraphicFramePr>
        <p:xfrm>
          <a:off x="3276600" y="838200"/>
          <a:ext cx="2741613" cy="1946275"/>
        </p:xfrm>
        <a:graphic>
          <a:graphicData uri="http://schemas.openxmlformats.org/presentationml/2006/ole">
            <mc:AlternateContent xmlns:mc="http://schemas.openxmlformats.org/markup-compatibility/2006">
              <mc:Choice xmlns:v="urn:schemas-microsoft-com:vml" Requires="v">
                <p:oleObj spid="_x0000_s82220" name="VISIO" r:id="rId5" imgW="1374648" imgH="972312" progId="Visio.Drawing.5">
                  <p:embed/>
                </p:oleObj>
              </mc:Choice>
              <mc:Fallback>
                <p:oleObj name="VISIO" r:id="rId5" imgW="1374648" imgH="972312" progId="Visio.Drawing.5">
                  <p:embed/>
                  <p:pic>
                    <p:nvPicPr>
                      <p:cNvPr id="0" name="Object 48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838200"/>
                        <a:ext cx="2741613" cy="194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759" name="Object 487"/>
          <p:cNvGraphicFramePr>
            <a:graphicFrameLocks noChangeAspect="1"/>
          </p:cNvGraphicFramePr>
          <p:nvPr/>
        </p:nvGraphicFramePr>
        <p:xfrm>
          <a:off x="6324600" y="762000"/>
          <a:ext cx="2681288" cy="1976438"/>
        </p:xfrm>
        <a:graphic>
          <a:graphicData uri="http://schemas.openxmlformats.org/presentationml/2006/ole">
            <mc:AlternateContent xmlns:mc="http://schemas.openxmlformats.org/markup-compatibility/2006">
              <mc:Choice xmlns:v="urn:schemas-microsoft-com:vml" Requires="v">
                <p:oleObj spid="_x0000_s82221" name="VISIO" r:id="rId7" imgW="1341931" imgH="985909" progId="Visio.Drawing.5">
                  <p:embed/>
                </p:oleObj>
              </mc:Choice>
              <mc:Fallback>
                <p:oleObj name="VISIO" r:id="rId7" imgW="1341931" imgH="985909" progId="Visio.Drawing.5">
                  <p:embed/>
                  <p:pic>
                    <p:nvPicPr>
                      <p:cNvPr id="0" name="Object 48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762000"/>
                        <a:ext cx="2681288" cy="197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760" name="Object 488"/>
          <p:cNvGraphicFramePr>
            <a:graphicFrameLocks noChangeAspect="1"/>
          </p:cNvGraphicFramePr>
          <p:nvPr/>
        </p:nvGraphicFramePr>
        <p:xfrm>
          <a:off x="2374900" y="2590800"/>
          <a:ext cx="914400" cy="811213"/>
        </p:xfrm>
        <a:graphic>
          <a:graphicData uri="http://schemas.openxmlformats.org/presentationml/2006/ole">
            <mc:AlternateContent xmlns:mc="http://schemas.openxmlformats.org/markup-compatibility/2006">
              <mc:Choice xmlns:v="urn:schemas-microsoft-com:vml" Requires="v">
                <p:oleObj spid="_x0000_s82222" name="Equation" r:id="rId9" imgW="457002" imgH="406224" progId="Equation.3">
                  <p:embed/>
                </p:oleObj>
              </mc:Choice>
              <mc:Fallback>
                <p:oleObj name="Equation" r:id="rId9" imgW="457002" imgH="406224" progId="Equation.3">
                  <p:embed/>
                  <p:pic>
                    <p:nvPicPr>
                      <p:cNvPr id="0" name="Object 48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74900" y="2590800"/>
                        <a:ext cx="91440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765" name="Object 493"/>
          <p:cNvGraphicFramePr>
            <a:graphicFrameLocks noChangeAspect="1"/>
          </p:cNvGraphicFramePr>
          <p:nvPr/>
        </p:nvGraphicFramePr>
        <p:xfrm>
          <a:off x="609600" y="3886200"/>
          <a:ext cx="2227263" cy="1752600"/>
        </p:xfrm>
        <a:graphic>
          <a:graphicData uri="http://schemas.openxmlformats.org/presentationml/2006/ole">
            <mc:AlternateContent xmlns:mc="http://schemas.openxmlformats.org/markup-compatibility/2006">
              <mc:Choice xmlns:v="urn:schemas-microsoft-com:vml" Requires="v">
                <p:oleObj spid="_x0000_s82223" name="Visio" r:id="rId11" imgW="1883969" imgH="1490167" progId="Visio.Drawing.11">
                  <p:embed/>
                </p:oleObj>
              </mc:Choice>
              <mc:Fallback>
                <p:oleObj name="Visio" r:id="rId11" imgW="1883969" imgH="1490167" progId="Visio.Drawing.11">
                  <p:embed/>
                  <p:pic>
                    <p:nvPicPr>
                      <p:cNvPr id="0" name="Object 49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 y="3886200"/>
                        <a:ext cx="222726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766" name="Object 494"/>
          <p:cNvGraphicFramePr>
            <a:graphicFrameLocks noChangeAspect="1"/>
          </p:cNvGraphicFramePr>
          <p:nvPr/>
        </p:nvGraphicFramePr>
        <p:xfrm>
          <a:off x="6770688" y="3124200"/>
          <a:ext cx="2068512" cy="1752600"/>
        </p:xfrm>
        <a:graphic>
          <a:graphicData uri="http://schemas.openxmlformats.org/presentationml/2006/ole">
            <mc:AlternateContent xmlns:mc="http://schemas.openxmlformats.org/markup-compatibility/2006">
              <mc:Choice xmlns:v="urn:schemas-microsoft-com:vml" Requires="v">
                <p:oleObj spid="_x0000_s82224" name="Visio" r:id="rId13" imgW="1752905" imgH="1490167" progId="Visio.Drawing.11">
                  <p:embed/>
                </p:oleObj>
              </mc:Choice>
              <mc:Fallback>
                <p:oleObj name="Visio" r:id="rId13" imgW="1752905" imgH="1490167" progId="Visio.Drawing.11">
                  <p:embed/>
                  <p:pic>
                    <p:nvPicPr>
                      <p:cNvPr id="0" name="Object 49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70688" y="3124200"/>
                        <a:ext cx="2068512"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767" name="Object 495"/>
          <p:cNvGraphicFramePr>
            <a:graphicFrameLocks noChangeAspect="1"/>
          </p:cNvGraphicFramePr>
          <p:nvPr/>
        </p:nvGraphicFramePr>
        <p:xfrm>
          <a:off x="6781800" y="4953000"/>
          <a:ext cx="2239963" cy="1752600"/>
        </p:xfrm>
        <a:graphic>
          <a:graphicData uri="http://schemas.openxmlformats.org/presentationml/2006/ole">
            <mc:AlternateContent xmlns:mc="http://schemas.openxmlformats.org/markup-compatibility/2006">
              <mc:Choice xmlns:v="urn:schemas-microsoft-com:vml" Requires="v">
                <p:oleObj spid="_x0000_s82225" name="VISIO" r:id="rId15" imgW="1872996" imgH="1458468" progId="Visio.Drawing.5">
                  <p:embed/>
                </p:oleObj>
              </mc:Choice>
              <mc:Fallback>
                <p:oleObj name="VISIO" r:id="rId15" imgW="1872996" imgH="1458468" progId="Visio.Drawing.5">
                  <p:embed/>
                  <p:pic>
                    <p:nvPicPr>
                      <p:cNvPr id="0" name="Object 49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81800" y="4953000"/>
                        <a:ext cx="2239963"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769" name="Object 497"/>
          <p:cNvGraphicFramePr>
            <a:graphicFrameLocks noChangeAspect="1"/>
          </p:cNvGraphicFramePr>
          <p:nvPr/>
        </p:nvGraphicFramePr>
        <p:xfrm>
          <a:off x="3352800" y="3276600"/>
          <a:ext cx="3176588" cy="2659063"/>
        </p:xfrm>
        <a:graphic>
          <a:graphicData uri="http://schemas.openxmlformats.org/presentationml/2006/ole">
            <mc:AlternateContent xmlns:mc="http://schemas.openxmlformats.org/markup-compatibility/2006">
              <mc:Choice xmlns:v="urn:schemas-microsoft-com:vml" Requires="v">
                <p:oleObj spid="_x0000_s82226" name="Visio" r:id="rId17" imgW="1962302" imgH="1648054" progId="Visio.Drawing.11">
                  <p:embed/>
                </p:oleObj>
              </mc:Choice>
              <mc:Fallback>
                <p:oleObj name="Visio" r:id="rId17" imgW="1962302" imgH="1648054" progId="Visio.Drawing.11">
                  <p:embed/>
                  <p:pic>
                    <p:nvPicPr>
                      <p:cNvPr id="0" name="Object 49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3276600"/>
                        <a:ext cx="3176588" cy="265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2770" name="Object 498"/>
          <p:cNvGraphicFramePr>
            <a:graphicFrameLocks noChangeAspect="1"/>
          </p:cNvGraphicFramePr>
          <p:nvPr/>
        </p:nvGraphicFramePr>
        <p:xfrm>
          <a:off x="4927600" y="3505200"/>
          <a:ext cx="1019175" cy="1447800"/>
        </p:xfrm>
        <a:graphic>
          <a:graphicData uri="http://schemas.openxmlformats.org/presentationml/2006/ole">
            <mc:AlternateContent xmlns:mc="http://schemas.openxmlformats.org/markup-compatibility/2006">
              <mc:Choice xmlns:v="urn:schemas-microsoft-com:vml" Requires="v">
                <p:oleObj spid="_x0000_s82227" name="VISIO" r:id="rId19" imgW="573592" imgH="925050" progId="Visio.Drawing.5">
                  <p:embed/>
                </p:oleObj>
              </mc:Choice>
              <mc:Fallback>
                <p:oleObj name="VISIO" r:id="rId19" imgW="573592" imgH="925050" progId="Visio.Drawing.5">
                  <p:embed/>
                  <p:pic>
                    <p:nvPicPr>
                      <p:cNvPr id="0" name="Object 49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927600" y="3505200"/>
                        <a:ext cx="10191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2771" name="Rectangle 499"/>
          <p:cNvSpPr>
            <a:spLocks noChangeArrowheads="1"/>
          </p:cNvSpPr>
          <p:nvPr/>
        </p:nvSpPr>
        <p:spPr bwMode="auto">
          <a:xfrm>
            <a:off x="2743200" y="4343400"/>
            <a:ext cx="744538"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r>
              <a:rPr lang="en-US" altLang="zh-CN" sz="4400" b="1">
                <a:solidFill>
                  <a:schemeClr val="hlink"/>
                </a:solidFill>
                <a:ea typeface="隶书" panose="02010509060101010101" pitchFamily="49" charset="-122"/>
              </a:rPr>
              <a:t>→</a:t>
            </a:r>
          </a:p>
        </p:txBody>
      </p:sp>
      <p:sp>
        <p:nvSpPr>
          <p:cNvPr id="182772" name="Rectangle 500"/>
          <p:cNvSpPr>
            <a:spLocks noChangeArrowheads="1"/>
          </p:cNvSpPr>
          <p:nvPr/>
        </p:nvSpPr>
        <p:spPr bwMode="auto">
          <a:xfrm>
            <a:off x="6189663" y="3657600"/>
            <a:ext cx="74453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r>
              <a:rPr lang="en-US" altLang="zh-CN" sz="4400" b="1">
                <a:solidFill>
                  <a:schemeClr val="hlink"/>
                </a:solidFill>
                <a:ea typeface="隶书" panose="02010509060101010101" pitchFamily="49" charset="-122"/>
              </a:rPr>
              <a:t>→</a:t>
            </a:r>
          </a:p>
        </p:txBody>
      </p:sp>
      <p:sp>
        <p:nvSpPr>
          <p:cNvPr id="2" name="文本框 1">
            <a:extLst>
              <a:ext uri="{FF2B5EF4-FFF2-40B4-BE49-F238E27FC236}">
                <a16:creationId xmlns:a16="http://schemas.microsoft.com/office/drawing/2014/main" id="{261443A0-663E-4324-86A1-004B1232ACE4}"/>
              </a:ext>
            </a:extLst>
          </p:cNvPr>
          <p:cNvSpPr txBox="1"/>
          <p:nvPr/>
        </p:nvSpPr>
        <p:spPr>
          <a:xfrm>
            <a:off x="469900" y="3168075"/>
            <a:ext cx="1826141" cy="584775"/>
          </a:xfrm>
          <a:prstGeom prst="rect">
            <a:avLst/>
          </a:prstGeom>
          <a:noFill/>
        </p:spPr>
        <p:txBody>
          <a:bodyPr wrap="none" rtlCol="0">
            <a:spAutoFit/>
          </a:bodyPr>
          <a:lstStyle/>
          <a:p>
            <a:r>
              <a:rPr lang="zh-CN" altLang="en-US" sz="3200" dirty="0"/>
              <a:t>简单证明</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182757"/>
                                        </p:tgtEl>
                                        <p:attrNameLst>
                                          <p:attrName>style.visibility</p:attrName>
                                        </p:attrNameLst>
                                      </p:cBhvr>
                                      <p:to>
                                        <p:strVal val="visible"/>
                                      </p:to>
                                    </p:set>
                                    <p:animEffect transition="in" filter="box(in)">
                                      <p:cBhvr>
                                        <p:cTn id="7" dur="500"/>
                                        <p:tgtEl>
                                          <p:spTgt spid="18275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182760"/>
                                        </p:tgtEl>
                                        <p:attrNameLst>
                                          <p:attrName>style.visibility</p:attrName>
                                        </p:attrNameLst>
                                      </p:cBhvr>
                                      <p:to>
                                        <p:strVal val="visible"/>
                                      </p:to>
                                    </p:set>
                                    <p:animEffect transition="in" filter="box(in)">
                                      <p:cBhvr>
                                        <p:cTn id="12" dur="500"/>
                                        <p:tgtEl>
                                          <p:spTgt spid="1827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82758"/>
                                        </p:tgtEl>
                                        <p:attrNameLst>
                                          <p:attrName>style.visibility</p:attrName>
                                        </p:attrNameLst>
                                      </p:cBhvr>
                                      <p:to>
                                        <p:strVal val="visible"/>
                                      </p:to>
                                    </p:set>
                                    <p:animEffect transition="in" filter="box(in)">
                                      <p:cBhvr>
                                        <p:cTn id="17" dur="500"/>
                                        <p:tgtEl>
                                          <p:spTgt spid="18275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82759"/>
                                        </p:tgtEl>
                                        <p:attrNameLst>
                                          <p:attrName>style.visibility</p:attrName>
                                        </p:attrNameLst>
                                      </p:cBhvr>
                                      <p:to>
                                        <p:strVal val="visible"/>
                                      </p:to>
                                    </p:set>
                                    <p:animEffect transition="in" filter="box(in)">
                                      <p:cBhvr>
                                        <p:cTn id="22" dur="500"/>
                                        <p:tgtEl>
                                          <p:spTgt spid="182759"/>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nodeType="clickEffect">
                                  <p:stCondLst>
                                    <p:cond delay="0"/>
                                  </p:stCondLst>
                                  <p:childTnLst>
                                    <p:set>
                                      <p:cBhvr>
                                        <p:cTn id="32" dur="1" fill="hold">
                                          <p:stCondLst>
                                            <p:cond delay="0"/>
                                          </p:stCondLst>
                                        </p:cTn>
                                        <p:tgtEl>
                                          <p:spTgt spid="182765"/>
                                        </p:tgtEl>
                                        <p:attrNameLst>
                                          <p:attrName>style.visibility</p:attrName>
                                        </p:attrNameLst>
                                      </p:cBhvr>
                                      <p:to>
                                        <p:strVal val="visible"/>
                                      </p:to>
                                    </p:set>
                                    <p:animEffect transition="in" filter="box(in)">
                                      <p:cBhvr>
                                        <p:cTn id="33" dur="500"/>
                                        <p:tgtEl>
                                          <p:spTgt spid="182765"/>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182771"/>
                                        </p:tgtEl>
                                        <p:attrNameLst>
                                          <p:attrName>style.visibility</p:attrName>
                                        </p:attrNameLst>
                                      </p:cBhvr>
                                      <p:to>
                                        <p:strVal val="visible"/>
                                      </p:to>
                                    </p:set>
                                    <p:animEffect transition="in" filter="box(in)">
                                      <p:cBhvr>
                                        <p:cTn id="38" dur="500"/>
                                        <p:tgtEl>
                                          <p:spTgt spid="182771"/>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nodeType="clickEffect">
                                  <p:stCondLst>
                                    <p:cond delay="0"/>
                                  </p:stCondLst>
                                  <p:childTnLst>
                                    <p:set>
                                      <p:cBhvr>
                                        <p:cTn id="42" dur="1" fill="hold">
                                          <p:stCondLst>
                                            <p:cond delay="0"/>
                                          </p:stCondLst>
                                        </p:cTn>
                                        <p:tgtEl>
                                          <p:spTgt spid="182769"/>
                                        </p:tgtEl>
                                        <p:attrNameLst>
                                          <p:attrName>style.visibility</p:attrName>
                                        </p:attrNameLst>
                                      </p:cBhvr>
                                      <p:to>
                                        <p:strVal val="visible"/>
                                      </p:to>
                                    </p:set>
                                    <p:animEffect transition="in" filter="box(in)">
                                      <p:cBhvr>
                                        <p:cTn id="43" dur="500"/>
                                        <p:tgtEl>
                                          <p:spTgt spid="182769"/>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nodeType="clickEffect">
                                  <p:stCondLst>
                                    <p:cond delay="0"/>
                                  </p:stCondLst>
                                  <p:childTnLst>
                                    <p:set>
                                      <p:cBhvr>
                                        <p:cTn id="47" dur="1" fill="hold">
                                          <p:stCondLst>
                                            <p:cond delay="0"/>
                                          </p:stCondLst>
                                        </p:cTn>
                                        <p:tgtEl>
                                          <p:spTgt spid="182770"/>
                                        </p:tgtEl>
                                        <p:attrNameLst>
                                          <p:attrName>style.visibility</p:attrName>
                                        </p:attrNameLst>
                                      </p:cBhvr>
                                      <p:to>
                                        <p:strVal val="visible"/>
                                      </p:to>
                                    </p:set>
                                    <p:animEffect transition="in" filter="box(in)">
                                      <p:cBhvr>
                                        <p:cTn id="48" dur="500"/>
                                        <p:tgtEl>
                                          <p:spTgt spid="182770"/>
                                        </p:tgtEl>
                                      </p:cBhvr>
                                    </p:animEffect>
                                  </p:childTnLst>
                                </p:cTn>
                              </p:par>
                            </p:childTnLst>
                          </p:cTn>
                        </p:par>
                      </p:childTnLst>
                    </p:cTn>
                  </p:par>
                  <p:par>
                    <p:cTn id="49" fill="hold">
                      <p:stCondLst>
                        <p:cond delay="indefinite"/>
                      </p:stCondLst>
                      <p:childTnLst>
                        <p:par>
                          <p:cTn id="50" fill="hold">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182772"/>
                                        </p:tgtEl>
                                        <p:attrNameLst>
                                          <p:attrName>style.visibility</p:attrName>
                                        </p:attrNameLst>
                                      </p:cBhvr>
                                      <p:to>
                                        <p:strVal val="visible"/>
                                      </p:to>
                                    </p:set>
                                    <p:animEffect transition="in" filter="box(in)">
                                      <p:cBhvr>
                                        <p:cTn id="53" dur="500"/>
                                        <p:tgtEl>
                                          <p:spTgt spid="182772"/>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182766"/>
                                        </p:tgtEl>
                                        <p:attrNameLst>
                                          <p:attrName>style.visibility</p:attrName>
                                        </p:attrNameLst>
                                      </p:cBhvr>
                                      <p:to>
                                        <p:strVal val="visible"/>
                                      </p:to>
                                    </p:set>
                                    <p:animEffect transition="in" filter="box(in)">
                                      <p:cBhvr>
                                        <p:cTn id="58" dur="500"/>
                                        <p:tgtEl>
                                          <p:spTgt spid="182766"/>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nodeType="clickEffect">
                                  <p:stCondLst>
                                    <p:cond delay="0"/>
                                  </p:stCondLst>
                                  <p:childTnLst>
                                    <p:set>
                                      <p:cBhvr>
                                        <p:cTn id="62" dur="1" fill="hold">
                                          <p:stCondLst>
                                            <p:cond delay="0"/>
                                          </p:stCondLst>
                                        </p:cTn>
                                        <p:tgtEl>
                                          <p:spTgt spid="182767"/>
                                        </p:tgtEl>
                                        <p:attrNameLst>
                                          <p:attrName>style.visibility</p:attrName>
                                        </p:attrNameLst>
                                      </p:cBhvr>
                                      <p:to>
                                        <p:strVal val="visible"/>
                                      </p:to>
                                    </p:set>
                                    <p:animEffect transition="in" filter="box(in)">
                                      <p:cBhvr>
                                        <p:cTn id="63" dur="500"/>
                                        <p:tgtEl>
                                          <p:spTgt spid="182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771" grpId="0" autoUpdateAnimBg="0"/>
      <p:bldP spid="182772" grpId="0" autoUpdateAnimBg="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1"/>
          <p:cNvSpPr>
            <a:spLocks noGrp="1"/>
          </p:cNvSpPr>
          <p:nvPr>
            <p:ph type="dt" sz="quarter" idx="10"/>
          </p:nvPr>
        </p:nvSpPr>
        <p:spPr/>
        <p:txBody>
          <a:bodyPr/>
          <a:lstStyle/>
          <a:p>
            <a:pPr>
              <a:defRPr/>
            </a:pPr>
            <a:fld id="{F04AD989-785B-4681-9F14-B0EF9BD80E59}" type="datetime1">
              <a:rPr lang="zh-CN" altLang="en-US"/>
              <a:pPr>
                <a:defRPr/>
              </a:pPr>
              <a:t>2021/3/24</a:t>
            </a:fld>
            <a:endParaRPr lang="en-US" altLang="zh-CN"/>
          </a:p>
        </p:txBody>
      </p:sp>
      <p:sp>
        <p:nvSpPr>
          <p:cNvPr id="15" name="页脚占位符 2"/>
          <p:cNvSpPr>
            <a:spLocks noGrp="1"/>
          </p:cNvSpPr>
          <p:nvPr>
            <p:ph type="ftr" sz="quarter" idx="11"/>
          </p:nvPr>
        </p:nvSpPr>
        <p:spPr/>
        <p:txBody>
          <a:bodyPr/>
          <a:lstStyle/>
          <a:p>
            <a:pPr>
              <a:defRPr/>
            </a:pPr>
            <a:endParaRPr lang="en-US" altLang="zh-CN"/>
          </a:p>
        </p:txBody>
      </p:sp>
      <p:sp>
        <p:nvSpPr>
          <p:cNvPr id="16" name="灯片编号占位符 3"/>
          <p:cNvSpPr>
            <a:spLocks noGrp="1"/>
          </p:cNvSpPr>
          <p:nvPr>
            <p:ph type="sldNum" sz="quarter" idx="12"/>
          </p:nvPr>
        </p:nvSpPr>
        <p:spPr/>
        <p:txBody>
          <a:bodyPr/>
          <a:lstStyle/>
          <a:p>
            <a:pPr>
              <a:defRPr/>
            </a:pPr>
            <a:fld id="{9275F692-7F06-4D38-95D9-E3177B778B0A}" type="slidenum">
              <a:rPr lang="en-US" altLang="zh-CN"/>
              <a:pPr>
                <a:defRPr/>
              </a:pPr>
              <a:t>17</a:t>
            </a:fld>
            <a:endParaRPr lang="en-US" altLang="zh-CN"/>
          </a:p>
        </p:txBody>
      </p:sp>
      <p:sp>
        <p:nvSpPr>
          <p:cNvPr id="22533" name="Rectangle 6"/>
          <p:cNvSpPr>
            <a:spLocks noGrp="1" noChangeArrowheads="1"/>
          </p:cNvSpPr>
          <p:nvPr>
            <p:ph type="title" idx="4294967295"/>
          </p:nvPr>
        </p:nvSpPr>
        <p:spPr>
          <a:xfrm>
            <a:off x="381000" y="188913"/>
            <a:ext cx="8229600" cy="457200"/>
          </a:xfrm>
        </p:spPr>
        <p:txBody>
          <a:bodyPr/>
          <a:lstStyle/>
          <a:p>
            <a:pPr algn="l" eaLnBrk="1" hangingPunct="1"/>
            <a:r>
              <a:rPr lang="en-US" altLang="zh-CN" sz="2800">
                <a:solidFill>
                  <a:schemeClr val="hlink"/>
                </a:solidFill>
                <a:ea typeface="隶书" panose="02010509060101010101" pitchFamily="49" charset="-122"/>
              </a:rPr>
              <a:t>2.</a:t>
            </a:r>
            <a:r>
              <a:rPr lang="zh-CN" altLang="en-US" sz="2800">
                <a:solidFill>
                  <a:schemeClr val="hlink"/>
                </a:solidFill>
                <a:ea typeface="隶书" panose="02010509060101010101" pitchFamily="49" charset="-122"/>
              </a:rPr>
              <a:t>定理应用 </a:t>
            </a:r>
            <a:r>
              <a:rPr lang="en-US" altLang="zh-CN" sz="2800">
                <a:solidFill>
                  <a:schemeClr val="hlink"/>
                </a:solidFill>
                <a:ea typeface="隶书" panose="02010509060101010101" pitchFamily="49" charset="-122"/>
              </a:rPr>
              <a:t>Applications</a:t>
            </a:r>
          </a:p>
        </p:txBody>
      </p:sp>
      <p:sp>
        <p:nvSpPr>
          <p:cNvPr id="195610" name="Rectangle 26"/>
          <p:cNvSpPr>
            <a:spLocks noChangeArrowheads="1"/>
          </p:cNvSpPr>
          <p:nvPr/>
        </p:nvSpPr>
        <p:spPr bwMode="auto">
          <a:xfrm>
            <a:off x="228600" y="34417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a:ea typeface="华文楷体" panose="02010600040101010101" pitchFamily="2" charset="-122"/>
              </a:rPr>
              <a:t>Assume</a:t>
            </a:r>
            <a:r>
              <a:rPr lang="en-US" altLang="zh-CN" i="1">
                <a:ea typeface="华文楷体" panose="02010600040101010101" pitchFamily="2" charset="-122"/>
              </a:rPr>
              <a:t> i</a:t>
            </a:r>
            <a:r>
              <a:rPr lang="en-US" altLang="zh-CN" baseline="-25000">
                <a:ea typeface="华文楷体" panose="02010600040101010101" pitchFamily="2" charset="-122"/>
              </a:rPr>
              <a:t>x</a:t>
            </a:r>
            <a:r>
              <a:rPr lang="en-US" altLang="zh-CN">
                <a:ea typeface="华文楷体" panose="02010600040101010101" pitchFamily="2" charset="-122"/>
              </a:rPr>
              <a:t> =1/8 A. Find the </a:t>
            </a:r>
            <a:r>
              <a:rPr lang="en-US" altLang="zh-CN" i="1">
                <a:ea typeface="华文楷体" panose="02010600040101010101" pitchFamily="2" charset="-122"/>
              </a:rPr>
              <a:t>R</a:t>
            </a:r>
            <a:r>
              <a:rPr lang="en-US" altLang="zh-CN" baseline="-25000">
                <a:ea typeface="华文楷体" panose="02010600040101010101" pitchFamily="2" charset="-122"/>
              </a:rPr>
              <a:t>x</a:t>
            </a:r>
            <a:r>
              <a:rPr lang="en-US" altLang="zh-CN">
                <a:ea typeface="华文楷体" panose="02010600040101010101" pitchFamily="2" charset="-122"/>
              </a:rPr>
              <a:t>.</a:t>
            </a:r>
          </a:p>
        </p:txBody>
      </p:sp>
      <p:graphicFrame>
        <p:nvGraphicFramePr>
          <p:cNvPr id="195627" name="Object 43"/>
          <p:cNvGraphicFramePr>
            <a:graphicFrameLocks noChangeAspect="1"/>
          </p:cNvGraphicFramePr>
          <p:nvPr/>
        </p:nvGraphicFramePr>
        <p:xfrm>
          <a:off x="609600" y="1003300"/>
          <a:ext cx="3179763" cy="1744663"/>
        </p:xfrm>
        <a:graphic>
          <a:graphicData uri="http://schemas.openxmlformats.org/presentationml/2006/ole">
            <mc:AlternateContent xmlns:mc="http://schemas.openxmlformats.org/markup-compatibility/2006">
              <mc:Choice xmlns:v="urn:schemas-microsoft-com:vml" Requires="v">
                <p:oleObj spid="_x0000_s79291" name="Flash Movie" r:id="rId3" imgW="2650320" imgH="1454760" progId="Flash.Movie">
                  <p:embed/>
                </p:oleObj>
              </mc:Choice>
              <mc:Fallback>
                <p:oleObj name="Flash Movie" r:id="rId3" imgW="2650320" imgH="1454760" progId="Flash.Movie">
                  <p:embed/>
                  <p:pic>
                    <p:nvPicPr>
                      <p:cNvPr id="0" name="Object 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003300"/>
                        <a:ext cx="3179763" cy="174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628" name="Object 44"/>
          <p:cNvGraphicFramePr>
            <a:graphicFrameLocks noChangeAspect="1"/>
          </p:cNvGraphicFramePr>
          <p:nvPr/>
        </p:nvGraphicFramePr>
        <p:xfrm>
          <a:off x="4114800" y="1308100"/>
          <a:ext cx="2338388" cy="1374775"/>
        </p:xfrm>
        <a:graphic>
          <a:graphicData uri="http://schemas.openxmlformats.org/presentationml/2006/ole">
            <mc:AlternateContent xmlns:mc="http://schemas.openxmlformats.org/markup-compatibility/2006">
              <mc:Choice xmlns:v="urn:schemas-microsoft-com:vml" Requires="v">
                <p:oleObj spid="_x0000_s79292" name="Flash Movie" r:id="rId5" imgW="1948680" imgH="1146240" progId="Flash.Movie">
                  <p:embed/>
                </p:oleObj>
              </mc:Choice>
              <mc:Fallback>
                <p:oleObj name="Flash Movie" r:id="rId5" imgW="1948680" imgH="1146240" progId="Flash.Movie">
                  <p:embed/>
                  <p:pic>
                    <p:nvPicPr>
                      <p:cNvPr id="0" name="Object 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1308100"/>
                        <a:ext cx="2338388"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629" name="Object 45"/>
          <p:cNvGraphicFramePr>
            <a:graphicFrameLocks noChangeAspect="1"/>
          </p:cNvGraphicFramePr>
          <p:nvPr/>
        </p:nvGraphicFramePr>
        <p:xfrm>
          <a:off x="6858000" y="990600"/>
          <a:ext cx="2057400" cy="1744663"/>
        </p:xfrm>
        <a:graphic>
          <a:graphicData uri="http://schemas.openxmlformats.org/presentationml/2006/ole">
            <mc:AlternateContent xmlns:mc="http://schemas.openxmlformats.org/markup-compatibility/2006">
              <mc:Choice xmlns:v="urn:schemas-microsoft-com:vml" Requires="v">
                <p:oleObj spid="_x0000_s79293" name="Flash Movie" r:id="rId7" imgW="1715040" imgH="1454760" progId="Flash.Movie">
                  <p:embed/>
                </p:oleObj>
              </mc:Choice>
              <mc:Fallback>
                <p:oleObj name="Flash Movie" r:id="rId7" imgW="1715040" imgH="1454760" progId="Flash.Movie">
                  <p:embed/>
                  <p:pic>
                    <p:nvPicPr>
                      <p:cNvPr id="0" name="Object 4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0" y="990600"/>
                        <a:ext cx="2057400" cy="1744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630" name="Object 46"/>
          <p:cNvGraphicFramePr>
            <a:graphicFrameLocks noChangeAspect="1"/>
          </p:cNvGraphicFramePr>
          <p:nvPr/>
        </p:nvGraphicFramePr>
        <p:xfrm>
          <a:off x="4818063" y="1643063"/>
          <a:ext cx="3792537" cy="1036637"/>
        </p:xfrm>
        <a:graphic>
          <a:graphicData uri="http://schemas.openxmlformats.org/presentationml/2006/ole">
            <mc:AlternateContent xmlns:mc="http://schemas.openxmlformats.org/markup-compatibility/2006">
              <mc:Choice xmlns:v="urn:schemas-microsoft-com:vml" Requires="v">
                <p:oleObj spid="_x0000_s79294" name="Flash Movie" r:id="rId9" imgW="3161520" imgH="863640" progId="Flash.Movie">
                  <p:embed/>
                </p:oleObj>
              </mc:Choice>
              <mc:Fallback>
                <p:oleObj name="Flash Movie" r:id="rId9" imgW="3161520" imgH="863640" progId="Flash.Movie">
                  <p:embed/>
                  <p:pic>
                    <p:nvPicPr>
                      <p:cNvPr id="0" name="Object 4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18063" y="1643063"/>
                        <a:ext cx="3792537" cy="103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631" name="Object 47"/>
          <p:cNvGraphicFramePr>
            <a:graphicFrameLocks noChangeAspect="1"/>
          </p:cNvGraphicFramePr>
          <p:nvPr/>
        </p:nvGraphicFramePr>
        <p:xfrm>
          <a:off x="1268413" y="4203700"/>
          <a:ext cx="3455987" cy="1838325"/>
        </p:xfrm>
        <a:graphic>
          <a:graphicData uri="http://schemas.openxmlformats.org/presentationml/2006/ole">
            <mc:AlternateContent xmlns:mc="http://schemas.openxmlformats.org/markup-compatibility/2006">
              <mc:Choice xmlns:v="urn:schemas-microsoft-com:vml" Requires="v">
                <p:oleObj spid="_x0000_s79295" name="Flash Movie" r:id="rId11" imgW="2880360" imgH="1532880" progId="Flash.Movie">
                  <p:embed/>
                </p:oleObj>
              </mc:Choice>
              <mc:Fallback>
                <p:oleObj name="Flash Movie" r:id="rId11" imgW="2880360" imgH="1532880" progId="Flash.Movie">
                  <p:embed/>
                  <p:pic>
                    <p:nvPicPr>
                      <p:cNvPr id="0" name="Object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68413" y="4203700"/>
                        <a:ext cx="3455987" cy="183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632" name="Object 48"/>
          <p:cNvGraphicFramePr>
            <a:graphicFrameLocks noChangeAspect="1"/>
          </p:cNvGraphicFramePr>
          <p:nvPr/>
        </p:nvGraphicFramePr>
        <p:xfrm>
          <a:off x="2335213" y="5105400"/>
          <a:ext cx="1339850" cy="942975"/>
        </p:xfrm>
        <a:graphic>
          <a:graphicData uri="http://schemas.openxmlformats.org/presentationml/2006/ole">
            <mc:AlternateContent xmlns:mc="http://schemas.openxmlformats.org/markup-compatibility/2006">
              <mc:Choice xmlns:v="urn:schemas-microsoft-com:vml" Requires="v">
                <p:oleObj spid="_x0000_s79296" name="Flash Movie" r:id="rId13" imgW="1117080" imgH="786240" progId="Flash.Movie">
                  <p:embed/>
                </p:oleObj>
              </mc:Choice>
              <mc:Fallback>
                <p:oleObj name="Flash Movie" r:id="rId13" imgW="1117080" imgH="786240" progId="Flash.Movie">
                  <p:embed/>
                  <p:pic>
                    <p:nvPicPr>
                      <p:cNvPr id="0" name="Object 4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5213" y="5105400"/>
                        <a:ext cx="1339850"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633" name="Object 49"/>
          <p:cNvGraphicFramePr>
            <a:graphicFrameLocks noChangeAspect="1"/>
          </p:cNvGraphicFramePr>
          <p:nvPr/>
        </p:nvGraphicFramePr>
        <p:xfrm>
          <a:off x="2171700" y="4940300"/>
          <a:ext cx="1804988" cy="1117600"/>
        </p:xfrm>
        <a:graphic>
          <a:graphicData uri="http://schemas.openxmlformats.org/presentationml/2006/ole">
            <mc:AlternateContent xmlns:mc="http://schemas.openxmlformats.org/markup-compatibility/2006">
              <mc:Choice xmlns:v="urn:schemas-microsoft-com:vml" Requires="v">
                <p:oleObj spid="_x0000_s79297" name="Flash Movie" r:id="rId15" imgW="1504440" imgH="932040" progId="Flash.Movie">
                  <p:embed/>
                </p:oleObj>
              </mc:Choice>
              <mc:Fallback>
                <p:oleObj name="Flash Movie" r:id="rId15" imgW="1504440" imgH="932040" progId="Flash.Movie">
                  <p:embed/>
                  <p:pic>
                    <p:nvPicPr>
                      <p:cNvPr id="0" name="Object 4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71700" y="4940300"/>
                        <a:ext cx="1804988"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634" name="Object 50"/>
          <p:cNvGraphicFramePr>
            <a:graphicFrameLocks noChangeAspect="1"/>
          </p:cNvGraphicFramePr>
          <p:nvPr/>
        </p:nvGraphicFramePr>
        <p:xfrm>
          <a:off x="2249488" y="3962400"/>
          <a:ext cx="2447925" cy="2152650"/>
        </p:xfrm>
        <a:graphic>
          <a:graphicData uri="http://schemas.openxmlformats.org/presentationml/2006/ole">
            <mc:AlternateContent xmlns:mc="http://schemas.openxmlformats.org/markup-compatibility/2006">
              <mc:Choice xmlns:v="urn:schemas-microsoft-com:vml" Requires="v">
                <p:oleObj spid="_x0000_s79298" name="Flash Movie" r:id="rId17" imgW="2037240" imgH="1789920" progId="Flash.Movie">
                  <p:embed/>
                </p:oleObj>
              </mc:Choice>
              <mc:Fallback>
                <p:oleObj name="Flash Movie" r:id="rId17" imgW="2037240" imgH="1789920" progId="Flash.Movie">
                  <p:embed/>
                  <p:pic>
                    <p:nvPicPr>
                      <p:cNvPr id="0" name="Object 5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49488" y="3962400"/>
                        <a:ext cx="244792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636" name="Object 52"/>
          <p:cNvGraphicFramePr>
            <a:graphicFrameLocks noChangeAspect="1"/>
          </p:cNvGraphicFramePr>
          <p:nvPr/>
        </p:nvGraphicFramePr>
        <p:xfrm>
          <a:off x="4659313" y="3657600"/>
          <a:ext cx="4484687" cy="1987550"/>
        </p:xfrm>
        <a:graphic>
          <a:graphicData uri="http://schemas.openxmlformats.org/presentationml/2006/ole">
            <mc:AlternateContent xmlns:mc="http://schemas.openxmlformats.org/markup-compatibility/2006">
              <mc:Choice xmlns:v="urn:schemas-microsoft-com:vml" Requires="v">
                <p:oleObj spid="_x0000_s79299" name="Flash Movie" r:id="rId19" imgW="3736440" imgH="1656000" progId="Flash.Movie">
                  <p:embed/>
                </p:oleObj>
              </mc:Choice>
              <mc:Fallback>
                <p:oleObj name="Flash Movie" r:id="rId19" imgW="3736440" imgH="1656000" progId="Flash.Movie">
                  <p:embed/>
                  <p:pic>
                    <p:nvPicPr>
                      <p:cNvPr id="0" name="Object 5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9313" y="3657600"/>
                        <a:ext cx="4484687"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5637" name="Object 53"/>
          <p:cNvGraphicFramePr>
            <a:graphicFrameLocks noChangeAspect="1"/>
          </p:cNvGraphicFramePr>
          <p:nvPr/>
        </p:nvGraphicFramePr>
        <p:xfrm>
          <a:off x="4659313" y="3657600"/>
          <a:ext cx="4484687" cy="1987550"/>
        </p:xfrm>
        <a:graphic>
          <a:graphicData uri="http://schemas.openxmlformats.org/presentationml/2006/ole">
            <mc:AlternateContent xmlns:mc="http://schemas.openxmlformats.org/markup-compatibility/2006">
              <mc:Choice xmlns:v="urn:schemas-microsoft-com:vml" Requires="v">
                <p:oleObj spid="_x0000_s79300" name="Flash 文档" r:id="rId21" imgW="3736440" imgH="1656000" progId="Flash.Movie">
                  <p:embed/>
                </p:oleObj>
              </mc:Choice>
              <mc:Fallback>
                <p:oleObj name="Flash 文档" r:id="rId21" imgW="3736440" imgH="1656000" progId="Flash.Movie">
                  <p:embed/>
                  <p:pic>
                    <p:nvPicPr>
                      <p:cNvPr id="0" name="Object 5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659313" y="3657600"/>
                        <a:ext cx="4484687" cy="198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Rectangle 484"/>
          <p:cNvSpPr>
            <a:spLocks noChangeArrowheads="1"/>
          </p:cNvSpPr>
          <p:nvPr/>
        </p:nvSpPr>
        <p:spPr bwMode="auto">
          <a:xfrm>
            <a:off x="519648" y="620068"/>
            <a:ext cx="51090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zh-CN" altLang="en-US" sz="2400" dirty="0">
                <a:effectLst>
                  <a:outerShdw blurRad="38100" dist="38100" dir="2700000" algn="tl">
                    <a:srgbClr val="C0C0C0"/>
                  </a:outerShdw>
                </a:effectLst>
                <a:latin typeface="Times New Roman" panose="02020603050405020304" pitchFamily="18" charset="0"/>
                <a:ea typeface="隶书" panose="02010509060101010101" pitchFamily="49" charset="-122"/>
              </a:rPr>
              <a:t>注意：支路电压、电流具有唯一解！</a:t>
            </a:r>
            <a:endPar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5627"/>
                                        </p:tgtEl>
                                        <p:attrNameLst>
                                          <p:attrName>style.visibility</p:attrName>
                                        </p:attrNameLst>
                                      </p:cBhvr>
                                      <p:to>
                                        <p:strVal val="visible"/>
                                      </p:to>
                                    </p:set>
                                    <p:animEffect transition="in" filter="box(in)">
                                      <p:cBhvr>
                                        <p:cTn id="12" dur="500"/>
                                        <p:tgtEl>
                                          <p:spTgt spid="1956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195628"/>
                                        </p:tgtEl>
                                        <p:attrNameLst>
                                          <p:attrName>style.visibility</p:attrName>
                                        </p:attrNameLst>
                                      </p:cBhvr>
                                      <p:to>
                                        <p:strVal val="visible"/>
                                      </p:to>
                                    </p:set>
                                    <p:animEffect transition="in" filter="box(in)">
                                      <p:cBhvr>
                                        <p:cTn id="17" dur="500"/>
                                        <p:tgtEl>
                                          <p:spTgt spid="1956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195629"/>
                                        </p:tgtEl>
                                        <p:attrNameLst>
                                          <p:attrName>style.visibility</p:attrName>
                                        </p:attrNameLst>
                                      </p:cBhvr>
                                      <p:to>
                                        <p:strVal val="visible"/>
                                      </p:to>
                                    </p:set>
                                    <p:animEffect transition="in" filter="box(in)">
                                      <p:cBhvr>
                                        <p:cTn id="22" dur="500"/>
                                        <p:tgtEl>
                                          <p:spTgt spid="1956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195630"/>
                                        </p:tgtEl>
                                        <p:attrNameLst>
                                          <p:attrName>style.visibility</p:attrName>
                                        </p:attrNameLst>
                                      </p:cBhvr>
                                      <p:to>
                                        <p:strVal val="visible"/>
                                      </p:to>
                                    </p:set>
                                    <p:animEffect transition="in" filter="box(in)">
                                      <p:cBhvr>
                                        <p:cTn id="27" dur="500"/>
                                        <p:tgtEl>
                                          <p:spTgt spid="1956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95610"/>
                                        </p:tgtEl>
                                        <p:attrNameLst>
                                          <p:attrName>style.visibility</p:attrName>
                                        </p:attrNameLst>
                                      </p:cBhvr>
                                      <p:to>
                                        <p:strVal val="visible"/>
                                      </p:to>
                                    </p:set>
                                    <p:animEffect transition="in" filter="box(in)">
                                      <p:cBhvr>
                                        <p:cTn id="32" dur="500"/>
                                        <p:tgtEl>
                                          <p:spTgt spid="19561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195631"/>
                                        </p:tgtEl>
                                        <p:attrNameLst>
                                          <p:attrName>style.visibility</p:attrName>
                                        </p:attrNameLst>
                                      </p:cBhvr>
                                      <p:to>
                                        <p:strVal val="visible"/>
                                      </p:to>
                                    </p:set>
                                    <p:animEffect transition="in" filter="box(in)">
                                      <p:cBhvr>
                                        <p:cTn id="37" dur="500"/>
                                        <p:tgtEl>
                                          <p:spTgt spid="195631"/>
                                        </p:tgtEl>
                                      </p:cBhvr>
                                    </p:animEffect>
                                  </p:childTnLst>
                                </p:cTn>
                              </p:par>
                            </p:childTnLst>
                          </p:cTn>
                        </p:par>
                        <p:par>
                          <p:cTn id="38" fill="hold" nodeType="afterGroup">
                            <p:stCondLst>
                              <p:cond delay="500"/>
                            </p:stCondLst>
                            <p:childTnLst>
                              <p:par>
                                <p:cTn id="39" presetID="4" presetClass="entr" presetSubtype="16" fill="hold" nodeType="afterEffect">
                                  <p:stCondLst>
                                    <p:cond delay="0"/>
                                  </p:stCondLst>
                                  <p:childTnLst>
                                    <p:set>
                                      <p:cBhvr>
                                        <p:cTn id="40" dur="1" fill="hold">
                                          <p:stCondLst>
                                            <p:cond delay="0"/>
                                          </p:stCondLst>
                                        </p:cTn>
                                        <p:tgtEl>
                                          <p:spTgt spid="195632"/>
                                        </p:tgtEl>
                                        <p:attrNameLst>
                                          <p:attrName>style.visibility</p:attrName>
                                        </p:attrNameLst>
                                      </p:cBhvr>
                                      <p:to>
                                        <p:strVal val="visible"/>
                                      </p:to>
                                    </p:set>
                                    <p:animEffect transition="in" filter="box(in)">
                                      <p:cBhvr>
                                        <p:cTn id="41" dur="500"/>
                                        <p:tgtEl>
                                          <p:spTgt spid="195632"/>
                                        </p:tgtEl>
                                      </p:cBhvr>
                                    </p:animEffect>
                                  </p:childTnLst>
                                  <p:subTnLst>
                                    <p:set>
                                      <p:cBhvr override="childStyle">
                                        <p:cTn dur="1" fill="hold" display="0" masterRel="nextClick" afterEffect="1"/>
                                        <p:tgtEl>
                                          <p:spTgt spid="195632"/>
                                        </p:tgtEl>
                                        <p:attrNameLst>
                                          <p:attrName>style.visibility</p:attrName>
                                        </p:attrNameLst>
                                      </p:cBhvr>
                                      <p:to>
                                        <p:strVal val="hidden"/>
                                      </p:to>
                                    </p:set>
                                  </p:sub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16" fill="hold" nodeType="clickEffect">
                                  <p:stCondLst>
                                    <p:cond delay="0"/>
                                  </p:stCondLst>
                                  <p:childTnLst>
                                    <p:set>
                                      <p:cBhvr>
                                        <p:cTn id="45" dur="1" fill="hold">
                                          <p:stCondLst>
                                            <p:cond delay="0"/>
                                          </p:stCondLst>
                                        </p:cTn>
                                        <p:tgtEl>
                                          <p:spTgt spid="195633"/>
                                        </p:tgtEl>
                                        <p:attrNameLst>
                                          <p:attrName>style.visibility</p:attrName>
                                        </p:attrNameLst>
                                      </p:cBhvr>
                                      <p:to>
                                        <p:strVal val="visible"/>
                                      </p:to>
                                    </p:set>
                                    <p:animEffect transition="in" filter="box(in)">
                                      <p:cBhvr>
                                        <p:cTn id="46" dur="500"/>
                                        <p:tgtEl>
                                          <p:spTgt spid="19563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nodeType="clickEffect">
                                  <p:stCondLst>
                                    <p:cond delay="0"/>
                                  </p:stCondLst>
                                  <p:childTnLst>
                                    <p:set>
                                      <p:cBhvr>
                                        <p:cTn id="50" dur="1" fill="hold">
                                          <p:stCondLst>
                                            <p:cond delay="0"/>
                                          </p:stCondLst>
                                        </p:cTn>
                                        <p:tgtEl>
                                          <p:spTgt spid="195634"/>
                                        </p:tgtEl>
                                        <p:attrNameLst>
                                          <p:attrName>style.visibility</p:attrName>
                                        </p:attrNameLst>
                                      </p:cBhvr>
                                      <p:to>
                                        <p:strVal val="visible"/>
                                      </p:to>
                                    </p:set>
                                    <p:animEffect transition="in" filter="box(in)">
                                      <p:cBhvr>
                                        <p:cTn id="51" dur="500"/>
                                        <p:tgtEl>
                                          <p:spTgt spid="19563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4" presetClass="entr" presetSubtype="16" fill="hold" nodeType="clickEffect">
                                  <p:stCondLst>
                                    <p:cond delay="0"/>
                                  </p:stCondLst>
                                  <p:childTnLst>
                                    <p:set>
                                      <p:cBhvr>
                                        <p:cTn id="55" dur="1" fill="hold">
                                          <p:stCondLst>
                                            <p:cond delay="0"/>
                                          </p:stCondLst>
                                        </p:cTn>
                                        <p:tgtEl>
                                          <p:spTgt spid="195636"/>
                                        </p:tgtEl>
                                        <p:attrNameLst>
                                          <p:attrName>style.visibility</p:attrName>
                                        </p:attrNameLst>
                                      </p:cBhvr>
                                      <p:to>
                                        <p:strVal val="visible"/>
                                      </p:to>
                                    </p:set>
                                    <p:animEffect transition="in" filter="box(in)">
                                      <p:cBhvr>
                                        <p:cTn id="56" dur="500"/>
                                        <p:tgtEl>
                                          <p:spTgt spid="19563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4" presetClass="entr" presetSubtype="16" fill="hold" nodeType="clickEffect">
                                  <p:stCondLst>
                                    <p:cond delay="0"/>
                                  </p:stCondLst>
                                  <p:childTnLst>
                                    <p:set>
                                      <p:cBhvr>
                                        <p:cTn id="60" dur="1" fill="hold">
                                          <p:stCondLst>
                                            <p:cond delay="0"/>
                                          </p:stCondLst>
                                        </p:cTn>
                                        <p:tgtEl>
                                          <p:spTgt spid="195637"/>
                                        </p:tgtEl>
                                        <p:attrNameLst>
                                          <p:attrName>style.visibility</p:attrName>
                                        </p:attrNameLst>
                                      </p:cBhvr>
                                      <p:to>
                                        <p:strVal val="visible"/>
                                      </p:to>
                                    </p:set>
                                    <p:animEffect transition="in" filter="box(in)">
                                      <p:cBhvr>
                                        <p:cTn id="61" dur="500"/>
                                        <p:tgtEl>
                                          <p:spTgt spid="195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10" grpId="0" autoUpdateAnimBg="0"/>
      <p:bldP spid="1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160338" y="188913"/>
            <a:ext cx="758001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zh-CN" altLang="en-US" sz="2400" b="1" dirty="0">
                <a:solidFill>
                  <a:srgbClr val="FF3300"/>
                </a:solidFill>
              </a:rPr>
              <a:t>例</a:t>
            </a:r>
            <a:r>
              <a:rPr lang="zh-CN" altLang="en-US" sz="2400" b="1" dirty="0">
                <a:solidFill>
                  <a:srgbClr val="0000FF"/>
                </a:solidFill>
              </a:rPr>
              <a:t>    </a:t>
            </a:r>
            <a:r>
              <a:rPr lang="zh-CN" altLang="en-US" sz="2400" b="1" dirty="0"/>
              <a:t>已知如图。现欲使负载电阻</a:t>
            </a:r>
            <a:r>
              <a:rPr lang="en-US" altLang="zh-CN" sz="2400" b="1" i="1" dirty="0"/>
              <a:t>R</a:t>
            </a:r>
            <a:r>
              <a:rPr lang="en-US" altLang="zh-CN" sz="2400" b="1" baseline="-25000" dirty="0"/>
              <a:t>L</a:t>
            </a:r>
            <a:r>
              <a:rPr lang="zh-CN" altLang="en-US" sz="2400" b="1" dirty="0"/>
              <a:t>的电流为电源支路电流</a:t>
            </a:r>
            <a:r>
              <a:rPr lang="en-US" altLang="zh-CN" sz="2400" b="1" i="1" dirty="0"/>
              <a:t>I</a:t>
            </a:r>
            <a:r>
              <a:rPr lang="zh-CN" altLang="en-US" sz="2400" b="1" dirty="0"/>
              <a:t>的</a:t>
            </a:r>
            <a:r>
              <a:rPr lang="en-US" altLang="zh-CN" sz="2400" b="1" dirty="0"/>
              <a:t>1/6</a:t>
            </a:r>
            <a:r>
              <a:rPr lang="zh-CN" altLang="en-US" sz="2400" b="1" dirty="0"/>
              <a:t>，求此电阻值。</a:t>
            </a:r>
            <a:endParaRPr lang="zh-CN" altLang="en-US" sz="2400" b="1" dirty="0">
              <a:solidFill>
                <a:srgbClr val="0000FF"/>
              </a:solidFill>
            </a:endParaRPr>
          </a:p>
        </p:txBody>
      </p:sp>
      <p:grpSp>
        <p:nvGrpSpPr>
          <p:cNvPr id="23555" name="Group 3"/>
          <p:cNvGrpSpPr>
            <a:grpSpLocks/>
          </p:cNvGrpSpPr>
          <p:nvPr/>
        </p:nvGrpSpPr>
        <p:grpSpPr bwMode="auto">
          <a:xfrm>
            <a:off x="4302126" y="557213"/>
            <a:ext cx="3921125" cy="2244725"/>
            <a:chOff x="3142" y="384"/>
            <a:chExt cx="2470" cy="1414"/>
          </a:xfrm>
        </p:grpSpPr>
        <p:sp>
          <p:nvSpPr>
            <p:cNvPr id="23602" name="Text Box 4"/>
            <p:cNvSpPr txBox="1">
              <a:spLocks noChangeArrowheads="1"/>
            </p:cNvSpPr>
            <p:nvPr/>
          </p:nvSpPr>
          <p:spPr bwMode="auto">
            <a:xfrm>
              <a:off x="4246" y="385"/>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3603" name="Oval 5"/>
            <p:cNvSpPr>
              <a:spLocks noChangeArrowheads="1"/>
            </p:cNvSpPr>
            <p:nvPr/>
          </p:nvSpPr>
          <p:spPr bwMode="auto">
            <a:xfrm>
              <a:off x="3511" y="1387"/>
              <a:ext cx="252" cy="263"/>
            </a:xfrm>
            <a:prstGeom prst="ellipse">
              <a:avLst/>
            </a:prstGeom>
            <a:solidFill>
              <a:srgbClr val="CCFFFF"/>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grpSp>
          <p:nvGrpSpPr>
            <p:cNvPr id="23604" name="Group 6"/>
            <p:cNvGrpSpPr>
              <a:grpSpLocks/>
            </p:cNvGrpSpPr>
            <p:nvPr/>
          </p:nvGrpSpPr>
          <p:grpSpPr bwMode="auto">
            <a:xfrm>
              <a:off x="3628" y="722"/>
              <a:ext cx="1492" cy="1076"/>
              <a:chOff x="600" y="868"/>
              <a:chExt cx="1357" cy="1076"/>
            </a:xfrm>
          </p:grpSpPr>
          <p:sp>
            <p:nvSpPr>
              <p:cNvPr id="23621" name="Line 7"/>
              <p:cNvSpPr>
                <a:spLocks noChangeShapeType="1"/>
              </p:cNvSpPr>
              <p:nvPr/>
            </p:nvSpPr>
            <p:spPr bwMode="auto">
              <a:xfrm>
                <a:off x="1579" y="880"/>
                <a:ext cx="0" cy="105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22" name="Line 8"/>
              <p:cNvSpPr>
                <a:spLocks noChangeShapeType="1"/>
              </p:cNvSpPr>
              <p:nvPr/>
            </p:nvSpPr>
            <p:spPr bwMode="auto">
              <a:xfrm>
                <a:off x="605" y="868"/>
                <a:ext cx="0" cy="1064"/>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23" name="Line 9"/>
              <p:cNvSpPr>
                <a:spLocks noChangeShapeType="1"/>
              </p:cNvSpPr>
              <p:nvPr/>
            </p:nvSpPr>
            <p:spPr bwMode="auto">
              <a:xfrm>
                <a:off x="600" y="868"/>
                <a:ext cx="135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24" name="Line 10"/>
              <p:cNvSpPr>
                <a:spLocks noChangeShapeType="1"/>
              </p:cNvSpPr>
              <p:nvPr/>
            </p:nvSpPr>
            <p:spPr bwMode="auto">
              <a:xfrm>
                <a:off x="605" y="1927"/>
                <a:ext cx="1352"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25" name="Line 11"/>
              <p:cNvSpPr>
                <a:spLocks noChangeShapeType="1"/>
              </p:cNvSpPr>
              <p:nvPr/>
            </p:nvSpPr>
            <p:spPr bwMode="auto">
              <a:xfrm>
                <a:off x="1947" y="880"/>
                <a:ext cx="0" cy="1064"/>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26" name="Line 12"/>
              <p:cNvSpPr>
                <a:spLocks noChangeShapeType="1"/>
              </p:cNvSpPr>
              <p:nvPr/>
            </p:nvSpPr>
            <p:spPr bwMode="auto">
              <a:xfrm>
                <a:off x="989" y="874"/>
                <a:ext cx="0" cy="1053"/>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3605" name="Rectangle 13"/>
            <p:cNvSpPr>
              <a:spLocks noChangeArrowheads="1"/>
            </p:cNvSpPr>
            <p:nvPr/>
          </p:nvSpPr>
          <p:spPr bwMode="auto">
            <a:xfrm>
              <a:off x="3578" y="919"/>
              <a:ext cx="122" cy="312"/>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606" name="Rectangle 14"/>
            <p:cNvSpPr>
              <a:spLocks noChangeArrowheads="1"/>
            </p:cNvSpPr>
            <p:nvPr/>
          </p:nvSpPr>
          <p:spPr bwMode="auto">
            <a:xfrm>
              <a:off x="4650" y="1092"/>
              <a:ext cx="122" cy="31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607" name="Rectangle 15"/>
            <p:cNvSpPr>
              <a:spLocks noChangeArrowheads="1"/>
            </p:cNvSpPr>
            <p:nvPr/>
          </p:nvSpPr>
          <p:spPr bwMode="auto">
            <a:xfrm rot="-5400000">
              <a:off x="4313" y="584"/>
              <a:ext cx="128" cy="300"/>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608" name="Rectangle 16"/>
            <p:cNvSpPr>
              <a:spLocks noChangeArrowheads="1"/>
            </p:cNvSpPr>
            <p:nvPr/>
          </p:nvSpPr>
          <p:spPr bwMode="auto">
            <a:xfrm>
              <a:off x="5049" y="1092"/>
              <a:ext cx="122" cy="31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609" name="Text Box 17"/>
            <p:cNvSpPr txBox="1">
              <a:spLocks noChangeArrowheads="1"/>
            </p:cNvSpPr>
            <p:nvPr/>
          </p:nvSpPr>
          <p:spPr bwMode="auto">
            <a:xfrm>
              <a:off x="3343" y="1204"/>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a:t>
              </a:r>
            </a:p>
          </p:txBody>
        </p:sp>
        <p:sp>
          <p:nvSpPr>
            <p:cNvPr id="23610" name="Text Box 18"/>
            <p:cNvSpPr txBox="1">
              <a:spLocks noChangeArrowheads="1"/>
            </p:cNvSpPr>
            <p:nvPr/>
          </p:nvSpPr>
          <p:spPr bwMode="auto">
            <a:xfrm>
              <a:off x="3343" y="1509"/>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latin typeface="黑体" panose="02010609060101010101" pitchFamily="49" charset="-122"/>
                  <a:ea typeface="黑体" panose="02010609060101010101" pitchFamily="49" charset="-122"/>
                </a:rPr>
                <a:t>-</a:t>
              </a:r>
            </a:p>
          </p:txBody>
        </p:sp>
        <p:sp>
          <p:nvSpPr>
            <p:cNvPr id="23611" name="Text Box 19"/>
            <p:cNvSpPr txBox="1">
              <a:spLocks noChangeArrowheads="1"/>
            </p:cNvSpPr>
            <p:nvPr/>
          </p:nvSpPr>
          <p:spPr bwMode="auto">
            <a:xfrm>
              <a:off x="3142" y="1344"/>
              <a:ext cx="32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t>U</a:t>
              </a:r>
              <a:r>
                <a:rPr lang="en-US" altLang="zh-CN" b="1" baseline="-25000"/>
                <a:t>S</a:t>
              </a:r>
              <a:endParaRPr lang="en-US" altLang="zh-CN" b="1"/>
            </a:p>
          </p:txBody>
        </p:sp>
        <p:sp>
          <p:nvSpPr>
            <p:cNvPr id="23612" name="Text Box 20"/>
            <p:cNvSpPr txBox="1">
              <a:spLocks noChangeArrowheads="1"/>
            </p:cNvSpPr>
            <p:nvPr/>
          </p:nvSpPr>
          <p:spPr bwMode="auto">
            <a:xfrm>
              <a:off x="3315" y="920"/>
              <a:ext cx="24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t>R</a:t>
              </a:r>
            </a:p>
          </p:txBody>
        </p:sp>
        <p:sp>
          <p:nvSpPr>
            <p:cNvPr id="23613" name="Text Box 21"/>
            <p:cNvSpPr txBox="1">
              <a:spLocks noChangeArrowheads="1"/>
            </p:cNvSpPr>
            <p:nvPr/>
          </p:nvSpPr>
          <p:spPr bwMode="auto">
            <a:xfrm>
              <a:off x="5157" y="1089"/>
              <a:ext cx="4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t>R</a:t>
              </a:r>
              <a:r>
                <a:rPr lang="en-US" altLang="zh-CN" b="1" baseline="-25000"/>
                <a:t>L</a:t>
              </a:r>
              <a:endParaRPr lang="en-US" altLang="zh-CN" b="1"/>
            </a:p>
          </p:txBody>
        </p:sp>
        <p:sp>
          <p:nvSpPr>
            <p:cNvPr id="23614" name="Rectangle 22"/>
            <p:cNvSpPr>
              <a:spLocks noChangeArrowheads="1"/>
            </p:cNvSpPr>
            <p:nvPr/>
          </p:nvSpPr>
          <p:spPr bwMode="auto">
            <a:xfrm>
              <a:off x="3999" y="1092"/>
              <a:ext cx="123" cy="31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615" name="Line 23"/>
            <p:cNvSpPr>
              <a:spLocks noChangeShapeType="1"/>
            </p:cNvSpPr>
            <p:nvPr/>
          </p:nvSpPr>
          <p:spPr bwMode="auto">
            <a:xfrm flipV="1">
              <a:off x="3691" y="658"/>
              <a:ext cx="298" cy="9"/>
            </a:xfrm>
            <a:prstGeom prst="line">
              <a:avLst/>
            </a:prstGeom>
            <a:noFill/>
            <a:ln w="19050">
              <a:solidFill>
                <a:srgbClr val="3333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16" name="Text Box 24"/>
            <p:cNvSpPr txBox="1">
              <a:spLocks noChangeArrowheads="1"/>
            </p:cNvSpPr>
            <p:nvPr/>
          </p:nvSpPr>
          <p:spPr bwMode="auto">
            <a:xfrm>
              <a:off x="3686" y="384"/>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p>
          </p:txBody>
        </p:sp>
        <p:sp>
          <p:nvSpPr>
            <p:cNvPr id="23617" name="Line 25"/>
            <p:cNvSpPr>
              <a:spLocks noChangeShapeType="1"/>
            </p:cNvSpPr>
            <p:nvPr/>
          </p:nvSpPr>
          <p:spPr bwMode="auto">
            <a:xfrm rot="5400000">
              <a:off x="5037" y="816"/>
              <a:ext cx="252" cy="0"/>
            </a:xfrm>
            <a:prstGeom prst="line">
              <a:avLst/>
            </a:prstGeom>
            <a:noFill/>
            <a:ln w="19050">
              <a:solidFill>
                <a:srgbClr val="3333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18" name="Text Box 26"/>
            <p:cNvSpPr txBox="1">
              <a:spLocks noChangeArrowheads="1"/>
            </p:cNvSpPr>
            <p:nvPr/>
          </p:nvSpPr>
          <p:spPr bwMode="auto">
            <a:xfrm>
              <a:off x="5202" y="746"/>
              <a:ext cx="3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r>
                <a:rPr lang="en-US" altLang="zh-CN" b="1">
                  <a:solidFill>
                    <a:srgbClr val="0000FF"/>
                  </a:solidFill>
                </a:rPr>
                <a:t>/6</a:t>
              </a:r>
              <a:endParaRPr lang="en-US" altLang="zh-CN" b="1" i="1">
                <a:solidFill>
                  <a:srgbClr val="0000FF"/>
                </a:solidFill>
              </a:endParaRPr>
            </a:p>
          </p:txBody>
        </p:sp>
        <p:sp>
          <p:nvSpPr>
            <p:cNvPr id="23619" name="Text Box 27"/>
            <p:cNvSpPr txBox="1">
              <a:spLocks noChangeArrowheads="1"/>
            </p:cNvSpPr>
            <p:nvPr/>
          </p:nvSpPr>
          <p:spPr bwMode="auto">
            <a:xfrm>
              <a:off x="4313" y="1208"/>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3620" name="Text Box 28"/>
            <p:cNvSpPr txBox="1">
              <a:spLocks noChangeArrowheads="1"/>
            </p:cNvSpPr>
            <p:nvPr/>
          </p:nvSpPr>
          <p:spPr bwMode="auto">
            <a:xfrm>
              <a:off x="4088" y="979"/>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dirty="0"/>
                <a:t>8</a:t>
              </a:r>
              <a:r>
                <a:rPr lang="en-US" altLang="zh-CN" b="1" dirty="0">
                  <a:sym typeface="Symbol" panose="05050102010706020507" pitchFamily="18" charset="2"/>
                </a:rPr>
                <a:t></a:t>
              </a:r>
              <a:endParaRPr lang="en-US" altLang="zh-CN" b="1" dirty="0"/>
            </a:p>
          </p:txBody>
        </p:sp>
      </p:grpSp>
      <p:sp>
        <p:nvSpPr>
          <p:cNvPr id="168989" name="Text Box 29"/>
          <p:cNvSpPr txBox="1">
            <a:spLocks noChangeArrowheads="1"/>
          </p:cNvSpPr>
          <p:nvPr/>
        </p:nvSpPr>
        <p:spPr bwMode="auto">
          <a:xfrm>
            <a:off x="304761" y="1960774"/>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zh-CN" altLang="en-US" b="1" dirty="0">
                <a:solidFill>
                  <a:srgbClr val="FF3300"/>
                </a:solidFill>
              </a:rPr>
              <a:t>方法一：</a:t>
            </a:r>
          </a:p>
        </p:txBody>
      </p:sp>
      <p:grpSp>
        <p:nvGrpSpPr>
          <p:cNvPr id="168990" name="Group 30"/>
          <p:cNvGrpSpPr>
            <a:grpSpLocks/>
          </p:cNvGrpSpPr>
          <p:nvPr/>
        </p:nvGrpSpPr>
        <p:grpSpPr bwMode="auto">
          <a:xfrm>
            <a:off x="333489" y="2105025"/>
            <a:ext cx="4335463" cy="2051050"/>
            <a:chOff x="312" y="961"/>
            <a:chExt cx="2731" cy="1292"/>
          </a:xfrm>
        </p:grpSpPr>
        <p:sp>
          <p:nvSpPr>
            <p:cNvPr id="23580" name="Line 31"/>
            <p:cNvSpPr>
              <a:spLocks noChangeShapeType="1"/>
            </p:cNvSpPr>
            <p:nvPr/>
          </p:nvSpPr>
          <p:spPr bwMode="auto">
            <a:xfrm>
              <a:off x="2229" y="1287"/>
              <a:ext cx="0" cy="95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1" name="Line 32"/>
            <p:cNvSpPr>
              <a:spLocks noChangeShapeType="1"/>
            </p:cNvSpPr>
            <p:nvPr/>
          </p:nvSpPr>
          <p:spPr bwMode="auto">
            <a:xfrm>
              <a:off x="1209" y="1277"/>
              <a:ext cx="0" cy="96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2" name="Rectangle 33"/>
            <p:cNvSpPr>
              <a:spLocks noChangeArrowheads="1"/>
            </p:cNvSpPr>
            <p:nvPr/>
          </p:nvSpPr>
          <p:spPr bwMode="auto">
            <a:xfrm>
              <a:off x="2176" y="1613"/>
              <a:ext cx="116" cy="28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583" name="Line 34"/>
            <p:cNvSpPr>
              <a:spLocks noChangeShapeType="1"/>
            </p:cNvSpPr>
            <p:nvPr/>
          </p:nvSpPr>
          <p:spPr bwMode="auto">
            <a:xfrm>
              <a:off x="1204" y="1277"/>
              <a:ext cx="141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4" name="Line 35"/>
            <p:cNvSpPr>
              <a:spLocks noChangeShapeType="1"/>
            </p:cNvSpPr>
            <p:nvPr/>
          </p:nvSpPr>
          <p:spPr bwMode="auto">
            <a:xfrm>
              <a:off x="1209" y="2237"/>
              <a:ext cx="1416"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5" name="Line 36"/>
            <p:cNvSpPr>
              <a:spLocks noChangeShapeType="1"/>
            </p:cNvSpPr>
            <p:nvPr/>
          </p:nvSpPr>
          <p:spPr bwMode="auto">
            <a:xfrm>
              <a:off x="2614" y="1287"/>
              <a:ext cx="0" cy="96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6" name="Rectangle 37"/>
            <p:cNvSpPr>
              <a:spLocks noChangeArrowheads="1"/>
            </p:cNvSpPr>
            <p:nvPr/>
          </p:nvSpPr>
          <p:spPr bwMode="auto">
            <a:xfrm rot="-5400000">
              <a:off x="1859" y="1145"/>
              <a:ext cx="115" cy="286"/>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587" name="Line 38"/>
            <p:cNvSpPr>
              <a:spLocks noChangeShapeType="1"/>
            </p:cNvSpPr>
            <p:nvPr/>
          </p:nvSpPr>
          <p:spPr bwMode="auto">
            <a:xfrm>
              <a:off x="1610" y="1282"/>
              <a:ext cx="0" cy="95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88" name="Rectangle 39"/>
            <p:cNvSpPr>
              <a:spLocks noChangeArrowheads="1"/>
            </p:cNvSpPr>
            <p:nvPr/>
          </p:nvSpPr>
          <p:spPr bwMode="auto">
            <a:xfrm>
              <a:off x="1558" y="1613"/>
              <a:ext cx="116" cy="28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589" name="Line 40"/>
            <p:cNvSpPr>
              <a:spLocks noChangeShapeType="1"/>
            </p:cNvSpPr>
            <p:nvPr/>
          </p:nvSpPr>
          <p:spPr bwMode="auto">
            <a:xfrm rot="-5400000">
              <a:off x="992" y="1395"/>
              <a:ext cx="306" cy="0"/>
            </a:xfrm>
            <a:prstGeom prst="line">
              <a:avLst/>
            </a:prstGeom>
            <a:noFill/>
            <a:ln w="19050">
              <a:solidFill>
                <a:srgbClr val="3333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0" name="Text Box 41"/>
            <p:cNvSpPr txBox="1">
              <a:spLocks noChangeArrowheads="1"/>
            </p:cNvSpPr>
            <p:nvPr/>
          </p:nvSpPr>
          <p:spPr bwMode="auto">
            <a:xfrm>
              <a:off x="920" y="1295"/>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p>
          </p:txBody>
        </p:sp>
        <p:sp>
          <p:nvSpPr>
            <p:cNvPr id="23591" name="Line 42"/>
            <p:cNvSpPr>
              <a:spLocks noChangeShapeType="1"/>
            </p:cNvSpPr>
            <p:nvPr/>
          </p:nvSpPr>
          <p:spPr bwMode="auto">
            <a:xfrm rot="5400000">
              <a:off x="2567" y="1443"/>
              <a:ext cx="296" cy="0"/>
            </a:xfrm>
            <a:prstGeom prst="line">
              <a:avLst/>
            </a:prstGeom>
            <a:noFill/>
            <a:ln w="19050">
              <a:solidFill>
                <a:srgbClr val="3333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92" name="Text Box 43"/>
            <p:cNvSpPr txBox="1">
              <a:spLocks noChangeArrowheads="1"/>
            </p:cNvSpPr>
            <p:nvPr/>
          </p:nvSpPr>
          <p:spPr bwMode="auto">
            <a:xfrm>
              <a:off x="2703" y="1239"/>
              <a:ext cx="3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r>
                <a:rPr lang="en-US" altLang="zh-CN" b="1">
                  <a:solidFill>
                    <a:srgbClr val="0000FF"/>
                  </a:solidFill>
                </a:rPr>
                <a:t>/6</a:t>
              </a:r>
              <a:endParaRPr lang="en-US" altLang="zh-CN" b="1" i="1">
                <a:solidFill>
                  <a:srgbClr val="0000FF"/>
                </a:solidFill>
              </a:endParaRPr>
            </a:p>
          </p:txBody>
        </p:sp>
        <p:sp>
          <p:nvSpPr>
            <p:cNvPr id="23593" name="Text Box 44"/>
            <p:cNvSpPr txBox="1">
              <a:spLocks noChangeArrowheads="1"/>
            </p:cNvSpPr>
            <p:nvPr/>
          </p:nvSpPr>
          <p:spPr bwMode="auto">
            <a:xfrm>
              <a:off x="1728" y="961"/>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3594" name="Text Box 45"/>
            <p:cNvSpPr txBox="1">
              <a:spLocks noChangeArrowheads="1"/>
            </p:cNvSpPr>
            <p:nvPr/>
          </p:nvSpPr>
          <p:spPr bwMode="auto">
            <a:xfrm>
              <a:off x="1805" y="1699"/>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3595" name="Text Box 46"/>
            <p:cNvSpPr txBox="1">
              <a:spLocks noChangeArrowheads="1"/>
            </p:cNvSpPr>
            <p:nvPr/>
          </p:nvSpPr>
          <p:spPr bwMode="auto">
            <a:xfrm>
              <a:off x="1648" y="1496"/>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8</a:t>
              </a:r>
              <a:r>
                <a:rPr lang="en-US" altLang="zh-CN" b="1">
                  <a:sym typeface="Symbol" panose="05050102010706020507" pitchFamily="18" charset="2"/>
                </a:rPr>
                <a:t></a:t>
              </a:r>
              <a:endParaRPr lang="en-US" altLang="zh-CN" b="1"/>
            </a:p>
          </p:txBody>
        </p:sp>
        <p:grpSp>
          <p:nvGrpSpPr>
            <p:cNvPr id="23596" name="Group 47"/>
            <p:cNvGrpSpPr>
              <a:grpSpLocks/>
            </p:cNvGrpSpPr>
            <p:nvPr/>
          </p:nvGrpSpPr>
          <p:grpSpPr bwMode="auto">
            <a:xfrm>
              <a:off x="1087" y="1602"/>
              <a:ext cx="240" cy="238"/>
              <a:chOff x="696" y="3018"/>
              <a:chExt cx="272" cy="272"/>
            </a:xfrm>
          </p:grpSpPr>
          <p:sp>
            <p:nvSpPr>
              <p:cNvPr id="23600" name="Oval 48"/>
              <p:cNvSpPr>
                <a:spLocks noChangeArrowheads="1"/>
              </p:cNvSpPr>
              <p:nvPr/>
            </p:nvSpPr>
            <p:spPr bwMode="auto">
              <a:xfrm>
                <a:off x="696" y="3018"/>
                <a:ext cx="272" cy="272"/>
              </a:xfrm>
              <a:prstGeom prst="ellipse">
                <a:avLst/>
              </a:prstGeom>
              <a:solidFill>
                <a:srgbClr val="FFFF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601" name="Line 49"/>
              <p:cNvSpPr>
                <a:spLocks noChangeShapeType="1"/>
              </p:cNvSpPr>
              <p:nvPr/>
            </p:nvSpPr>
            <p:spPr bwMode="auto">
              <a:xfrm>
                <a:off x="696" y="3156"/>
                <a:ext cx="26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3597" name="Text Box 50"/>
            <p:cNvSpPr txBox="1">
              <a:spLocks noChangeArrowheads="1"/>
            </p:cNvSpPr>
            <p:nvPr/>
          </p:nvSpPr>
          <p:spPr bwMode="auto">
            <a:xfrm>
              <a:off x="312" y="1135"/>
              <a:ext cx="50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zh-CN" altLang="en-US" b="1">
                  <a:solidFill>
                    <a:srgbClr val="0000FF"/>
                  </a:solidFill>
                </a:rPr>
                <a:t>替代</a:t>
              </a:r>
            </a:p>
          </p:txBody>
        </p:sp>
        <p:sp>
          <p:nvSpPr>
            <p:cNvPr id="23598" name="Rectangle 51"/>
            <p:cNvSpPr>
              <a:spLocks noChangeArrowheads="1"/>
            </p:cNvSpPr>
            <p:nvPr/>
          </p:nvSpPr>
          <p:spPr bwMode="auto">
            <a:xfrm>
              <a:off x="2549" y="1618"/>
              <a:ext cx="116" cy="28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599" name="Rectangle 52"/>
            <p:cNvSpPr>
              <a:spLocks noChangeArrowheads="1"/>
            </p:cNvSpPr>
            <p:nvPr/>
          </p:nvSpPr>
          <p:spPr bwMode="auto">
            <a:xfrm>
              <a:off x="2662" y="1631"/>
              <a:ext cx="3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t>R</a:t>
              </a:r>
              <a:r>
                <a:rPr lang="en-US" altLang="zh-CN" b="1" baseline="-25000"/>
                <a:t>L</a:t>
              </a:r>
            </a:p>
          </p:txBody>
        </p:sp>
      </p:grpSp>
      <p:sp>
        <p:nvSpPr>
          <p:cNvPr id="169013" name="Text Box 53"/>
          <p:cNvSpPr txBox="1">
            <a:spLocks noChangeArrowheads="1"/>
          </p:cNvSpPr>
          <p:nvPr/>
        </p:nvSpPr>
        <p:spPr bwMode="auto">
          <a:xfrm>
            <a:off x="5603876" y="5764212"/>
            <a:ext cx="1235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sz="2800" b="1" i="1" dirty="0"/>
              <a:t>R</a:t>
            </a:r>
            <a:r>
              <a:rPr lang="en-US" altLang="zh-CN" sz="2800" b="1" baseline="-25000" dirty="0"/>
              <a:t>L</a:t>
            </a:r>
            <a:r>
              <a:rPr lang="en-US" altLang="zh-CN" sz="2800" b="1" dirty="0"/>
              <a:t>=9</a:t>
            </a:r>
            <a:r>
              <a:rPr lang="en-US" altLang="zh-CN" sz="2800" b="1" dirty="0">
                <a:sym typeface="Symbol" panose="05050102010706020507" pitchFamily="18" charset="2"/>
              </a:rPr>
              <a:t></a:t>
            </a:r>
            <a:endParaRPr lang="en-US" altLang="zh-CN" sz="2800" b="1" dirty="0"/>
          </a:p>
        </p:txBody>
      </p:sp>
      <p:grpSp>
        <p:nvGrpSpPr>
          <p:cNvPr id="169014" name="Group 54"/>
          <p:cNvGrpSpPr>
            <a:grpSpLocks/>
          </p:cNvGrpSpPr>
          <p:nvPr/>
        </p:nvGrpSpPr>
        <p:grpSpPr bwMode="auto">
          <a:xfrm>
            <a:off x="1147764" y="4326125"/>
            <a:ext cx="3938587" cy="2208212"/>
            <a:chOff x="837" y="2437"/>
            <a:chExt cx="2481" cy="1391"/>
          </a:xfrm>
        </p:grpSpPr>
        <p:sp>
          <p:nvSpPr>
            <p:cNvPr id="23561" name="Line 55"/>
            <p:cNvSpPr>
              <a:spLocks noChangeShapeType="1"/>
            </p:cNvSpPr>
            <p:nvPr/>
          </p:nvSpPr>
          <p:spPr bwMode="auto">
            <a:xfrm>
              <a:off x="1232" y="2752"/>
              <a:ext cx="0" cy="1064"/>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2" name="Line 56"/>
            <p:cNvSpPr>
              <a:spLocks noChangeShapeType="1"/>
            </p:cNvSpPr>
            <p:nvPr/>
          </p:nvSpPr>
          <p:spPr bwMode="auto">
            <a:xfrm>
              <a:off x="1844" y="2740"/>
              <a:ext cx="9" cy="1061"/>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3" name="Oval 57"/>
            <p:cNvSpPr>
              <a:spLocks noChangeArrowheads="1"/>
            </p:cNvSpPr>
            <p:nvPr/>
          </p:nvSpPr>
          <p:spPr bwMode="auto">
            <a:xfrm>
              <a:off x="1094" y="3153"/>
              <a:ext cx="259" cy="263"/>
            </a:xfrm>
            <a:prstGeom prst="ellipse">
              <a:avLst/>
            </a:prstGeom>
            <a:solidFill>
              <a:srgbClr val="FFFF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564" name="Rectangle 58"/>
            <p:cNvSpPr>
              <a:spLocks noChangeArrowheads="1"/>
            </p:cNvSpPr>
            <p:nvPr/>
          </p:nvSpPr>
          <p:spPr bwMode="auto">
            <a:xfrm>
              <a:off x="1793" y="3095"/>
              <a:ext cx="126" cy="313"/>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565" name="Line 59"/>
            <p:cNvSpPr>
              <a:spLocks noChangeShapeType="1"/>
            </p:cNvSpPr>
            <p:nvPr/>
          </p:nvSpPr>
          <p:spPr bwMode="auto">
            <a:xfrm>
              <a:off x="1226" y="2752"/>
              <a:ext cx="153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6" name="Line 60"/>
            <p:cNvSpPr>
              <a:spLocks noChangeShapeType="1"/>
            </p:cNvSpPr>
            <p:nvPr/>
          </p:nvSpPr>
          <p:spPr bwMode="auto">
            <a:xfrm>
              <a:off x="1232" y="3811"/>
              <a:ext cx="153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7" name="Line 61"/>
            <p:cNvSpPr>
              <a:spLocks noChangeShapeType="1"/>
            </p:cNvSpPr>
            <p:nvPr/>
          </p:nvSpPr>
          <p:spPr bwMode="auto">
            <a:xfrm>
              <a:off x="2750" y="2764"/>
              <a:ext cx="0" cy="1064"/>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68" name="Rectangle 62"/>
            <p:cNvSpPr>
              <a:spLocks noChangeArrowheads="1"/>
            </p:cNvSpPr>
            <p:nvPr/>
          </p:nvSpPr>
          <p:spPr bwMode="auto">
            <a:xfrm rot="-5400000">
              <a:off x="2149" y="2609"/>
              <a:ext cx="128" cy="309"/>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569" name="Rectangle 63"/>
            <p:cNvSpPr>
              <a:spLocks noChangeArrowheads="1"/>
            </p:cNvSpPr>
            <p:nvPr/>
          </p:nvSpPr>
          <p:spPr bwMode="auto">
            <a:xfrm>
              <a:off x="2687" y="3122"/>
              <a:ext cx="126" cy="31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570" name="Text Box 64"/>
            <p:cNvSpPr txBox="1">
              <a:spLocks noChangeArrowheads="1"/>
            </p:cNvSpPr>
            <p:nvPr/>
          </p:nvSpPr>
          <p:spPr bwMode="auto">
            <a:xfrm>
              <a:off x="2850" y="3129"/>
              <a:ext cx="46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t>R</a:t>
              </a:r>
              <a:r>
                <a:rPr lang="en-US" altLang="zh-CN" b="1" baseline="-25000"/>
                <a:t>L</a:t>
              </a:r>
              <a:endParaRPr lang="en-US" altLang="zh-CN" b="1" baseline="-25000">
                <a:sym typeface="Symbol" panose="05050102010706020507" pitchFamily="18" charset="2"/>
              </a:endParaRPr>
            </a:p>
          </p:txBody>
        </p:sp>
        <p:sp>
          <p:nvSpPr>
            <p:cNvPr id="23571" name="Rectangle 65"/>
            <p:cNvSpPr>
              <a:spLocks noChangeArrowheads="1"/>
            </p:cNvSpPr>
            <p:nvPr/>
          </p:nvSpPr>
          <p:spPr bwMode="auto">
            <a:xfrm rot="-5400000">
              <a:off x="1512" y="2606"/>
              <a:ext cx="126" cy="313"/>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3572" name="Text Box 66"/>
            <p:cNvSpPr txBox="1">
              <a:spLocks noChangeArrowheads="1"/>
            </p:cNvSpPr>
            <p:nvPr/>
          </p:nvSpPr>
          <p:spPr bwMode="auto">
            <a:xfrm>
              <a:off x="837" y="2838"/>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p>
          </p:txBody>
        </p:sp>
        <p:sp>
          <p:nvSpPr>
            <p:cNvPr id="23573" name="Line 67"/>
            <p:cNvSpPr>
              <a:spLocks noChangeShapeType="1"/>
            </p:cNvSpPr>
            <p:nvPr/>
          </p:nvSpPr>
          <p:spPr bwMode="auto">
            <a:xfrm rot="16200000" flipH="1">
              <a:off x="2624" y="2846"/>
              <a:ext cx="344" cy="18"/>
            </a:xfrm>
            <a:prstGeom prst="line">
              <a:avLst/>
            </a:prstGeom>
            <a:noFill/>
            <a:ln w="19050">
              <a:solidFill>
                <a:srgbClr val="3333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4" name="Text Box 68"/>
            <p:cNvSpPr txBox="1">
              <a:spLocks noChangeArrowheads="1"/>
            </p:cNvSpPr>
            <p:nvPr/>
          </p:nvSpPr>
          <p:spPr bwMode="auto">
            <a:xfrm>
              <a:off x="2824" y="2741"/>
              <a:ext cx="3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r>
                <a:rPr lang="en-US" altLang="zh-CN" b="1">
                  <a:solidFill>
                    <a:srgbClr val="0000FF"/>
                  </a:solidFill>
                </a:rPr>
                <a:t>/6</a:t>
              </a:r>
              <a:endParaRPr lang="en-US" altLang="zh-CN" b="1" i="1">
                <a:solidFill>
                  <a:srgbClr val="0000FF"/>
                </a:solidFill>
              </a:endParaRPr>
            </a:p>
          </p:txBody>
        </p:sp>
        <p:sp>
          <p:nvSpPr>
            <p:cNvPr id="23575" name="Text Box 69"/>
            <p:cNvSpPr txBox="1">
              <a:spLocks noChangeArrowheads="1"/>
            </p:cNvSpPr>
            <p:nvPr/>
          </p:nvSpPr>
          <p:spPr bwMode="auto">
            <a:xfrm>
              <a:off x="2037" y="2443"/>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1</a:t>
              </a:r>
              <a:r>
                <a:rPr lang="en-US" altLang="zh-CN" b="1">
                  <a:sym typeface="Symbol" panose="05050102010706020507" pitchFamily="18" charset="2"/>
                </a:rPr>
                <a:t></a:t>
              </a:r>
              <a:endParaRPr lang="en-US" altLang="zh-CN" b="1"/>
            </a:p>
          </p:txBody>
        </p:sp>
        <p:sp>
          <p:nvSpPr>
            <p:cNvPr id="23576" name="Text Box 70"/>
            <p:cNvSpPr txBox="1">
              <a:spLocks noChangeArrowheads="1"/>
            </p:cNvSpPr>
            <p:nvPr/>
          </p:nvSpPr>
          <p:spPr bwMode="auto">
            <a:xfrm>
              <a:off x="1903" y="3101"/>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2</a:t>
              </a:r>
              <a:r>
                <a:rPr lang="en-US" altLang="zh-CN" b="1">
                  <a:sym typeface="Symbol" panose="05050102010706020507" pitchFamily="18" charset="2"/>
                </a:rPr>
                <a:t></a:t>
              </a:r>
              <a:endParaRPr lang="en-US" altLang="zh-CN" b="1"/>
            </a:p>
          </p:txBody>
        </p:sp>
        <p:sp>
          <p:nvSpPr>
            <p:cNvPr id="23577" name="Text Box 71"/>
            <p:cNvSpPr txBox="1">
              <a:spLocks noChangeArrowheads="1"/>
            </p:cNvSpPr>
            <p:nvPr/>
          </p:nvSpPr>
          <p:spPr bwMode="auto">
            <a:xfrm>
              <a:off x="1433" y="2437"/>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2</a:t>
              </a:r>
              <a:r>
                <a:rPr lang="en-US" altLang="zh-CN" b="1">
                  <a:sym typeface="Symbol" panose="05050102010706020507" pitchFamily="18" charset="2"/>
                </a:rPr>
                <a:t></a:t>
              </a:r>
              <a:endParaRPr lang="en-US" altLang="zh-CN" b="1"/>
            </a:p>
          </p:txBody>
        </p:sp>
        <p:sp>
          <p:nvSpPr>
            <p:cNvPr id="23578" name="Line 72"/>
            <p:cNvSpPr>
              <a:spLocks noChangeShapeType="1"/>
            </p:cNvSpPr>
            <p:nvPr/>
          </p:nvSpPr>
          <p:spPr bwMode="auto">
            <a:xfrm>
              <a:off x="1095" y="3276"/>
              <a:ext cx="26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79" name="Line 73"/>
            <p:cNvSpPr>
              <a:spLocks noChangeShapeType="1"/>
            </p:cNvSpPr>
            <p:nvPr/>
          </p:nvSpPr>
          <p:spPr bwMode="auto">
            <a:xfrm flipV="1">
              <a:off x="1133" y="2733"/>
              <a:ext cx="11" cy="323"/>
            </a:xfrm>
            <a:prstGeom prst="line">
              <a:avLst/>
            </a:prstGeom>
            <a:noFill/>
            <a:ln w="19050">
              <a:solidFill>
                <a:srgbClr val="3333FF"/>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69034" name="Object 74"/>
          <p:cNvGraphicFramePr>
            <a:graphicFrameLocks noChangeAspect="1"/>
          </p:cNvGraphicFramePr>
          <p:nvPr>
            <p:extLst>
              <p:ext uri="{D42A27DB-BD31-4B8C-83A1-F6EECF244321}">
                <p14:modId xmlns:p14="http://schemas.microsoft.com/office/powerpoint/2010/main" val="1972465951"/>
              </p:ext>
            </p:extLst>
          </p:nvPr>
        </p:nvGraphicFramePr>
        <p:xfrm>
          <a:off x="5336383" y="4377299"/>
          <a:ext cx="2220912" cy="1143000"/>
        </p:xfrm>
        <a:graphic>
          <a:graphicData uri="http://schemas.openxmlformats.org/presentationml/2006/ole">
            <mc:AlternateContent xmlns:mc="http://schemas.openxmlformats.org/markup-compatibility/2006">
              <mc:Choice xmlns:v="urn:schemas-microsoft-com:vml" Requires="v">
                <p:oleObj spid="_x0000_s23773" name="Equation" r:id="rId3" imgW="863225" imgH="444307" progId="Equation.DSMT4">
                  <p:embed/>
                </p:oleObj>
              </mc:Choice>
              <mc:Fallback>
                <p:oleObj name="Equation" r:id="rId3" imgW="863225" imgH="444307" progId="Equation.DSMT4">
                  <p:embed/>
                  <p:pic>
                    <p:nvPicPr>
                      <p:cNvPr id="0" name="Object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6383" y="4377299"/>
                        <a:ext cx="22209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框 1">
            <a:extLst>
              <a:ext uri="{FF2B5EF4-FFF2-40B4-BE49-F238E27FC236}">
                <a16:creationId xmlns:a16="http://schemas.microsoft.com/office/drawing/2014/main" id="{34F55E14-2DE3-4BEE-8B28-0071663465E9}"/>
              </a:ext>
            </a:extLst>
          </p:cNvPr>
          <p:cNvSpPr txBox="1"/>
          <p:nvPr/>
        </p:nvSpPr>
        <p:spPr>
          <a:xfrm>
            <a:off x="2003747" y="6468457"/>
            <a:ext cx="1800493" cy="369332"/>
          </a:xfrm>
          <a:prstGeom prst="rect">
            <a:avLst/>
          </a:prstGeom>
          <a:noFill/>
        </p:spPr>
        <p:txBody>
          <a:bodyPr wrap="none" rtlCol="0">
            <a:spAutoFit/>
          </a:bodyPr>
          <a:lstStyle/>
          <a:p>
            <a:r>
              <a:rPr lang="zh-CN" altLang="en-US" b="1" dirty="0"/>
              <a:t>三角</a:t>
            </a:r>
            <a:r>
              <a:rPr lang="en-US" altLang="zh-CN" b="1" dirty="0"/>
              <a:t>—</a:t>
            </a:r>
            <a:r>
              <a:rPr lang="zh-CN" altLang="en-US" b="1" dirty="0"/>
              <a:t>星型变换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8989">
                                            <p:txEl>
                                              <p:pRg st="0" end="0"/>
                                            </p:txEl>
                                          </p:spTgt>
                                        </p:tgtEl>
                                        <p:attrNameLst>
                                          <p:attrName>style.visibility</p:attrName>
                                        </p:attrNameLst>
                                      </p:cBhvr>
                                      <p:to>
                                        <p:strVal val="visible"/>
                                      </p:to>
                                    </p:set>
                                    <p:animEffect transition="in" filter="wipe(left)">
                                      <p:cBhvr>
                                        <p:cTn id="7" dur="500"/>
                                        <p:tgtEl>
                                          <p:spTgt spid="16898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8990"/>
                                        </p:tgtEl>
                                        <p:attrNameLst>
                                          <p:attrName>style.visibility</p:attrName>
                                        </p:attrNameLst>
                                      </p:cBhvr>
                                      <p:to>
                                        <p:strVal val="visible"/>
                                      </p:to>
                                    </p:set>
                                    <p:animEffect transition="in" filter="wipe(left)">
                                      <p:cBhvr>
                                        <p:cTn id="12" dur="500"/>
                                        <p:tgtEl>
                                          <p:spTgt spid="1689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169014"/>
                                        </p:tgtEl>
                                        <p:attrNameLst>
                                          <p:attrName>style.visibility</p:attrName>
                                        </p:attrNameLst>
                                      </p:cBhvr>
                                      <p:to>
                                        <p:strVal val="visible"/>
                                      </p:to>
                                    </p:set>
                                    <p:animEffect transition="in" filter="wipe(down)">
                                      <p:cBhvr>
                                        <p:cTn id="17" dur="500"/>
                                        <p:tgtEl>
                                          <p:spTgt spid="1690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9034"/>
                                        </p:tgtEl>
                                        <p:attrNameLst>
                                          <p:attrName>style.visibility</p:attrName>
                                        </p:attrNameLst>
                                      </p:cBhvr>
                                      <p:to>
                                        <p:strVal val="visible"/>
                                      </p:to>
                                    </p:set>
                                    <p:animEffect transition="in" filter="wipe(left)">
                                      <p:cBhvr>
                                        <p:cTn id="22" dur="500"/>
                                        <p:tgtEl>
                                          <p:spTgt spid="16903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9013">
                                            <p:txEl>
                                              <p:pRg st="0" end="0"/>
                                            </p:txEl>
                                          </p:spTgt>
                                        </p:tgtEl>
                                        <p:attrNameLst>
                                          <p:attrName>style.visibility</p:attrName>
                                        </p:attrNameLst>
                                      </p:cBhvr>
                                      <p:to>
                                        <p:strVal val="visible"/>
                                      </p:to>
                                    </p:set>
                                    <p:animEffect transition="in" filter="wipe(left)">
                                      <p:cBhvr>
                                        <p:cTn id="30" dur="500"/>
                                        <p:tgtEl>
                                          <p:spTgt spid="1690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89" grpId="0" build="p" autoUpdateAnimBg="0"/>
      <p:bldP spid="169013" grpId="0" build="p" autoUpdateAnimBg="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9"/>
          <p:cNvSpPr txBox="1">
            <a:spLocks noChangeArrowheads="1"/>
          </p:cNvSpPr>
          <p:nvPr/>
        </p:nvSpPr>
        <p:spPr bwMode="auto">
          <a:xfrm>
            <a:off x="1539875" y="465138"/>
            <a:ext cx="7969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zh-CN" altLang="en-US" b="1">
                <a:solidFill>
                  <a:srgbClr val="0000FF"/>
                </a:solidFill>
              </a:rPr>
              <a:t>替代</a:t>
            </a:r>
          </a:p>
        </p:txBody>
      </p:sp>
      <p:sp>
        <p:nvSpPr>
          <p:cNvPr id="24579" name="Text Box 30"/>
          <p:cNvSpPr txBox="1">
            <a:spLocks noChangeArrowheads="1"/>
          </p:cNvSpPr>
          <p:nvPr/>
        </p:nvSpPr>
        <p:spPr bwMode="auto">
          <a:xfrm>
            <a:off x="377825" y="38100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zh-CN" altLang="en-US" b="1">
                <a:solidFill>
                  <a:srgbClr val="FF3300"/>
                </a:solidFill>
              </a:rPr>
              <a:t>方法二：</a:t>
            </a:r>
          </a:p>
        </p:txBody>
      </p:sp>
      <p:graphicFrame>
        <p:nvGraphicFramePr>
          <p:cNvPr id="170015" name="Object 31"/>
          <p:cNvGraphicFramePr>
            <a:graphicFrameLocks noChangeAspect="1"/>
          </p:cNvGraphicFramePr>
          <p:nvPr/>
        </p:nvGraphicFramePr>
        <p:xfrm>
          <a:off x="1909763" y="5210175"/>
          <a:ext cx="3048000" cy="877888"/>
        </p:xfrm>
        <a:graphic>
          <a:graphicData uri="http://schemas.openxmlformats.org/presentationml/2006/ole">
            <mc:AlternateContent xmlns:mc="http://schemas.openxmlformats.org/markup-compatibility/2006">
              <mc:Choice xmlns:v="urn:schemas-microsoft-com:vml" Requires="v">
                <p:oleObj spid="_x0000_s25374" name="Equation" r:id="rId3" imgW="1497950" imgH="431613" progId="Equation.DSMT4">
                  <p:embed/>
                </p:oleObj>
              </mc:Choice>
              <mc:Fallback>
                <p:oleObj name="Equation" r:id="rId3" imgW="1497950" imgH="431613" progId="Equation.DSMT4">
                  <p:embed/>
                  <p:pic>
                    <p:nvPicPr>
                      <p:cNvPr id="0" name="Object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9763" y="5210175"/>
                        <a:ext cx="3048000" cy="87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0017" name="Text Box 33"/>
          <p:cNvSpPr txBox="1">
            <a:spLocks noChangeArrowheads="1"/>
          </p:cNvSpPr>
          <p:nvPr/>
        </p:nvSpPr>
        <p:spPr bwMode="auto">
          <a:xfrm>
            <a:off x="482600" y="2366963"/>
            <a:ext cx="7969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zh-CN" altLang="en-US" b="1">
                <a:solidFill>
                  <a:srgbClr val="0000FF"/>
                </a:solidFill>
              </a:rPr>
              <a:t>叠加</a:t>
            </a:r>
          </a:p>
        </p:txBody>
      </p:sp>
      <p:sp>
        <p:nvSpPr>
          <p:cNvPr id="170064" name="Text Box 80"/>
          <p:cNvSpPr txBox="1">
            <a:spLocks noChangeArrowheads="1"/>
          </p:cNvSpPr>
          <p:nvPr/>
        </p:nvSpPr>
        <p:spPr bwMode="auto">
          <a:xfrm>
            <a:off x="4700588" y="3052763"/>
            <a:ext cx="528637"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sz="4800" b="1">
                <a:solidFill>
                  <a:srgbClr val="FF0000"/>
                </a:solidFill>
                <a:ea typeface="楷体_GB2312" pitchFamily="49" charset="-122"/>
              </a:rPr>
              <a:t>+</a:t>
            </a:r>
          </a:p>
        </p:txBody>
      </p:sp>
      <p:graphicFrame>
        <p:nvGraphicFramePr>
          <p:cNvPr id="170065" name="Object 81"/>
          <p:cNvGraphicFramePr>
            <a:graphicFrameLocks noChangeAspect="1"/>
          </p:cNvGraphicFramePr>
          <p:nvPr/>
        </p:nvGraphicFramePr>
        <p:xfrm>
          <a:off x="1841500" y="4451350"/>
          <a:ext cx="5681663" cy="827088"/>
        </p:xfrm>
        <a:graphic>
          <a:graphicData uri="http://schemas.openxmlformats.org/presentationml/2006/ole">
            <mc:AlternateContent xmlns:mc="http://schemas.openxmlformats.org/markup-compatibility/2006">
              <mc:Choice xmlns:v="urn:schemas-microsoft-com:vml" Requires="v">
                <p:oleObj spid="_x0000_s25375" name="Equation" r:id="rId5" imgW="2794000" imgH="406400" progId="Equation.DSMT4">
                  <p:embed/>
                </p:oleObj>
              </mc:Choice>
              <mc:Fallback>
                <p:oleObj name="Equation" r:id="rId5" imgW="2794000" imgH="406400" progId="Equation.DSMT4">
                  <p:embed/>
                  <p:pic>
                    <p:nvPicPr>
                      <p:cNvPr id="0" name="Object 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500" y="4451350"/>
                        <a:ext cx="5681663"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70079" name="Group 95"/>
          <p:cNvGrpSpPr>
            <a:grpSpLocks/>
          </p:cNvGrpSpPr>
          <p:nvPr/>
        </p:nvGrpSpPr>
        <p:grpSpPr bwMode="auto">
          <a:xfrm>
            <a:off x="2697163" y="219075"/>
            <a:ext cx="3289300" cy="2022475"/>
            <a:chOff x="1508" y="128"/>
            <a:chExt cx="2072" cy="1274"/>
          </a:xfrm>
        </p:grpSpPr>
        <p:sp>
          <p:nvSpPr>
            <p:cNvPr id="24629" name="Line 3"/>
            <p:cNvSpPr>
              <a:spLocks noChangeShapeType="1"/>
            </p:cNvSpPr>
            <p:nvPr/>
          </p:nvSpPr>
          <p:spPr bwMode="auto">
            <a:xfrm>
              <a:off x="2683" y="436"/>
              <a:ext cx="0" cy="95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30" name="Line 4"/>
            <p:cNvSpPr>
              <a:spLocks noChangeShapeType="1"/>
            </p:cNvSpPr>
            <p:nvPr/>
          </p:nvSpPr>
          <p:spPr bwMode="auto">
            <a:xfrm>
              <a:off x="1721" y="426"/>
              <a:ext cx="0" cy="96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31" name="Rectangle 5"/>
            <p:cNvSpPr>
              <a:spLocks noChangeArrowheads="1"/>
            </p:cNvSpPr>
            <p:nvPr/>
          </p:nvSpPr>
          <p:spPr bwMode="auto">
            <a:xfrm>
              <a:off x="2633" y="762"/>
              <a:ext cx="109" cy="28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32" name="Line 6"/>
            <p:cNvSpPr>
              <a:spLocks noChangeShapeType="1"/>
            </p:cNvSpPr>
            <p:nvPr/>
          </p:nvSpPr>
          <p:spPr bwMode="auto">
            <a:xfrm>
              <a:off x="1716" y="426"/>
              <a:ext cx="133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33" name="Line 8"/>
            <p:cNvSpPr>
              <a:spLocks noChangeShapeType="1"/>
            </p:cNvSpPr>
            <p:nvPr/>
          </p:nvSpPr>
          <p:spPr bwMode="auto">
            <a:xfrm>
              <a:off x="3046" y="436"/>
              <a:ext cx="0" cy="966"/>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34" name="Rectangle 9"/>
            <p:cNvSpPr>
              <a:spLocks noChangeArrowheads="1"/>
            </p:cNvSpPr>
            <p:nvPr/>
          </p:nvSpPr>
          <p:spPr bwMode="auto">
            <a:xfrm rot="-5400000">
              <a:off x="2331" y="302"/>
              <a:ext cx="115" cy="269"/>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35" name="Line 10"/>
            <p:cNvSpPr>
              <a:spLocks noChangeShapeType="1"/>
            </p:cNvSpPr>
            <p:nvPr/>
          </p:nvSpPr>
          <p:spPr bwMode="auto">
            <a:xfrm>
              <a:off x="2099" y="431"/>
              <a:ext cx="0" cy="95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36" name="Rectangle 11"/>
            <p:cNvSpPr>
              <a:spLocks noChangeArrowheads="1"/>
            </p:cNvSpPr>
            <p:nvPr/>
          </p:nvSpPr>
          <p:spPr bwMode="auto">
            <a:xfrm>
              <a:off x="2050" y="762"/>
              <a:ext cx="109" cy="28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37" name="Line 12"/>
            <p:cNvSpPr>
              <a:spLocks noChangeShapeType="1"/>
            </p:cNvSpPr>
            <p:nvPr/>
          </p:nvSpPr>
          <p:spPr bwMode="auto">
            <a:xfrm rot="-5400000">
              <a:off x="1632" y="709"/>
              <a:ext cx="178" cy="0"/>
            </a:xfrm>
            <a:prstGeom prst="line">
              <a:avLst/>
            </a:prstGeom>
            <a:noFill/>
            <a:ln w="952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38" name="Text Box 13"/>
            <p:cNvSpPr txBox="1">
              <a:spLocks noChangeArrowheads="1"/>
            </p:cNvSpPr>
            <p:nvPr/>
          </p:nvSpPr>
          <p:spPr bwMode="auto">
            <a:xfrm>
              <a:off x="1508" y="517"/>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p>
          </p:txBody>
        </p:sp>
        <p:sp>
          <p:nvSpPr>
            <p:cNvPr id="24639" name="Line 14"/>
            <p:cNvSpPr>
              <a:spLocks noChangeShapeType="1"/>
            </p:cNvSpPr>
            <p:nvPr/>
          </p:nvSpPr>
          <p:spPr bwMode="auto">
            <a:xfrm rot="5400000">
              <a:off x="2957" y="1045"/>
              <a:ext cx="178" cy="0"/>
            </a:xfrm>
            <a:prstGeom prst="line">
              <a:avLst/>
            </a:prstGeom>
            <a:noFill/>
            <a:ln w="952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40" name="Text Box 15"/>
            <p:cNvSpPr txBox="1">
              <a:spLocks noChangeArrowheads="1"/>
            </p:cNvSpPr>
            <p:nvPr/>
          </p:nvSpPr>
          <p:spPr bwMode="auto">
            <a:xfrm>
              <a:off x="2750" y="1000"/>
              <a:ext cx="3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r>
                <a:rPr lang="en-US" altLang="zh-CN" b="1">
                  <a:solidFill>
                    <a:srgbClr val="0000FF"/>
                  </a:solidFill>
                </a:rPr>
                <a:t>/6</a:t>
              </a:r>
              <a:endParaRPr lang="en-US" altLang="zh-CN" b="1" i="1">
                <a:solidFill>
                  <a:srgbClr val="0000FF"/>
                </a:solidFill>
              </a:endParaRPr>
            </a:p>
          </p:txBody>
        </p:sp>
        <p:sp>
          <p:nvSpPr>
            <p:cNvPr id="24641" name="Text Box 16"/>
            <p:cNvSpPr txBox="1">
              <a:spLocks noChangeArrowheads="1"/>
            </p:cNvSpPr>
            <p:nvPr/>
          </p:nvSpPr>
          <p:spPr bwMode="auto">
            <a:xfrm>
              <a:off x="2210" y="128"/>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4642" name="Text Box 17"/>
            <p:cNvSpPr txBox="1">
              <a:spLocks noChangeArrowheads="1"/>
            </p:cNvSpPr>
            <p:nvPr/>
          </p:nvSpPr>
          <p:spPr bwMode="auto">
            <a:xfrm>
              <a:off x="2294" y="848"/>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4643" name="Text Box 18"/>
            <p:cNvSpPr txBox="1">
              <a:spLocks noChangeArrowheads="1"/>
            </p:cNvSpPr>
            <p:nvPr/>
          </p:nvSpPr>
          <p:spPr bwMode="auto">
            <a:xfrm>
              <a:off x="2126" y="682"/>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8</a:t>
              </a:r>
              <a:r>
                <a:rPr lang="en-US" altLang="zh-CN" b="1">
                  <a:sym typeface="Symbol" panose="05050102010706020507" pitchFamily="18" charset="2"/>
                </a:rPr>
                <a:t></a:t>
              </a:r>
              <a:endParaRPr lang="en-US" altLang="zh-CN" b="1"/>
            </a:p>
          </p:txBody>
        </p:sp>
        <p:grpSp>
          <p:nvGrpSpPr>
            <p:cNvPr id="24644" name="Group 19"/>
            <p:cNvGrpSpPr>
              <a:grpSpLocks/>
            </p:cNvGrpSpPr>
            <p:nvPr/>
          </p:nvGrpSpPr>
          <p:grpSpPr bwMode="auto">
            <a:xfrm>
              <a:off x="1606" y="751"/>
              <a:ext cx="226" cy="238"/>
              <a:chOff x="696" y="3018"/>
              <a:chExt cx="272" cy="272"/>
            </a:xfrm>
          </p:grpSpPr>
          <p:sp>
            <p:nvSpPr>
              <p:cNvPr id="24652" name="Oval 20"/>
              <p:cNvSpPr>
                <a:spLocks noChangeArrowheads="1"/>
              </p:cNvSpPr>
              <p:nvPr/>
            </p:nvSpPr>
            <p:spPr bwMode="auto">
              <a:xfrm>
                <a:off x="696" y="3018"/>
                <a:ext cx="272" cy="272"/>
              </a:xfrm>
              <a:prstGeom prst="ellipse">
                <a:avLst/>
              </a:prstGeom>
              <a:solidFill>
                <a:srgbClr val="FFFF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53" name="Line 21"/>
              <p:cNvSpPr>
                <a:spLocks noChangeShapeType="1"/>
              </p:cNvSpPr>
              <p:nvPr/>
            </p:nvSpPr>
            <p:spPr bwMode="auto">
              <a:xfrm>
                <a:off x="696" y="3156"/>
                <a:ext cx="26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645" name="Group 22"/>
            <p:cNvGrpSpPr>
              <a:grpSpLocks/>
            </p:cNvGrpSpPr>
            <p:nvPr/>
          </p:nvGrpSpPr>
          <p:grpSpPr bwMode="auto">
            <a:xfrm>
              <a:off x="2942" y="725"/>
              <a:ext cx="226" cy="238"/>
              <a:chOff x="696" y="3018"/>
              <a:chExt cx="272" cy="272"/>
            </a:xfrm>
          </p:grpSpPr>
          <p:sp>
            <p:nvSpPr>
              <p:cNvPr id="24650" name="Oval 23"/>
              <p:cNvSpPr>
                <a:spLocks noChangeArrowheads="1"/>
              </p:cNvSpPr>
              <p:nvPr/>
            </p:nvSpPr>
            <p:spPr bwMode="auto">
              <a:xfrm>
                <a:off x="696" y="3018"/>
                <a:ext cx="272" cy="272"/>
              </a:xfrm>
              <a:prstGeom prst="ellipse">
                <a:avLst/>
              </a:prstGeom>
              <a:solidFill>
                <a:srgbClr val="FFFF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51" name="Line 24"/>
              <p:cNvSpPr>
                <a:spLocks noChangeShapeType="1"/>
              </p:cNvSpPr>
              <p:nvPr/>
            </p:nvSpPr>
            <p:spPr bwMode="auto">
              <a:xfrm>
                <a:off x="696" y="3156"/>
                <a:ext cx="26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646" name="Text Box 26"/>
            <p:cNvSpPr txBox="1">
              <a:spLocks noChangeArrowheads="1"/>
            </p:cNvSpPr>
            <p:nvPr/>
          </p:nvSpPr>
          <p:spPr bwMode="auto">
            <a:xfrm>
              <a:off x="3242" y="554"/>
              <a:ext cx="22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solidFill>
                    <a:srgbClr val="FF3300"/>
                  </a:solidFill>
                </a:rPr>
                <a:t>+</a:t>
              </a:r>
            </a:p>
          </p:txBody>
        </p:sp>
        <p:sp>
          <p:nvSpPr>
            <p:cNvPr id="24647" name="Text Box 27"/>
            <p:cNvSpPr txBox="1">
              <a:spLocks noChangeArrowheads="1"/>
            </p:cNvSpPr>
            <p:nvPr/>
          </p:nvSpPr>
          <p:spPr bwMode="auto">
            <a:xfrm>
              <a:off x="3236" y="936"/>
              <a:ext cx="15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solidFill>
                    <a:srgbClr val="FF3300"/>
                  </a:solidFill>
                  <a:latin typeface="黑体" panose="02010609060101010101" pitchFamily="49" charset="-122"/>
                  <a:ea typeface="黑体" panose="02010609060101010101" pitchFamily="49" charset="-122"/>
                </a:rPr>
                <a:t>-</a:t>
              </a:r>
            </a:p>
          </p:txBody>
        </p:sp>
        <p:graphicFrame>
          <p:nvGraphicFramePr>
            <p:cNvPr id="24648" name="Object 88"/>
            <p:cNvGraphicFramePr>
              <a:graphicFrameLocks noChangeAspect="1"/>
            </p:cNvGraphicFramePr>
            <p:nvPr/>
          </p:nvGraphicFramePr>
          <p:xfrm>
            <a:off x="3229" y="759"/>
            <a:ext cx="351" cy="303"/>
          </p:xfrm>
          <a:graphic>
            <a:graphicData uri="http://schemas.openxmlformats.org/presentationml/2006/ole">
              <mc:AlternateContent xmlns:mc="http://schemas.openxmlformats.org/markup-compatibility/2006">
                <mc:Choice xmlns:v="urn:schemas-microsoft-com:vml" Requires="v">
                  <p:oleObj spid="_x0000_s25376" name="公式" r:id="rId7" imgW="276272" imgH="238163" progId="Equation.3">
                    <p:embed/>
                  </p:oleObj>
                </mc:Choice>
                <mc:Fallback>
                  <p:oleObj name="公式" r:id="rId7" imgW="276272" imgH="238163" progId="Equation.3">
                    <p:embed/>
                    <p:pic>
                      <p:nvPicPr>
                        <p:cNvPr id="0" name="Object 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29" y="759"/>
                          <a:ext cx="351"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649" name="Line 7"/>
            <p:cNvSpPr>
              <a:spLocks noChangeShapeType="1"/>
            </p:cNvSpPr>
            <p:nvPr/>
          </p:nvSpPr>
          <p:spPr bwMode="auto">
            <a:xfrm>
              <a:off x="1721" y="1386"/>
              <a:ext cx="1335"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0077" name="Group 93"/>
          <p:cNvGrpSpPr>
            <a:grpSpLocks/>
          </p:cNvGrpSpPr>
          <p:nvPr/>
        </p:nvGrpSpPr>
        <p:grpSpPr bwMode="auto">
          <a:xfrm>
            <a:off x="1403350" y="2289175"/>
            <a:ext cx="3060700" cy="1965325"/>
            <a:chOff x="884" y="1442"/>
            <a:chExt cx="1928" cy="1238"/>
          </a:xfrm>
        </p:grpSpPr>
        <p:sp>
          <p:nvSpPr>
            <p:cNvPr id="24608" name="Line 35"/>
            <p:cNvSpPr>
              <a:spLocks noChangeShapeType="1"/>
            </p:cNvSpPr>
            <p:nvPr/>
          </p:nvSpPr>
          <p:spPr bwMode="auto">
            <a:xfrm>
              <a:off x="2247" y="1755"/>
              <a:ext cx="0" cy="9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09" name="Line 36"/>
            <p:cNvSpPr>
              <a:spLocks noChangeShapeType="1"/>
            </p:cNvSpPr>
            <p:nvPr/>
          </p:nvSpPr>
          <p:spPr bwMode="auto">
            <a:xfrm>
              <a:off x="1130" y="1745"/>
              <a:ext cx="0" cy="91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0" name="Rectangle 37"/>
            <p:cNvSpPr>
              <a:spLocks noChangeArrowheads="1"/>
            </p:cNvSpPr>
            <p:nvPr/>
          </p:nvSpPr>
          <p:spPr bwMode="auto">
            <a:xfrm>
              <a:off x="2189" y="2065"/>
              <a:ext cx="127" cy="269"/>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11" name="Line 38"/>
            <p:cNvSpPr>
              <a:spLocks noChangeShapeType="1"/>
            </p:cNvSpPr>
            <p:nvPr/>
          </p:nvSpPr>
          <p:spPr bwMode="auto">
            <a:xfrm>
              <a:off x="1125" y="1745"/>
              <a:ext cx="155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2" name="Line 39"/>
            <p:cNvSpPr>
              <a:spLocks noChangeShapeType="1"/>
            </p:cNvSpPr>
            <p:nvPr/>
          </p:nvSpPr>
          <p:spPr bwMode="auto">
            <a:xfrm>
              <a:off x="1130" y="2659"/>
              <a:ext cx="155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3" name="Rectangle 40"/>
            <p:cNvSpPr>
              <a:spLocks noChangeArrowheads="1"/>
            </p:cNvSpPr>
            <p:nvPr/>
          </p:nvSpPr>
          <p:spPr bwMode="auto">
            <a:xfrm rot="-5400000">
              <a:off x="1851" y="1598"/>
              <a:ext cx="110" cy="313"/>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14" name="Line 41"/>
            <p:cNvSpPr>
              <a:spLocks noChangeShapeType="1"/>
            </p:cNvSpPr>
            <p:nvPr/>
          </p:nvSpPr>
          <p:spPr bwMode="auto">
            <a:xfrm>
              <a:off x="1570" y="1750"/>
              <a:ext cx="0" cy="909"/>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5" name="Rectangle 42"/>
            <p:cNvSpPr>
              <a:spLocks noChangeArrowheads="1"/>
            </p:cNvSpPr>
            <p:nvPr/>
          </p:nvSpPr>
          <p:spPr bwMode="auto">
            <a:xfrm>
              <a:off x="1512" y="2065"/>
              <a:ext cx="127" cy="269"/>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16" name="Line 43"/>
            <p:cNvSpPr>
              <a:spLocks noChangeShapeType="1"/>
            </p:cNvSpPr>
            <p:nvPr/>
          </p:nvSpPr>
          <p:spPr bwMode="auto">
            <a:xfrm rot="-5400000">
              <a:off x="1045" y="2015"/>
              <a:ext cx="170" cy="0"/>
            </a:xfrm>
            <a:prstGeom prst="line">
              <a:avLst/>
            </a:prstGeom>
            <a:noFill/>
            <a:ln w="952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617" name="Text Box 44"/>
            <p:cNvSpPr txBox="1">
              <a:spLocks noChangeArrowheads="1"/>
            </p:cNvSpPr>
            <p:nvPr/>
          </p:nvSpPr>
          <p:spPr bwMode="auto">
            <a:xfrm>
              <a:off x="884" y="1831"/>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p>
          </p:txBody>
        </p:sp>
        <p:sp>
          <p:nvSpPr>
            <p:cNvPr id="24618" name="Text Box 45"/>
            <p:cNvSpPr txBox="1">
              <a:spLocks noChangeArrowheads="1"/>
            </p:cNvSpPr>
            <p:nvPr/>
          </p:nvSpPr>
          <p:spPr bwMode="auto">
            <a:xfrm>
              <a:off x="1728" y="1442"/>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4619" name="Text Box 46"/>
            <p:cNvSpPr txBox="1">
              <a:spLocks noChangeArrowheads="1"/>
            </p:cNvSpPr>
            <p:nvPr/>
          </p:nvSpPr>
          <p:spPr bwMode="auto">
            <a:xfrm>
              <a:off x="1845" y="2138"/>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4620" name="Text Box 47"/>
            <p:cNvSpPr txBox="1">
              <a:spLocks noChangeArrowheads="1"/>
            </p:cNvSpPr>
            <p:nvPr/>
          </p:nvSpPr>
          <p:spPr bwMode="auto">
            <a:xfrm>
              <a:off x="1612" y="2023"/>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8</a:t>
              </a:r>
              <a:r>
                <a:rPr lang="en-US" altLang="zh-CN" b="1">
                  <a:sym typeface="Symbol" panose="05050102010706020507" pitchFamily="18" charset="2"/>
                </a:rPr>
                <a:t></a:t>
              </a:r>
              <a:endParaRPr lang="en-US" altLang="zh-CN" b="1"/>
            </a:p>
          </p:txBody>
        </p:sp>
        <p:grpSp>
          <p:nvGrpSpPr>
            <p:cNvPr id="24621" name="Group 48"/>
            <p:cNvGrpSpPr>
              <a:grpSpLocks/>
            </p:cNvGrpSpPr>
            <p:nvPr/>
          </p:nvGrpSpPr>
          <p:grpSpPr bwMode="auto">
            <a:xfrm>
              <a:off x="1015" y="2073"/>
              <a:ext cx="227" cy="226"/>
              <a:chOff x="696" y="3018"/>
              <a:chExt cx="272" cy="272"/>
            </a:xfrm>
          </p:grpSpPr>
          <p:sp>
            <p:nvSpPr>
              <p:cNvPr id="24627" name="Oval 49"/>
              <p:cNvSpPr>
                <a:spLocks noChangeArrowheads="1"/>
              </p:cNvSpPr>
              <p:nvPr/>
            </p:nvSpPr>
            <p:spPr bwMode="auto">
              <a:xfrm>
                <a:off x="696" y="3018"/>
                <a:ext cx="272" cy="272"/>
              </a:xfrm>
              <a:prstGeom prst="ellipse">
                <a:avLst/>
              </a:prstGeom>
              <a:solidFill>
                <a:srgbClr val="FFFF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28" name="Line 50"/>
              <p:cNvSpPr>
                <a:spLocks noChangeShapeType="1"/>
              </p:cNvSpPr>
              <p:nvPr/>
            </p:nvSpPr>
            <p:spPr bwMode="auto">
              <a:xfrm>
                <a:off x="696" y="3156"/>
                <a:ext cx="26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622" name="Text Box 52"/>
            <p:cNvSpPr txBox="1">
              <a:spLocks noChangeArrowheads="1"/>
            </p:cNvSpPr>
            <p:nvPr/>
          </p:nvSpPr>
          <p:spPr bwMode="auto">
            <a:xfrm>
              <a:off x="2467" y="1846"/>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solidFill>
                    <a:srgbClr val="FF3300"/>
                  </a:solidFill>
                </a:rPr>
                <a:t>+</a:t>
              </a:r>
            </a:p>
          </p:txBody>
        </p:sp>
        <p:sp>
          <p:nvSpPr>
            <p:cNvPr id="24623" name="Text Box 53"/>
            <p:cNvSpPr txBox="1">
              <a:spLocks noChangeArrowheads="1"/>
            </p:cNvSpPr>
            <p:nvPr/>
          </p:nvSpPr>
          <p:spPr bwMode="auto">
            <a:xfrm>
              <a:off x="2463" y="2210"/>
              <a:ext cx="17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solidFill>
                    <a:srgbClr val="FF3300"/>
                  </a:solidFill>
                  <a:latin typeface="黑体" panose="02010609060101010101" pitchFamily="49" charset="-122"/>
                  <a:ea typeface="黑体" panose="02010609060101010101" pitchFamily="49" charset="-122"/>
                </a:rPr>
                <a:t>-</a:t>
              </a:r>
            </a:p>
          </p:txBody>
        </p:sp>
        <p:sp>
          <p:nvSpPr>
            <p:cNvPr id="24624" name="Oval 55"/>
            <p:cNvSpPr>
              <a:spLocks noChangeArrowheads="1"/>
            </p:cNvSpPr>
            <p:nvPr/>
          </p:nvSpPr>
          <p:spPr bwMode="auto">
            <a:xfrm>
              <a:off x="2679" y="2624"/>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25" name="Oval 56"/>
            <p:cNvSpPr>
              <a:spLocks noChangeArrowheads="1"/>
            </p:cNvSpPr>
            <p:nvPr/>
          </p:nvSpPr>
          <p:spPr bwMode="auto">
            <a:xfrm>
              <a:off x="2665" y="1715"/>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graphicFrame>
          <p:nvGraphicFramePr>
            <p:cNvPr id="24626" name="Object 89"/>
            <p:cNvGraphicFramePr>
              <a:graphicFrameLocks noChangeAspect="1"/>
            </p:cNvGraphicFramePr>
            <p:nvPr/>
          </p:nvGraphicFramePr>
          <p:xfrm>
            <a:off x="2461" y="2033"/>
            <a:ext cx="351" cy="334"/>
          </p:xfrm>
          <a:graphic>
            <a:graphicData uri="http://schemas.openxmlformats.org/presentationml/2006/ole">
              <mc:AlternateContent xmlns:mc="http://schemas.openxmlformats.org/markup-compatibility/2006">
                <mc:Choice xmlns:v="urn:schemas-microsoft-com:vml" Requires="v">
                  <p:oleObj spid="_x0000_s25377" name="Equation" r:id="rId9" imgW="276272" imgH="262038" progId="Equation.DSMT4">
                    <p:embed/>
                  </p:oleObj>
                </mc:Choice>
                <mc:Fallback>
                  <p:oleObj name="Equation" r:id="rId9" imgW="276272" imgH="262038" progId="Equation.DSMT4">
                    <p:embed/>
                    <p:pic>
                      <p:nvPicPr>
                        <p:cNvPr id="0" name="Object 8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61" y="2033"/>
                          <a:ext cx="351"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0078" name="Group 94"/>
          <p:cNvGrpSpPr>
            <a:grpSpLocks/>
          </p:cNvGrpSpPr>
          <p:nvPr/>
        </p:nvGrpSpPr>
        <p:grpSpPr bwMode="auto">
          <a:xfrm>
            <a:off x="5232400" y="2279650"/>
            <a:ext cx="3454400" cy="1976438"/>
            <a:chOff x="3296" y="1436"/>
            <a:chExt cx="2176" cy="1245"/>
          </a:xfrm>
        </p:grpSpPr>
        <p:sp>
          <p:nvSpPr>
            <p:cNvPr id="24587" name="Line 58"/>
            <p:cNvSpPr>
              <a:spLocks noChangeShapeType="1"/>
            </p:cNvSpPr>
            <p:nvPr/>
          </p:nvSpPr>
          <p:spPr bwMode="auto">
            <a:xfrm>
              <a:off x="4480" y="1748"/>
              <a:ext cx="0" cy="9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8" name="Rectangle 59"/>
            <p:cNvSpPr>
              <a:spLocks noChangeArrowheads="1"/>
            </p:cNvSpPr>
            <p:nvPr/>
          </p:nvSpPr>
          <p:spPr bwMode="auto">
            <a:xfrm>
              <a:off x="4422" y="2058"/>
              <a:ext cx="128" cy="270"/>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589" name="Line 60"/>
            <p:cNvSpPr>
              <a:spLocks noChangeShapeType="1"/>
            </p:cNvSpPr>
            <p:nvPr/>
          </p:nvSpPr>
          <p:spPr bwMode="auto">
            <a:xfrm>
              <a:off x="3358" y="1738"/>
              <a:ext cx="155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0" name="Line 61"/>
            <p:cNvSpPr>
              <a:spLocks noChangeShapeType="1"/>
            </p:cNvSpPr>
            <p:nvPr/>
          </p:nvSpPr>
          <p:spPr bwMode="auto">
            <a:xfrm>
              <a:off x="3364" y="2653"/>
              <a:ext cx="1550"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1" name="Line 62"/>
            <p:cNvSpPr>
              <a:spLocks noChangeShapeType="1"/>
            </p:cNvSpPr>
            <p:nvPr/>
          </p:nvSpPr>
          <p:spPr bwMode="auto">
            <a:xfrm>
              <a:off x="4903" y="1748"/>
              <a:ext cx="0" cy="92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2" name="Rectangle 63"/>
            <p:cNvSpPr>
              <a:spLocks noChangeArrowheads="1"/>
            </p:cNvSpPr>
            <p:nvPr/>
          </p:nvSpPr>
          <p:spPr bwMode="auto">
            <a:xfrm rot="-5400000">
              <a:off x="4084" y="1592"/>
              <a:ext cx="110" cy="312"/>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593" name="Line 64"/>
            <p:cNvSpPr>
              <a:spLocks noChangeShapeType="1"/>
            </p:cNvSpPr>
            <p:nvPr/>
          </p:nvSpPr>
          <p:spPr bwMode="auto">
            <a:xfrm>
              <a:off x="3804" y="1743"/>
              <a:ext cx="0" cy="91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4" name="Rectangle 65"/>
            <p:cNvSpPr>
              <a:spLocks noChangeArrowheads="1"/>
            </p:cNvSpPr>
            <p:nvPr/>
          </p:nvSpPr>
          <p:spPr bwMode="auto">
            <a:xfrm>
              <a:off x="3746" y="2058"/>
              <a:ext cx="127" cy="270"/>
            </a:xfrm>
            <a:prstGeom prst="rect">
              <a:avLst/>
            </a:prstGeom>
            <a:solidFill>
              <a:srgbClr val="CC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595" name="Line 66"/>
            <p:cNvSpPr>
              <a:spLocks noChangeShapeType="1"/>
            </p:cNvSpPr>
            <p:nvPr/>
          </p:nvSpPr>
          <p:spPr bwMode="auto">
            <a:xfrm rot="5400000">
              <a:off x="4818" y="2328"/>
              <a:ext cx="170" cy="0"/>
            </a:xfrm>
            <a:prstGeom prst="line">
              <a:avLst/>
            </a:prstGeom>
            <a:noFill/>
            <a:ln w="9525">
              <a:solidFill>
                <a:srgbClr val="0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96" name="Text Box 67"/>
            <p:cNvSpPr txBox="1">
              <a:spLocks noChangeArrowheads="1"/>
            </p:cNvSpPr>
            <p:nvPr/>
          </p:nvSpPr>
          <p:spPr bwMode="auto">
            <a:xfrm>
              <a:off x="4559" y="2285"/>
              <a:ext cx="3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i="1">
                  <a:solidFill>
                    <a:srgbClr val="0000FF"/>
                  </a:solidFill>
                </a:rPr>
                <a:t>I</a:t>
              </a:r>
              <a:r>
                <a:rPr lang="en-US" altLang="zh-CN" b="1">
                  <a:solidFill>
                    <a:srgbClr val="0000FF"/>
                  </a:solidFill>
                </a:rPr>
                <a:t>/6</a:t>
              </a:r>
              <a:endParaRPr lang="en-US" altLang="zh-CN" b="1" i="1">
                <a:solidFill>
                  <a:srgbClr val="0000FF"/>
                </a:solidFill>
              </a:endParaRPr>
            </a:p>
          </p:txBody>
        </p:sp>
        <p:sp>
          <p:nvSpPr>
            <p:cNvPr id="24597" name="Text Box 68"/>
            <p:cNvSpPr txBox="1">
              <a:spLocks noChangeArrowheads="1"/>
            </p:cNvSpPr>
            <p:nvPr/>
          </p:nvSpPr>
          <p:spPr bwMode="auto">
            <a:xfrm>
              <a:off x="3953" y="1436"/>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4598" name="Text Box 69"/>
            <p:cNvSpPr txBox="1">
              <a:spLocks noChangeArrowheads="1"/>
            </p:cNvSpPr>
            <p:nvPr/>
          </p:nvSpPr>
          <p:spPr bwMode="auto">
            <a:xfrm>
              <a:off x="4078" y="2149"/>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4599" name="Text Box 70"/>
            <p:cNvSpPr txBox="1">
              <a:spLocks noChangeArrowheads="1"/>
            </p:cNvSpPr>
            <p:nvPr/>
          </p:nvSpPr>
          <p:spPr bwMode="auto">
            <a:xfrm>
              <a:off x="3847" y="2017"/>
              <a:ext cx="36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t>8</a:t>
              </a:r>
              <a:r>
                <a:rPr lang="en-US" altLang="zh-CN" b="1">
                  <a:sym typeface="Symbol" panose="05050102010706020507" pitchFamily="18" charset="2"/>
                </a:rPr>
                <a:t></a:t>
              </a:r>
              <a:endParaRPr lang="en-US" altLang="zh-CN" b="1"/>
            </a:p>
          </p:txBody>
        </p:sp>
        <p:grpSp>
          <p:nvGrpSpPr>
            <p:cNvPr id="24600" name="Group 71"/>
            <p:cNvGrpSpPr>
              <a:grpSpLocks/>
            </p:cNvGrpSpPr>
            <p:nvPr/>
          </p:nvGrpSpPr>
          <p:grpSpPr bwMode="auto">
            <a:xfrm>
              <a:off x="4790" y="2023"/>
              <a:ext cx="227" cy="227"/>
              <a:chOff x="696" y="3018"/>
              <a:chExt cx="272" cy="272"/>
            </a:xfrm>
          </p:grpSpPr>
          <p:sp>
            <p:nvSpPr>
              <p:cNvPr id="24606" name="Oval 72"/>
              <p:cNvSpPr>
                <a:spLocks noChangeArrowheads="1"/>
              </p:cNvSpPr>
              <p:nvPr/>
            </p:nvSpPr>
            <p:spPr bwMode="auto">
              <a:xfrm>
                <a:off x="696" y="3018"/>
                <a:ext cx="272" cy="272"/>
              </a:xfrm>
              <a:prstGeom prst="ellipse">
                <a:avLst/>
              </a:prstGeom>
              <a:solidFill>
                <a:srgbClr val="FFFF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07" name="Line 73"/>
              <p:cNvSpPr>
                <a:spLocks noChangeShapeType="1"/>
              </p:cNvSpPr>
              <p:nvPr/>
            </p:nvSpPr>
            <p:spPr bwMode="auto">
              <a:xfrm>
                <a:off x="696" y="3156"/>
                <a:ext cx="264"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601" name="Text Box 75"/>
            <p:cNvSpPr txBox="1">
              <a:spLocks noChangeArrowheads="1"/>
            </p:cNvSpPr>
            <p:nvPr/>
          </p:nvSpPr>
          <p:spPr bwMode="auto">
            <a:xfrm>
              <a:off x="5131" y="1860"/>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solidFill>
                    <a:srgbClr val="FF3300"/>
                  </a:solidFill>
                </a:rPr>
                <a:t>+</a:t>
              </a:r>
            </a:p>
          </p:txBody>
        </p:sp>
        <p:sp>
          <p:nvSpPr>
            <p:cNvPr id="24602" name="Text Box 76"/>
            <p:cNvSpPr txBox="1">
              <a:spLocks noChangeArrowheads="1"/>
            </p:cNvSpPr>
            <p:nvPr/>
          </p:nvSpPr>
          <p:spPr bwMode="auto">
            <a:xfrm>
              <a:off x="5125" y="2224"/>
              <a:ext cx="17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lang="en-US" altLang="zh-CN" b="1">
                  <a:solidFill>
                    <a:srgbClr val="FF3300"/>
                  </a:solidFill>
                  <a:latin typeface="黑体" panose="02010609060101010101" pitchFamily="49" charset="-122"/>
                  <a:ea typeface="黑体" panose="02010609060101010101" pitchFamily="49" charset="-122"/>
                </a:rPr>
                <a:t>-</a:t>
              </a:r>
            </a:p>
          </p:txBody>
        </p:sp>
        <p:sp>
          <p:nvSpPr>
            <p:cNvPr id="24603" name="Oval 78"/>
            <p:cNvSpPr>
              <a:spLocks noChangeArrowheads="1"/>
            </p:cNvSpPr>
            <p:nvPr/>
          </p:nvSpPr>
          <p:spPr bwMode="auto">
            <a:xfrm>
              <a:off x="3311" y="2625"/>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24604" name="Oval 79"/>
            <p:cNvSpPr>
              <a:spLocks noChangeArrowheads="1"/>
            </p:cNvSpPr>
            <p:nvPr/>
          </p:nvSpPr>
          <p:spPr bwMode="auto">
            <a:xfrm>
              <a:off x="3296" y="1706"/>
              <a:ext cx="56" cy="56"/>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graphicFrame>
          <p:nvGraphicFramePr>
            <p:cNvPr id="24605" name="Object 91"/>
            <p:cNvGraphicFramePr>
              <a:graphicFrameLocks noChangeAspect="1"/>
            </p:cNvGraphicFramePr>
            <p:nvPr/>
          </p:nvGraphicFramePr>
          <p:xfrm>
            <a:off x="5121" y="2050"/>
            <a:ext cx="351" cy="334"/>
          </p:xfrm>
          <a:graphic>
            <a:graphicData uri="http://schemas.openxmlformats.org/presentationml/2006/ole">
              <mc:AlternateContent xmlns:mc="http://schemas.openxmlformats.org/markup-compatibility/2006">
                <mc:Choice xmlns:v="urn:schemas-microsoft-com:vml" Requires="v">
                  <p:oleObj spid="_x0000_s25378" name="Equation" r:id="rId11" imgW="276272" imgH="262038" progId="Equation.DSMT4">
                    <p:embed/>
                  </p:oleObj>
                </mc:Choice>
                <mc:Fallback>
                  <p:oleObj name="Equation" r:id="rId11" imgW="276272" imgH="262038" progId="Equation.DSMT4">
                    <p:embed/>
                    <p:pic>
                      <p:nvPicPr>
                        <p:cNvPr id="0" name="Object 9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21" y="2050"/>
                          <a:ext cx="351"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0079"/>
                                        </p:tgtEl>
                                        <p:attrNameLst>
                                          <p:attrName>style.visibility</p:attrName>
                                        </p:attrNameLst>
                                      </p:cBhvr>
                                      <p:to>
                                        <p:strVal val="visible"/>
                                      </p:to>
                                    </p:set>
                                    <p:animEffect transition="in" filter="wipe(left)">
                                      <p:cBhvr>
                                        <p:cTn id="7" dur="500"/>
                                        <p:tgtEl>
                                          <p:spTgt spid="1700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70017"/>
                                        </p:tgtEl>
                                        <p:attrNameLst>
                                          <p:attrName>style.visibility</p:attrName>
                                        </p:attrNameLst>
                                      </p:cBhvr>
                                      <p:to>
                                        <p:strVal val="visible"/>
                                      </p:to>
                                    </p:set>
                                    <p:animEffect transition="in" filter="wipe(up)">
                                      <p:cBhvr>
                                        <p:cTn id="12" dur="500"/>
                                        <p:tgtEl>
                                          <p:spTgt spid="1700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0077"/>
                                        </p:tgtEl>
                                        <p:attrNameLst>
                                          <p:attrName>style.visibility</p:attrName>
                                        </p:attrNameLst>
                                      </p:cBhvr>
                                      <p:to>
                                        <p:strVal val="visible"/>
                                      </p:to>
                                    </p:set>
                                    <p:animEffect transition="in" filter="wipe(left)">
                                      <p:cBhvr>
                                        <p:cTn id="17" dur="500"/>
                                        <p:tgtEl>
                                          <p:spTgt spid="170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70064"/>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70078"/>
                                        </p:tgtEl>
                                        <p:attrNameLst>
                                          <p:attrName>style.visibility</p:attrName>
                                        </p:attrNameLst>
                                      </p:cBhvr>
                                      <p:to>
                                        <p:strVal val="visible"/>
                                      </p:to>
                                    </p:set>
                                    <p:animEffect transition="in" filter="wipe(left)">
                                      <p:cBhvr>
                                        <p:cTn id="26" dur="500"/>
                                        <p:tgtEl>
                                          <p:spTgt spid="170078"/>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170065"/>
                                        </p:tgtEl>
                                        <p:attrNameLst>
                                          <p:attrName>style.visibility</p:attrName>
                                        </p:attrNameLst>
                                      </p:cBhvr>
                                      <p:to>
                                        <p:strVal val="visible"/>
                                      </p:to>
                                    </p:set>
                                    <p:anim calcmode="lin" valueType="num">
                                      <p:cBhvr additive="base">
                                        <p:cTn id="31" dur="500" fill="hold"/>
                                        <p:tgtEl>
                                          <p:spTgt spid="170065"/>
                                        </p:tgtEl>
                                        <p:attrNameLst>
                                          <p:attrName>ppt_x</p:attrName>
                                        </p:attrNameLst>
                                      </p:cBhvr>
                                      <p:tavLst>
                                        <p:tav tm="0">
                                          <p:val>
                                            <p:strVal val="1+#ppt_w/2"/>
                                          </p:val>
                                        </p:tav>
                                        <p:tav tm="100000">
                                          <p:val>
                                            <p:strVal val="#ppt_x"/>
                                          </p:val>
                                        </p:tav>
                                      </p:tavLst>
                                    </p:anim>
                                    <p:anim calcmode="lin" valueType="num">
                                      <p:cBhvr additive="base">
                                        <p:cTn id="32" dur="500" fill="hold"/>
                                        <p:tgtEl>
                                          <p:spTgt spid="170065"/>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6" fill="hold" nodeType="clickEffect">
                                  <p:stCondLst>
                                    <p:cond delay="0"/>
                                  </p:stCondLst>
                                  <p:childTnLst>
                                    <p:set>
                                      <p:cBhvr>
                                        <p:cTn id="36" dur="1" fill="hold">
                                          <p:stCondLst>
                                            <p:cond delay="0"/>
                                          </p:stCondLst>
                                        </p:cTn>
                                        <p:tgtEl>
                                          <p:spTgt spid="170015"/>
                                        </p:tgtEl>
                                        <p:attrNameLst>
                                          <p:attrName>style.visibility</p:attrName>
                                        </p:attrNameLst>
                                      </p:cBhvr>
                                      <p:to>
                                        <p:strVal val="visible"/>
                                      </p:to>
                                    </p:set>
                                    <p:anim calcmode="lin" valueType="num">
                                      <p:cBhvr additive="base">
                                        <p:cTn id="37" dur="500" fill="hold"/>
                                        <p:tgtEl>
                                          <p:spTgt spid="170015"/>
                                        </p:tgtEl>
                                        <p:attrNameLst>
                                          <p:attrName>ppt_x</p:attrName>
                                        </p:attrNameLst>
                                      </p:cBhvr>
                                      <p:tavLst>
                                        <p:tav tm="0">
                                          <p:val>
                                            <p:strVal val="1+#ppt_w/2"/>
                                          </p:val>
                                        </p:tav>
                                        <p:tav tm="100000">
                                          <p:val>
                                            <p:strVal val="#ppt_x"/>
                                          </p:val>
                                        </p:tav>
                                      </p:tavLst>
                                    </p:anim>
                                    <p:anim calcmode="lin" valueType="num">
                                      <p:cBhvr additive="base">
                                        <p:cTn id="38" dur="500" fill="hold"/>
                                        <p:tgtEl>
                                          <p:spTgt spid="1700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17" grpId="0"/>
      <p:bldP spid="17006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1"/>
          <p:cNvSpPr>
            <a:spLocks noGrp="1"/>
          </p:cNvSpPr>
          <p:nvPr>
            <p:ph type="dt" sz="quarter" idx="10"/>
          </p:nvPr>
        </p:nvSpPr>
        <p:spPr/>
        <p:txBody>
          <a:bodyPr/>
          <a:lstStyle/>
          <a:p>
            <a:pPr>
              <a:defRPr/>
            </a:pPr>
            <a:fld id="{FDB0888B-B018-46B4-91AC-1E61CFD8982D}" type="datetime1">
              <a:rPr lang="zh-CN" altLang="en-US"/>
              <a:pPr>
                <a:defRPr/>
              </a:pPr>
              <a:t>2021/3/24</a:t>
            </a:fld>
            <a:endParaRPr lang="en-US" altLang="zh-CN"/>
          </a:p>
        </p:txBody>
      </p:sp>
      <p:sp>
        <p:nvSpPr>
          <p:cNvPr id="17" name="页脚占位符 2"/>
          <p:cNvSpPr>
            <a:spLocks noGrp="1"/>
          </p:cNvSpPr>
          <p:nvPr>
            <p:ph type="ftr" sz="quarter" idx="11"/>
          </p:nvPr>
        </p:nvSpPr>
        <p:spPr/>
        <p:txBody>
          <a:bodyPr/>
          <a:lstStyle/>
          <a:p>
            <a:pPr>
              <a:defRPr/>
            </a:pPr>
            <a:endParaRPr lang="en-US" altLang="zh-CN"/>
          </a:p>
        </p:txBody>
      </p:sp>
      <p:sp>
        <p:nvSpPr>
          <p:cNvPr id="18" name="灯片编号占位符 3"/>
          <p:cNvSpPr>
            <a:spLocks noGrp="1"/>
          </p:cNvSpPr>
          <p:nvPr>
            <p:ph type="sldNum" sz="quarter" idx="12"/>
          </p:nvPr>
        </p:nvSpPr>
        <p:spPr/>
        <p:txBody>
          <a:bodyPr/>
          <a:lstStyle/>
          <a:p>
            <a:pPr>
              <a:defRPr/>
            </a:pPr>
            <a:fld id="{EBF87D0B-416A-4B9D-BA25-C4357C5FE1E6}" type="slidenum">
              <a:rPr lang="en-US" altLang="zh-CN"/>
              <a:pPr>
                <a:defRPr/>
              </a:pPr>
              <a:t>2</a:t>
            </a:fld>
            <a:endParaRPr lang="en-US" altLang="zh-CN"/>
          </a:p>
        </p:txBody>
      </p:sp>
      <p:grpSp>
        <p:nvGrpSpPr>
          <p:cNvPr id="5125" name="Group 2"/>
          <p:cNvGrpSpPr>
            <a:grpSpLocks/>
          </p:cNvGrpSpPr>
          <p:nvPr/>
        </p:nvGrpSpPr>
        <p:grpSpPr bwMode="auto">
          <a:xfrm>
            <a:off x="0" y="0"/>
            <a:ext cx="9144000" cy="6858000"/>
            <a:chOff x="0" y="0"/>
            <a:chExt cx="5970" cy="4956"/>
          </a:xfrm>
        </p:grpSpPr>
        <p:pic>
          <p:nvPicPr>
            <p:cNvPr id="5134" name="Picture 3"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5" name="Picture 4"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6" name="Picture 5"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7" name="Picture 6"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126" name="Picture 7" descr="未命名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762000"/>
            <a:ext cx="77533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984" name="Text Box 8"/>
          <p:cNvSpPr txBox="1">
            <a:spLocks noChangeArrowheads="1"/>
          </p:cNvSpPr>
          <p:nvPr/>
        </p:nvSpPr>
        <p:spPr bwMode="auto">
          <a:xfrm>
            <a:off x="3738563" y="331788"/>
            <a:ext cx="21272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360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第</a:t>
            </a:r>
            <a:r>
              <a:rPr lang="en-US" altLang="zh-CN" sz="360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4</a:t>
            </a:r>
            <a:r>
              <a:rPr lang="zh-CN" altLang="en-US" sz="360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章</a:t>
            </a:r>
          </a:p>
          <a:p>
            <a:pPr algn="ctr" eaLnBrk="1" hangingPunct="1">
              <a:defRPr/>
            </a:pPr>
            <a:r>
              <a:rPr lang="zh-CN" altLang="en-US" sz="3600">
                <a:solidFill>
                  <a:srgbClr val="FF0000"/>
                </a:solidFill>
                <a:effectLst>
                  <a:outerShdw blurRad="38100" dist="38100" dir="2700000" algn="tl">
                    <a:srgbClr val="C0C0C0"/>
                  </a:outerShdw>
                </a:effectLst>
                <a:latin typeface="Times New Roman" panose="02020603050405020304" pitchFamily="18" charset="0"/>
                <a:ea typeface="华文新魏" panose="02010800040101010101" pitchFamily="2" charset="-122"/>
              </a:rPr>
              <a:t> 电路定理</a:t>
            </a:r>
          </a:p>
        </p:txBody>
      </p:sp>
      <p:sp>
        <p:nvSpPr>
          <p:cNvPr id="254994" name="Text Box 18"/>
          <p:cNvSpPr txBox="1">
            <a:spLocks noChangeArrowheads="1"/>
          </p:cNvSpPr>
          <p:nvPr/>
        </p:nvSpPr>
        <p:spPr bwMode="auto">
          <a:xfrm>
            <a:off x="755650" y="1773238"/>
            <a:ext cx="14414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3200">
                <a:effectLst>
                  <a:outerShdw blurRad="38100" dist="38100" dir="2700000" algn="tl">
                    <a:srgbClr val="C0C0C0"/>
                  </a:outerShdw>
                </a:effectLst>
                <a:latin typeface="Times New Roman" panose="02020603050405020304" pitchFamily="18" charset="0"/>
                <a:ea typeface="隶书" panose="02010509060101010101" pitchFamily="49" charset="-122"/>
              </a:rPr>
              <a:t>目标：</a:t>
            </a:r>
          </a:p>
        </p:txBody>
      </p:sp>
      <p:sp>
        <p:nvSpPr>
          <p:cNvPr id="254995" name="Text Box 19"/>
          <p:cNvSpPr txBox="1">
            <a:spLocks noChangeArrowheads="1"/>
          </p:cNvSpPr>
          <p:nvPr/>
        </p:nvSpPr>
        <p:spPr bwMode="auto">
          <a:xfrm>
            <a:off x="827088" y="5127625"/>
            <a:ext cx="244169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3200" dirty="0">
                <a:effectLst>
                  <a:outerShdw blurRad="38100" dist="38100" dir="2700000" algn="tl">
                    <a:srgbClr val="C0C0C0"/>
                  </a:outerShdw>
                </a:effectLst>
                <a:latin typeface="Times New Roman" panose="02020603050405020304" pitchFamily="18" charset="0"/>
                <a:ea typeface="隶书" panose="02010509060101010101" pitchFamily="49" charset="-122"/>
              </a:rPr>
              <a:t>讲授学时：</a:t>
            </a:r>
            <a:r>
              <a:rPr lang="en-US" altLang="zh-CN" sz="3200" dirty="0">
                <a:effectLst>
                  <a:outerShdw blurRad="38100" dist="38100" dir="2700000" algn="tl">
                    <a:srgbClr val="C0C0C0"/>
                  </a:outerShdw>
                </a:effectLst>
                <a:latin typeface="Times New Roman" panose="02020603050405020304" pitchFamily="18" charset="0"/>
                <a:ea typeface="隶书" panose="02010509060101010101" pitchFamily="49" charset="-122"/>
              </a:rPr>
              <a:t>6</a:t>
            </a:r>
          </a:p>
        </p:txBody>
      </p:sp>
      <p:sp>
        <p:nvSpPr>
          <p:cNvPr id="254996" name="Text Box 20"/>
          <p:cNvSpPr txBox="1">
            <a:spLocks noChangeArrowheads="1"/>
          </p:cNvSpPr>
          <p:nvPr/>
        </p:nvSpPr>
        <p:spPr bwMode="auto">
          <a:xfrm>
            <a:off x="779463" y="3789363"/>
            <a:ext cx="14033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3200">
                <a:effectLst>
                  <a:outerShdw blurRad="38100" dist="38100" dir="2700000" algn="tl">
                    <a:srgbClr val="C0C0C0"/>
                  </a:outerShdw>
                </a:effectLst>
                <a:latin typeface="Times New Roman" panose="02020603050405020304" pitchFamily="18" charset="0"/>
                <a:ea typeface="隶书" panose="02010509060101010101" pitchFamily="49" charset="-122"/>
              </a:rPr>
              <a:t>难点：</a:t>
            </a:r>
          </a:p>
        </p:txBody>
      </p:sp>
      <p:sp>
        <p:nvSpPr>
          <p:cNvPr id="5131" name="Rectangle 21"/>
          <p:cNvSpPr>
            <a:spLocks noChangeArrowheads="1"/>
          </p:cNvSpPr>
          <p:nvPr/>
        </p:nvSpPr>
        <p:spPr bwMode="auto">
          <a:xfrm>
            <a:off x="1979613" y="3903663"/>
            <a:ext cx="6624637"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a:spcBef>
                <a:spcPct val="20000"/>
              </a:spcBef>
              <a:buChar char="•"/>
              <a:tabLst>
                <a:tab pos="228600" algn="l"/>
                <a:tab pos="252413" algn="l"/>
              </a:tabLst>
              <a:defRPr kumimoji="1" sz="2400">
                <a:solidFill>
                  <a:schemeClr val="tx1"/>
                </a:solidFill>
                <a:latin typeface="Times New Roman" panose="02020603050405020304" pitchFamily="18" charset="0"/>
                <a:ea typeface="华文中宋" panose="02010600040101010101" pitchFamily="2" charset="-122"/>
              </a:defRPr>
            </a:lvl1pPr>
            <a:lvl2pPr marL="914400" indent="-457200">
              <a:spcBef>
                <a:spcPct val="20000"/>
              </a:spcBef>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2pPr>
            <a:lvl3pPr marL="1371600" indent="-457200">
              <a:spcBef>
                <a:spcPct val="20000"/>
              </a:spcBef>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3pPr>
            <a:lvl4pPr marL="1828800" indent="-457200">
              <a:spcBef>
                <a:spcPct val="20000"/>
              </a:spcBef>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4pPr>
            <a:lvl5pPr marL="2286000" indent="-457200">
              <a:spcBef>
                <a:spcPct val="20000"/>
              </a:spcBef>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5pPr>
            <a:lvl6pPr marL="2743200" indent="-457200" eaLnBrk="0" fontAlgn="base" hangingPunct="0">
              <a:spcBef>
                <a:spcPct val="20000"/>
              </a:spcBef>
              <a:spcAft>
                <a:spcPct val="0"/>
              </a:spcAft>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6pPr>
            <a:lvl7pPr marL="3200400" indent="-457200" eaLnBrk="0" fontAlgn="base" hangingPunct="0">
              <a:spcBef>
                <a:spcPct val="20000"/>
              </a:spcBef>
              <a:spcAft>
                <a:spcPct val="0"/>
              </a:spcAft>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7pPr>
            <a:lvl8pPr marL="3657600" indent="-457200" eaLnBrk="0" fontAlgn="base" hangingPunct="0">
              <a:spcBef>
                <a:spcPct val="20000"/>
              </a:spcBef>
              <a:spcAft>
                <a:spcPct val="0"/>
              </a:spcAft>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8pPr>
            <a:lvl9pPr marL="4114800" indent="-457200" eaLnBrk="0" fontAlgn="base" hangingPunct="0">
              <a:spcBef>
                <a:spcPct val="20000"/>
              </a:spcBef>
              <a:spcAft>
                <a:spcPct val="0"/>
              </a:spcAft>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sz="2000">
                <a:latin typeface="华文中宋" panose="02010600040101010101" pitchFamily="2" charset="-122"/>
              </a:rPr>
              <a:t>1.</a:t>
            </a:r>
            <a:r>
              <a:rPr lang="zh-CN" altLang="en-US" sz="2000">
                <a:latin typeface="华文中宋" panose="02010600040101010101" pitchFamily="2" charset="-122"/>
              </a:rPr>
              <a:t>电路定理综合应用问题分析。</a:t>
            </a:r>
          </a:p>
          <a:p>
            <a:pPr eaLnBrk="1" hangingPunct="1">
              <a:spcBef>
                <a:spcPct val="50000"/>
              </a:spcBef>
              <a:buFontTx/>
              <a:buNone/>
            </a:pPr>
            <a:r>
              <a:rPr lang="en-US" altLang="zh-CN" sz="2000">
                <a:latin typeface="华文中宋" panose="02010600040101010101" pitchFamily="2" charset="-122"/>
              </a:rPr>
              <a:t>2.</a:t>
            </a:r>
            <a:r>
              <a:rPr lang="zh-CN" altLang="en-US" sz="2000">
                <a:latin typeface="华文中宋" panose="02010600040101010101" pitchFamily="2" charset="-122"/>
              </a:rPr>
              <a:t>选择合适的分析方法。</a:t>
            </a:r>
          </a:p>
        </p:txBody>
      </p:sp>
      <p:sp>
        <p:nvSpPr>
          <p:cNvPr id="254998" name="Text Box 22"/>
          <p:cNvSpPr txBox="1">
            <a:spLocks noChangeArrowheads="1"/>
          </p:cNvSpPr>
          <p:nvPr/>
        </p:nvSpPr>
        <p:spPr bwMode="auto">
          <a:xfrm>
            <a:off x="4787900" y="5176838"/>
            <a:ext cx="233910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3200">
                <a:effectLst>
                  <a:outerShdw blurRad="38100" dist="38100" dir="2700000" algn="tl">
                    <a:srgbClr val="C0C0C0"/>
                  </a:outerShdw>
                </a:effectLst>
                <a:latin typeface="Times New Roman" panose="02020603050405020304" pitchFamily="18" charset="0"/>
                <a:ea typeface="隶书" panose="02010509060101010101" pitchFamily="49" charset="-122"/>
              </a:rPr>
              <a:t>讨论学时：</a:t>
            </a:r>
            <a:r>
              <a:rPr lang="en-US" altLang="zh-CN" sz="3200">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sp>
        <p:nvSpPr>
          <p:cNvPr id="5133" name="Rectangle 23"/>
          <p:cNvSpPr>
            <a:spLocks noChangeArrowheads="1"/>
          </p:cNvSpPr>
          <p:nvPr/>
        </p:nvSpPr>
        <p:spPr bwMode="auto">
          <a:xfrm>
            <a:off x="1042988" y="1855788"/>
            <a:ext cx="7489825"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a:spcBef>
                <a:spcPct val="20000"/>
              </a:spcBef>
              <a:buChar char="•"/>
              <a:tabLst>
                <a:tab pos="228600" algn="l"/>
                <a:tab pos="252413" algn="l"/>
              </a:tabLst>
              <a:defRPr kumimoji="1" sz="2400">
                <a:solidFill>
                  <a:schemeClr val="tx1"/>
                </a:solidFill>
                <a:latin typeface="Times New Roman" panose="02020603050405020304" pitchFamily="18" charset="0"/>
                <a:ea typeface="华文中宋" panose="02010600040101010101" pitchFamily="2" charset="-122"/>
              </a:defRPr>
            </a:lvl1pPr>
            <a:lvl2pPr marL="914400" indent="-457200">
              <a:spcBef>
                <a:spcPct val="20000"/>
              </a:spcBef>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2pPr>
            <a:lvl3pPr marL="1371600" indent="-457200">
              <a:spcBef>
                <a:spcPct val="20000"/>
              </a:spcBef>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3pPr>
            <a:lvl4pPr marL="1828800" indent="-457200">
              <a:spcBef>
                <a:spcPct val="20000"/>
              </a:spcBef>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4pPr>
            <a:lvl5pPr marL="2286000" indent="-457200">
              <a:spcBef>
                <a:spcPct val="20000"/>
              </a:spcBef>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5pPr>
            <a:lvl6pPr marL="2743200" indent="-457200" eaLnBrk="0" fontAlgn="base" hangingPunct="0">
              <a:spcBef>
                <a:spcPct val="20000"/>
              </a:spcBef>
              <a:spcAft>
                <a:spcPct val="0"/>
              </a:spcAft>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6pPr>
            <a:lvl7pPr marL="3200400" indent="-457200" eaLnBrk="0" fontAlgn="base" hangingPunct="0">
              <a:spcBef>
                <a:spcPct val="20000"/>
              </a:spcBef>
              <a:spcAft>
                <a:spcPct val="0"/>
              </a:spcAft>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7pPr>
            <a:lvl8pPr marL="3657600" indent="-457200" eaLnBrk="0" fontAlgn="base" hangingPunct="0">
              <a:spcBef>
                <a:spcPct val="20000"/>
              </a:spcBef>
              <a:spcAft>
                <a:spcPct val="0"/>
              </a:spcAft>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8pPr>
            <a:lvl9pPr marL="4114800" indent="-457200" eaLnBrk="0" fontAlgn="base" hangingPunct="0">
              <a:spcBef>
                <a:spcPct val="20000"/>
              </a:spcBef>
              <a:spcAft>
                <a:spcPct val="0"/>
              </a:spcAft>
              <a:buChar char="»"/>
              <a:tabLst>
                <a:tab pos="228600" algn="l"/>
                <a:tab pos="252413" algn="l"/>
              </a:tabLst>
              <a:defRPr kumimoji="1" sz="2000">
                <a:solidFill>
                  <a:schemeClr val="tx1"/>
                </a:solidFill>
                <a:latin typeface="Times New Roman" panose="02020603050405020304" pitchFamily="18" charset="0"/>
                <a:ea typeface="华文中宋" panose="02010600040101010101" pitchFamily="2" charset="-122"/>
              </a:defRPr>
            </a:lvl9pPr>
          </a:lstStyle>
          <a:p>
            <a:pPr lvl="2" eaLnBrk="1" hangingPunct="1">
              <a:spcBef>
                <a:spcPct val="50000"/>
              </a:spcBef>
              <a:buFontTx/>
              <a:buNone/>
            </a:pPr>
            <a:r>
              <a:rPr lang="en-US" altLang="zh-CN" dirty="0">
                <a:latin typeface="华文中宋" panose="02010600040101010101" pitchFamily="2" charset="-122"/>
              </a:rPr>
              <a:t>1.</a:t>
            </a:r>
            <a:r>
              <a:rPr lang="zh-CN" altLang="en-US" dirty="0">
                <a:latin typeface="华文中宋" panose="02010600040101010101" pitchFamily="2" charset="-122"/>
              </a:rPr>
              <a:t>熟练应用叠加定理。</a:t>
            </a:r>
          </a:p>
          <a:p>
            <a:pPr lvl="2" eaLnBrk="1" hangingPunct="1">
              <a:spcBef>
                <a:spcPct val="50000"/>
              </a:spcBef>
              <a:buFontTx/>
              <a:buNone/>
            </a:pPr>
            <a:r>
              <a:rPr lang="en-US" altLang="zh-CN" dirty="0">
                <a:latin typeface="华文中宋" panose="02010600040101010101" pitchFamily="2" charset="-122"/>
              </a:rPr>
              <a:t>2.</a:t>
            </a:r>
            <a:r>
              <a:rPr lang="zh-CN" altLang="en-US" dirty="0">
                <a:latin typeface="华文中宋" panose="02010600040101010101" pitchFamily="2" charset="-122"/>
              </a:rPr>
              <a:t>熟练应用戴维南</a:t>
            </a:r>
            <a:r>
              <a:rPr lang="en-US" altLang="zh-CN" dirty="0">
                <a:latin typeface="华文中宋" panose="02010600040101010101" pitchFamily="2" charset="-122"/>
              </a:rPr>
              <a:t>/</a:t>
            </a:r>
            <a:r>
              <a:rPr lang="zh-CN" altLang="en-US" dirty="0">
                <a:latin typeface="华文中宋" panose="02010600040101010101" pitchFamily="2" charset="-122"/>
              </a:rPr>
              <a:t>诺顿定理。</a:t>
            </a:r>
          </a:p>
          <a:p>
            <a:pPr lvl="2" eaLnBrk="1" hangingPunct="1">
              <a:spcBef>
                <a:spcPct val="50000"/>
              </a:spcBef>
              <a:buFontTx/>
              <a:buNone/>
            </a:pPr>
            <a:r>
              <a:rPr lang="en-US" altLang="zh-CN" dirty="0">
                <a:latin typeface="华文中宋" panose="02010600040101010101" pitchFamily="2" charset="-122"/>
              </a:rPr>
              <a:t>3.</a:t>
            </a:r>
            <a:r>
              <a:rPr lang="zh-CN" altLang="en-US" dirty="0">
                <a:latin typeface="华文中宋" panose="02010600040101010101" pitchFamily="2" charset="-122"/>
              </a:rPr>
              <a:t>熟练分析最大功率传输问题。</a:t>
            </a:r>
          </a:p>
          <a:p>
            <a:pPr lvl="2" eaLnBrk="1" hangingPunct="1">
              <a:spcBef>
                <a:spcPct val="50000"/>
              </a:spcBef>
              <a:buFontTx/>
              <a:buNone/>
            </a:pPr>
            <a:r>
              <a:rPr lang="en-US" altLang="zh-CN" dirty="0">
                <a:latin typeface="华文中宋" panose="02010600040101010101" pitchFamily="2" charset="-122"/>
              </a:rPr>
              <a:t>4.</a:t>
            </a:r>
            <a:r>
              <a:rPr lang="zh-CN" altLang="en-US" dirty="0">
                <a:latin typeface="华文中宋" panose="02010600040101010101" pitchFamily="2" charset="-122"/>
              </a:rPr>
              <a:t>应用互易定理和特勒根定理。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152400" y="152400"/>
            <a:ext cx="8458200" cy="990600"/>
          </a:xfrm>
        </p:spPr>
        <p:txBody>
          <a:bodyPr/>
          <a:lstStyle/>
          <a:p>
            <a:pPr algn="l"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4.3 </a:t>
            </a:r>
            <a:r>
              <a:rPr lang="zh-CN" altLang="en-US" dirty="0">
                <a:solidFill>
                  <a:schemeClr val="tx1"/>
                </a:solidFill>
                <a:effectLst>
                  <a:outerShdw blurRad="38100" dist="38100" dir="2700000" algn="tl">
                    <a:srgbClr val="C0C0C0"/>
                  </a:outerShdw>
                </a:effectLst>
                <a:ea typeface="隶书" panose="02010509060101010101" pitchFamily="49" charset="-122"/>
              </a:rPr>
              <a:t>戴维南－诺顿定理</a:t>
            </a:r>
            <a:r>
              <a:rPr lang="en-US" altLang="zh-CN" dirty="0" err="1">
                <a:solidFill>
                  <a:schemeClr val="tx1"/>
                </a:solidFill>
                <a:effectLst>
                  <a:outerShdw blurRad="38100" dist="38100" dir="2700000" algn="tl">
                    <a:srgbClr val="C0C0C0"/>
                  </a:outerShdw>
                </a:effectLst>
                <a:ea typeface="隶书" panose="02010509060101010101" pitchFamily="49" charset="-122"/>
              </a:rPr>
              <a:t>Thevenin</a:t>
            </a:r>
            <a:r>
              <a:rPr lang="en-US" altLang="zh-CN" dirty="0">
                <a:solidFill>
                  <a:schemeClr val="tx1"/>
                </a:solidFill>
                <a:effectLst>
                  <a:outerShdw blurRad="38100" dist="38100" dir="2700000" algn="tl">
                    <a:srgbClr val="C0C0C0"/>
                  </a:outerShdw>
                </a:effectLst>
                <a:ea typeface="隶书" panose="02010509060101010101" pitchFamily="49" charset="-122"/>
              </a:rPr>
              <a:t>-Norton Theorem </a:t>
            </a:r>
            <a:br>
              <a:rPr lang="en-US" altLang="zh-CN" dirty="0">
                <a:solidFill>
                  <a:schemeClr val="tx1"/>
                </a:solidFill>
                <a:effectLst>
                  <a:outerShdw blurRad="38100" dist="38100" dir="2700000" algn="tl">
                    <a:srgbClr val="C0C0C0"/>
                  </a:outerShdw>
                </a:effectLst>
                <a:ea typeface="隶书" panose="02010509060101010101" pitchFamily="49" charset="-122"/>
              </a:rPr>
            </a:br>
            <a:endParaRPr lang="zh-CN" altLang="en-US" sz="2800" dirty="0">
              <a:solidFill>
                <a:srgbClr val="CC3300"/>
              </a:solidFill>
              <a:effectLst>
                <a:outerShdw blurRad="38100" dist="38100" dir="2700000" algn="tl">
                  <a:srgbClr val="C0C0C0"/>
                </a:outerShdw>
              </a:effectLst>
              <a:ea typeface="隶书" panose="02010509060101010101" pitchFamily="49" charset="-122"/>
            </a:endParaRPr>
          </a:p>
        </p:txBody>
      </p:sp>
      <p:sp>
        <p:nvSpPr>
          <p:cNvPr id="16" name="Text Box 2"/>
          <p:cNvSpPr txBox="1">
            <a:spLocks noChangeArrowheads="1"/>
          </p:cNvSpPr>
          <p:nvPr/>
        </p:nvSpPr>
        <p:spPr bwMode="auto">
          <a:xfrm>
            <a:off x="239712" y="908720"/>
            <a:ext cx="27481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a:solidFill>
                  <a:srgbClr val="FF3300"/>
                </a:solidFill>
              </a:rPr>
              <a:t>1.   </a:t>
            </a:r>
            <a:r>
              <a:rPr lang="zh-CN" altLang="en-US" sz="2400" b="1" dirty="0">
                <a:solidFill>
                  <a:srgbClr val="FF3300"/>
                </a:solidFill>
              </a:rPr>
              <a:t>几个名词  </a:t>
            </a:r>
          </a:p>
        </p:txBody>
      </p:sp>
      <p:sp>
        <p:nvSpPr>
          <p:cNvPr id="17" name="Text Box 3"/>
          <p:cNvSpPr txBox="1">
            <a:spLocks noChangeArrowheads="1"/>
          </p:cNvSpPr>
          <p:nvPr/>
        </p:nvSpPr>
        <p:spPr bwMode="auto">
          <a:xfrm>
            <a:off x="527050" y="1484784"/>
            <a:ext cx="3203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400" b="1">
                <a:solidFill>
                  <a:srgbClr val="6600FF"/>
                </a:solidFill>
              </a:rPr>
              <a:t>(1)  </a:t>
            </a:r>
            <a:r>
              <a:rPr lang="zh-CN" altLang="en-US" sz="2400" b="1">
                <a:solidFill>
                  <a:srgbClr val="6600FF"/>
                </a:solidFill>
              </a:rPr>
              <a:t>端口（</a:t>
            </a:r>
            <a:r>
              <a:rPr lang="zh-CN" altLang="en-US" sz="2400" b="1" i="1">
                <a:solidFill>
                  <a:srgbClr val="6600FF"/>
                </a:solidFill>
              </a:rPr>
              <a:t> </a:t>
            </a:r>
            <a:r>
              <a:rPr lang="en-US" altLang="zh-CN" sz="2400" b="1" i="1">
                <a:solidFill>
                  <a:srgbClr val="3333FF"/>
                </a:solidFill>
              </a:rPr>
              <a:t>port</a:t>
            </a:r>
            <a:r>
              <a:rPr lang="en-US" altLang="zh-CN" sz="2400" b="1" i="1">
                <a:solidFill>
                  <a:srgbClr val="6600FF"/>
                </a:solidFill>
              </a:rPr>
              <a:t> </a:t>
            </a:r>
            <a:r>
              <a:rPr lang="zh-CN" altLang="en-US" sz="2400" b="1">
                <a:solidFill>
                  <a:srgbClr val="6600FF"/>
                </a:solidFill>
              </a:rPr>
              <a:t>）  </a:t>
            </a:r>
          </a:p>
        </p:txBody>
      </p:sp>
      <p:sp>
        <p:nvSpPr>
          <p:cNvPr id="18" name="Text Box 4"/>
          <p:cNvSpPr txBox="1">
            <a:spLocks noChangeArrowheads="1"/>
          </p:cNvSpPr>
          <p:nvPr/>
        </p:nvSpPr>
        <p:spPr bwMode="auto">
          <a:xfrm>
            <a:off x="3422650" y="2097559"/>
            <a:ext cx="5486400"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en-US" altLang="zh-CN" sz="2400" b="1">
                <a:latin typeface="宋体" panose="02010600030101010101" pitchFamily="2" charset="-122"/>
              </a:rPr>
              <a:t>    </a:t>
            </a:r>
            <a:r>
              <a:rPr lang="zh-CN" altLang="en-US" sz="2400" b="1">
                <a:latin typeface="宋体" panose="02010600030101010101" pitchFamily="2" charset="-122"/>
              </a:rPr>
              <a:t>端口指电路引出的一对端钮，其中 从一个端钮（如</a:t>
            </a:r>
            <a:r>
              <a:rPr lang="en-US" altLang="zh-CN" sz="2400" b="1">
                <a:solidFill>
                  <a:srgbClr val="0000FF"/>
                </a:solidFill>
                <a:latin typeface="宋体" panose="02010600030101010101" pitchFamily="2" charset="-122"/>
              </a:rPr>
              <a:t>a</a:t>
            </a:r>
            <a:r>
              <a:rPr lang="zh-CN" altLang="en-US" sz="2400" b="1">
                <a:latin typeface="宋体" panose="02010600030101010101" pitchFamily="2" charset="-122"/>
              </a:rPr>
              <a:t>）流入的电流一定等 于从另一端钮（如</a:t>
            </a:r>
            <a:r>
              <a:rPr lang="en-US" altLang="zh-CN" sz="2400" b="1">
                <a:solidFill>
                  <a:srgbClr val="0000FF"/>
                </a:solidFill>
                <a:latin typeface="宋体" panose="02010600030101010101" pitchFamily="2" charset="-122"/>
              </a:rPr>
              <a:t>b</a:t>
            </a:r>
            <a:r>
              <a:rPr lang="zh-CN" altLang="en-US" sz="2400" b="1">
                <a:latin typeface="宋体" panose="02010600030101010101" pitchFamily="2" charset="-122"/>
              </a:rPr>
              <a:t>）</a:t>
            </a:r>
            <a:r>
              <a:rPr lang="zh-CN" altLang="zh-CN" sz="2400" b="1">
                <a:latin typeface="宋体" panose="02010600030101010101" pitchFamily="2" charset="-122"/>
              </a:rPr>
              <a:t>流出的电流。</a:t>
            </a:r>
            <a:r>
              <a:rPr lang="zh-CN" altLang="en-US" sz="2400" b="1">
                <a:latin typeface="宋体" panose="02010600030101010101" pitchFamily="2" charset="-122"/>
              </a:rPr>
              <a:t>  </a:t>
            </a:r>
          </a:p>
        </p:txBody>
      </p:sp>
      <p:grpSp>
        <p:nvGrpSpPr>
          <p:cNvPr id="19" name="Group 5"/>
          <p:cNvGrpSpPr>
            <a:grpSpLocks/>
          </p:cNvGrpSpPr>
          <p:nvPr/>
        </p:nvGrpSpPr>
        <p:grpSpPr bwMode="auto">
          <a:xfrm>
            <a:off x="1104900" y="1749897"/>
            <a:ext cx="2166939" cy="2024063"/>
            <a:chOff x="604" y="815"/>
            <a:chExt cx="1365" cy="1275"/>
          </a:xfrm>
        </p:grpSpPr>
        <p:sp>
          <p:nvSpPr>
            <p:cNvPr id="20" name="Rectangle 6"/>
            <p:cNvSpPr>
              <a:spLocks noChangeArrowheads="1"/>
            </p:cNvSpPr>
            <p:nvPr/>
          </p:nvSpPr>
          <p:spPr bwMode="auto">
            <a:xfrm>
              <a:off x="604" y="1080"/>
              <a:ext cx="528" cy="816"/>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1" name="Text Box 7"/>
            <p:cNvSpPr txBox="1">
              <a:spLocks noChangeArrowheads="1"/>
            </p:cNvSpPr>
            <p:nvPr/>
          </p:nvSpPr>
          <p:spPr bwMode="auto">
            <a:xfrm>
              <a:off x="738" y="1279"/>
              <a:ext cx="263" cy="407"/>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3600" b="1"/>
                <a:t>A</a:t>
              </a:r>
              <a:endParaRPr lang="en-US" altLang="zh-CN" sz="2400" b="1"/>
            </a:p>
          </p:txBody>
        </p:sp>
        <p:sp>
          <p:nvSpPr>
            <p:cNvPr id="22" name="Freeform 8"/>
            <p:cNvSpPr>
              <a:spLocks/>
            </p:cNvSpPr>
            <p:nvPr/>
          </p:nvSpPr>
          <p:spPr bwMode="auto">
            <a:xfrm>
              <a:off x="1134" y="1211"/>
              <a:ext cx="528" cy="1"/>
            </a:xfrm>
            <a:custGeom>
              <a:avLst/>
              <a:gdLst>
                <a:gd name="T0" fmla="*/ 0 w 528"/>
                <a:gd name="T1" fmla="*/ 1 h 1"/>
                <a:gd name="T2" fmla="*/ 528 w 528"/>
                <a:gd name="T3" fmla="*/ 0 h 1"/>
              </a:gdLst>
              <a:ahLst/>
              <a:cxnLst>
                <a:cxn ang="0">
                  <a:pos x="T0" y="T1"/>
                </a:cxn>
                <a:cxn ang="0">
                  <a:pos x="T2" y="T3"/>
                </a:cxn>
              </a:cxnLst>
              <a:rect l="0" t="0" r="r" b="b"/>
              <a:pathLst>
                <a:path w="528" h="1">
                  <a:moveTo>
                    <a:pt x="0" y="1"/>
                  </a:moveTo>
                  <a:lnTo>
                    <a:pt x="528"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3" name="Freeform 9"/>
            <p:cNvSpPr>
              <a:spLocks/>
            </p:cNvSpPr>
            <p:nvPr/>
          </p:nvSpPr>
          <p:spPr bwMode="auto">
            <a:xfrm>
              <a:off x="1138" y="1764"/>
              <a:ext cx="516" cy="1"/>
            </a:xfrm>
            <a:custGeom>
              <a:avLst/>
              <a:gdLst>
                <a:gd name="T0" fmla="*/ 0 w 516"/>
                <a:gd name="T1" fmla="*/ 0 h 1"/>
                <a:gd name="T2" fmla="*/ 516 w 516"/>
                <a:gd name="T3" fmla="*/ 0 h 1"/>
              </a:gdLst>
              <a:ahLst/>
              <a:cxnLst>
                <a:cxn ang="0">
                  <a:pos x="T0" y="T1"/>
                </a:cxn>
                <a:cxn ang="0">
                  <a:pos x="T2" y="T3"/>
                </a:cxn>
              </a:cxnLst>
              <a:rect l="0" t="0" r="r" b="b"/>
              <a:pathLst>
                <a:path w="516" h="1">
                  <a:moveTo>
                    <a:pt x="0" y="0"/>
                  </a:moveTo>
                  <a:lnTo>
                    <a:pt x="516"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4" name="Line 10"/>
            <p:cNvSpPr>
              <a:spLocks noChangeShapeType="1"/>
            </p:cNvSpPr>
            <p:nvPr/>
          </p:nvSpPr>
          <p:spPr bwMode="auto">
            <a:xfrm flipH="1">
              <a:off x="1276" y="1128"/>
              <a:ext cx="336"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5" name="Line 11"/>
            <p:cNvSpPr>
              <a:spLocks noChangeShapeType="1"/>
            </p:cNvSpPr>
            <p:nvPr/>
          </p:nvSpPr>
          <p:spPr bwMode="auto">
            <a:xfrm>
              <a:off x="1276" y="1848"/>
              <a:ext cx="336"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6" name="Oval 12"/>
            <p:cNvSpPr>
              <a:spLocks noChangeArrowheads="1"/>
            </p:cNvSpPr>
            <p:nvPr/>
          </p:nvSpPr>
          <p:spPr bwMode="auto">
            <a:xfrm>
              <a:off x="1660" y="1176"/>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7" name="Oval 13"/>
            <p:cNvSpPr>
              <a:spLocks noChangeArrowheads="1"/>
            </p:cNvSpPr>
            <p:nvPr/>
          </p:nvSpPr>
          <p:spPr bwMode="auto">
            <a:xfrm>
              <a:off x="1660" y="1732"/>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a:p>
          </p:txBody>
        </p:sp>
        <p:sp>
          <p:nvSpPr>
            <p:cNvPr id="28" name="Text Box 14"/>
            <p:cNvSpPr txBox="1">
              <a:spLocks noChangeArrowheads="1"/>
            </p:cNvSpPr>
            <p:nvPr/>
          </p:nvSpPr>
          <p:spPr bwMode="auto">
            <a:xfrm>
              <a:off x="1750" y="1031"/>
              <a:ext cx="214" cy="291"/>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400" b="1">
                  <a:solidFill>
                    <a:srgbClr val="0000FF"/>
                  </a:solidFill>
                </a:rPr>
                <a:t>a</a:t>
              </a:r>
              <a:endParaRPr lang="en-US" altLang="zh-CN" sz="2400" b="1"/>
            </a:p>
          </p:txBody>
        </p:sp>
        <p:sp>
          <p:nvSpPr>
            <p:cNvPr id="29" name="Text Box 15"/>
            <p:cNvSpPr txBox="1">
              <a:spLocks noChangeArrowheads="1"/>
            </p:cNvSpPr>
            <p:nvPr/>
          </p:nvSpPr>
          <p:spPr bwMode="auto">
            <a:xfrm>
              <a:off x="1755" y="1607"/>
              <a:ext cx="214" cy="291"/>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400" b="1">
                  <a:solidFill>
                    <a:srgbClr val="0000FF"/>
                  </a:solidFill>
                </a:rPr>
                <a:t>b</a:t>
              </a:r>
              <a:endParaRPr lang="en-US" altLang="zh-CN" sz="2400" b="1"/>
            </a:p>
          </p:txBody>
        </p:sp>
        <p:sp>
          <p:nvSpPr>
            <p:cNvPr id="30" name="Text Box 16"/>
            <p:cNvSpPr txBox="1">
              <a:spLocks noChangeArrowheads="1"/>
            </p:cNvSpPr>
            <p:nvPr/>
          </p:nvSpPr>
          <p:spPr bwMode="auto">
            <a:xfrm>
              <a:off x="1361" y="815"/>
              <a:ext cx="214" cy="291"/>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400" b="1" i="1"/>
                <a:t>i</a:t>
              </a:r>
              <a:endParaRPr lang="en-US" altLang="zh-CN" sz="2400" b="1"/>
            </a:p>
          </p:txBody>
        </p:sp>
        <p:sp>
          <p:nvSpPr>
            <p:cNvPr id="31" name="Text Box 17"/>
            <p:cNvSpPr txBox="1">
              <a:spLocks noChangeArrowheads="1"/>
            </p:cNvSpPr>
            <p:nvPr/>
          </p:nvSpPr>
          <p:spPr bwMode="auto">
            <a:xfrm>
              <a:off x="1349" y="1799"/>
              <a:ext cx="214" cy="291"/>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400" b="1" i="1"/>
                <a:t>i</a:t>
              </a:r>
              <a:endParaRPr lang="en-US" altLang="zh-CN" sz="2400" b="1"/>
            </a:p>
          </p:txBody>
        </p:sp>
      </p:grpSp>
      <p:sp>
        <p:nvSpPr>
          <p:cNvPr id="32" name="Text Box 18"/>
          <p:cNvSpPr txBox="1">
            <a:spLocks noChangeArrowheads="1"/>
          </p:cNvSpPr>
          <p:nvPr/>
        </p:nvSpPr>
        <p:spPr bwMode="auto">
          <a:xfrm>
            <a:off x="527050" y="3999384"/>
            <a:ext cx="6096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solidFill>
                  <a:srgbClr val="0000FF"/>
                </a:solidFill>
              </a:rPr>
              <a:t>(2) </a:t>
            </a:r>
            <a:r>
              <a:rPr lang="zh-CN" altLang="en-US" sz="2400" b="1">
                <a:solidFill>
                  <a:srgbClr val="0000FF"/>
                </a:solidFill>
              </a:rPr>
              <a:t>一端口网络 （</a:t>
            </a:r>
            <a:r>
              <a:rPr lang="en-US" altLang="zh-CN" sz="2400" b="1" i="1">
                <a:solidFill>
                  <a:srgbClr val="3333FF"/>
                </a:solidFill>
              </a:rPr>
              <a:t>network</a:t>
            </a:r>
            <a:r>
              <a:rPr lang="zh-CN" altLang="en-US" sz="2400" b="1">
                <a:solidFill>
                  <a:srgbClr val="0000FF"/>
                </a:solidFill>
              </a:rPr>
              <a:t>）  </a:t>
            </a:r>
            <a:endParaRPr lang="zh-CN" altLang="en-US" sz="2400" b="1">
              <a:solidFill>
                <a:srgbClr val="FF00FF"/>
              </a:solidFill>
            </a:endParaRPr>
          </a:p>
        </p:txBody>
      </p:sp>
      <p:sp>
        <p:nvSpPr>
          <p:cNvPr id="33" name="Text Box 19"/>
          <p:cNvSpPr txBox="1">
            <a:spLocks noChangeArrowheads="1"/>
          </p:cNvSpPr>
          <p:nvPr/>
        </p:nvSpPr>
        <p:spPr bwMode="auto">
          <a:xfrm>
            <a:off x="965200" y="4704234"/>
            <a:ext cx="744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网络与外部电路只有一对端钮（或一个端口）联接。  </a:t>
            </a:r>
          </a:p>
        </p:txBody>
      </p:sp>
      <p:sp>
        <p:nvSpPr>
          <p:cNvPr id="34" name="Text Box 18"/>
          <p:cNvSpPr txBox="1">
            <a:spLocks noChangeArrowheads="1"/>
          </p:cNvSpPr>
          <p:nvPr/>
        </p:nvSpPr>
        <p:spPr bwMode="auto">
          <a:xfrm>
            <a:off x="487653" y="5347583"/>
            <a:ext cx="6096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0000FF"/>
                </a:solidFill>
              </a:rPr>
              <a:t>(3) </a:t>
            </a:r>
            <a:r>
              <a:rPr lang="zh-CN" altLang="en-US" sz="2400" b="1" dirty="0">
                <a:solidFill>
                  <a:srgbClr val="0000FF"/>
                </a:solidFill>
              </a:rPr>
              <a:t>二端口网络 （</a:t>
            </a:r>
            <a:r>
              <a:rPr lang="en-US" altLang="zh-CN" sz="2400" b="1" i="1" dirty="0">
                <a:solidFill>
                  <a:srgbClr val="3333FF"/>
                </a:solidFill>
              </a:rPr>
              <a:t>network</a:t>
            </a:r>
            <a:r>
              <a:rPr lang="zh-CN" altLang="en-US" sz="2400" b="1" dirty="0">
                <a:solidFill>
                  <a:srgbClr val="0000FF"/>
                </a:solidFill>
              </a:rPr>
              <a:t>）  </a:t>
            </a:r>
            <a:endParaRPr lang="zh-CN" altLang="en-US" sz="2400" b="1" dirty="0">
              <a:solidFill>
                <a:srgbClr val="FF00FF"/>
              </a:solidFill>
            </a:endParaRPr>
          </a:p>
        </p:txBody>
      </p:sp>
      <p:sp>
        <p:nvSpPr>
          <p:cNvPr id="35" name="Text Box 19"/>
          <p:cNvSpPr txBox="1">
            <a:spLocks noChangeArrowheads="1"/>
          </p:cNvSpPr>
          <p:nvPr/>
        </p:nvSpPr>
        <p:spPr bwMode="auto">
          <a:xfrm>
            <a:off x="925803" y="6052433"/>
            <a:ext cx="7442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网络与外部电路有两对端钮（或两个端口）联接。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2" presetClass="entr" presetSubtype="8" fill="hold" grpId="0" nodeType="afterEffect">
                                  <p:stCondLst>
                                    <p:cond delay="1000"/>
                                  </p:stCondLst>
                                  <p:childTnLst>
                                    <p:set>
                                      <p:cBhvr>
                                        <p:cTn id="10" dur="1" fill="hold">
                                          <p:stCondLst>
                                            <p:cond delay="0"/>
                                          </p:stCondLst>
                                        </p:cTn>
                                        <p:tgtEl>
                                          <p:spTgt spid="17"/>
                                        </p:tgtEl>
                                        <p:attrNameLst>
                                          <p:attrName>style.visibility</p:attrName>
                                        </p:attrNameLst>
                                      </p:cBhvr>
                                      <p:to>
                                        <p:strVal val="visible"/>
                                      </p:to>
                                    </p:set>
                                    <p:animEffect transition="in" filter="slide(fromLeft)">
                                      <p:cBhvr>
                                        <p:cTn id="11" dur="500"/>
                                        <p:tgtEl>
                                          <p:spTgt spid="17"/>
                                        </p:tgtEl>
                                      </p:cBhvr>
                                    </p:animEffect>
                                  </p:childTnLst>
                                </p:cTn>
                              </p:par>
                            </p:childTnLst>
                          </p:cTn>
                        </p:par>
                        <p:par>
                          <p:cTn id="12" fill="hold">
                            <p:stCondLst>
                              <p:cond delay="2000"/>
                            </p:stCondLst>
                            <p:childTnLst>
                              <p:par>
                                <p:cTn id="13" presetID="23" presetClass="entr" presetSubtype="16"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2"/>
                                        </p:tgtEl>
                                        <p:attrNameLst>
                                          <p:attrName>style.visibility</p:attrName>
                                        </p:attrNameLst>
                                      </p:cBhvr>
                                      <p:to>
                                        <p:strVal val="visible"/>
                                      </p:to>
                                    </p:set>
                                    <p:anim calcmode="lin" valueType="num">
                                      <p:cBhvr additive="base">
                                        <p:cTn id="26" dur="500" fill="hold"/>
                                        <p:tgtEl>
                                          <p:spTgt spid="32"/>
                                        </p:tgtEl>
                                        <p:attrNameLst>
                                          <p:attrName>ppt_x</p:attrName>
                                        </p:attrNameLst>
                                      </p:cBhvr>
                                      <p:tavLst>
                                        <p:tav tm="0">
                                          <p:val>
                                            <p:strVal val="0-#ppt_w/2"/>
                                          </p:val>
                                        </p:tav>
                                        <p:tav tm="100000">
                                          <p:val>
                                            <p:strVal val="#ppt_x"/>
                                          </p:val>
                                        </p:tav>
                                      </p:tavLst>
                                    </p:anim>
                                    <p:anim calcmode="lin" valueType="num">
                                      <p:cBhvr additive="base">
                                        <p:cTn id="27"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linds(horizontal)">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0-#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blinds(horizontal)">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17" grpId="0" autoUpdateAnimBg="0"/>
      <p:bldP spid="18" grpId="0" autoUpdateAnimBg="0"/>
      <p:bldP spid="32" grpId="0" autoUpdateAnimBg="0"/>
      <p:bldP spid="33" grpId="0" autoUpdateAnimBg="0"/>
      <p:bldP spid="34" grpId="0" autoUpdateAnimBg="0"/>
      <p:bldP spid="3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352424" y="579438"/>
            <a:ext cx="27794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a:solidFill>
                  <a:srgbClr val="FF3300"/>
                </a:solidFill>
                <a:latin typeface="隶书" panose="02010509060101010101" pitchFamily="49" charset="-122"/>
                <a:ea typeface="隶书" panose="02010509060101010101" pitchFamily="49" charset="-122"/>
              </a:rPr>
              <a:t>2.  </a:t>
            </a:r>
            <a:r>
              <a:rPr lang="zh-CN" altLang="en-US" sz="2800" b="1">
                <a:solidFill>
                  <a:srgbClr val="FF3300"/>
                </a:solidFill>
                <a:latin typeface="隶书" panose="02010509060101010101" pitchFamily="49" charset="-122"/>
                <a:ea typeface="隶书" panose="02010509060101010101" pitchFamily="49" charset="-122"/>
              </a:rPr>
              <a:t>戴维南定理  </a:t>
            </a:r>
          </a:p>
        </p:txBody>
      </p:sp>
      <p:sp>
        <p:nvSpPr>
          <p:cNvPr id="173059" name="Text Box 3"/>
          <p:cNvSpPr txBox="1">
            <a:spLocks noChangeArrowheads="1"/>
          </p:cNvSpPr>
          <p:nvPr/>
        </p:nvSpPr>
        <p:spPr bwMode="auto">
          <a:xfrm>
            <a:off x="685800" y="1143000"/>
            <a:ext cx="777240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2400">
                <a:solidFill>
                  <a:schemeClr val="tx1"/>
                </a:solidFill>
                <a:latin typeface="Times New Roman" panose="02020603050405020304" pitchFamily="18" charset="0"/>
                <a:ea typeface="宋体" panose="02010600030101010101" pitchFamily="2" charset="-122"/>
              </a:defRPr>
            </a:lvl1pPr>
            <a:lvl2pPr marL="762000">
              <a:defRPr kumimoji="1" sz="2400">
                <a:solidFill>
                  <a:schemeClr val="tx1"/>
                </a:solidFill>
                <a:latin typeface="Times New Roman" panose="02020603050405020304" pitchFamily="18" charset="0"/>
                <a:ea typeface="宋体" panose="02010600030101010101" pitchFamily="2" charset="-122"/>
              </a:defRPr>
            </a:lvl2pPr>
            <a:lvl3pPr marL="9525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50000"/>
              </a:spcBef>
            </a:pPr>
            <a:r>
              <a:rPr lang="zh-CN" altLang="en-US" b="1" dirty="0"/>
              <a:t>任何一个含有独立电源、线性电阻和线性受控源的一端口网络，对外电路来说，可以用一个电压源（</a:t>
            </a:r>
            <a:r>
              <a:rPr lang="en-US" altLang="zh-CN" b="1" i="1" dirty="0" err="1"/>
              <a:t>U</a:t>
            </a:r>
            <a:r>
              <a:rPr lang="en-US" altLang="zh-CN" b="1" baseline="-25000" dirty="0" err="1"/>
              <a:t>oc</a:t>
            </a:r>
            <a:r>
              <a:rPr lang="zh-CN" altLang="en-US" b="1" dirty="0"/>
              <a:t>） 和电阻</a:t>
            </a:r>
            <a:r>
              <a:rPr lang="en-US" altLang="zh-CN" b="1" i="1" dirty="0" err="1"/>
              <a:t>R</a:t>
            </a:r>
            <a:r>
              <a:rPr lang="en-US" altLang="zh-CN" sz="3200" b="1" baseline="-25000" dirty="0" err="1"/>
              <a:t>i</a:t>
            </a:r>
            <a:r>
              <a:rPr lang="zh-CN" altLang="en-US" b="1" dirty="0"/>
              <a:t>的串联组合来等效替代；此电压源的电压等于外电路断开时端口处的开路电压，而电阻等于一端口中全部独立电源置零后的端口等效电阻。  </a:t>
            </a:r>
          </a:p>
        </p:txBody>
      </p:sp>
      <p:sp>
        <p:nvSpPr>
          <p:cNvPr id="173060" name="AutoShape 4"/>
          <p:cNvSpPr>
            <a:spLocks noChangeArrowheads="1"/>
          </p:cNvSpPr>
          <p:nvPr/>
        </p:nvSpPr>
        <p:spPr bwMode="auto">
          <a:xfrm>
            <a:off x="3733800" y="5029200"/>
            <a:ext cx="609600" cy="304800"/>
          </a:xfrm>
          <a:prstGeom prst="rightArrow">
            <a:avLst>
              <a:gd name="adj1" fmla="val 50000"/>
              <a:gd name="adj2"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3061" name="Group 5"/>
          <p:cNvGrpSpPr>
            <a:grpSpLocks/>
          </p:cNvGrpSpPr>
          <p:nvPr/>
        </p:nvGrpSpPr>
        <p:grpSpPr bwMode="auto">
          <a:xfrm>
            <a:off x="1231900" y="3962400"/>
            <a:ext cx="2174875" cy="1943100"/>
            <a:chOff x="768" y="2496"/>
            <a:chExt cx="1370" cy="1224"/>
          </a:xfrm>
        </p:grpSpPr>
        <p:sp>
          <p:nvSpPr>
            <p:cNvPr id="173062" name="Rectangle 6"/>
            <p:cNvSpPr>
              <a:spLocks noChangeArrowheads="1"/>
            </p:cNvSpPr>
            <p:nvPr/>
          </p:nvSpPr>
          <p:spPr bwMode="auto">
            <a:xfrm>
              <a:off x="768" y="2832"/>
              <a:ext cx="528" cy="816"/>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3" name="Text Box 7"/>
            <p:cNvSpPr txBox="1">
              <a:spLocks noChangeArrowheads="1"/>
            </p:cNvSpPr>
            <p:nvPr/>
          </p:nvSpPr>
          <p:spPr bwMode="auto">
            <a:xfrm>
              <a:off x="894" y="3072"/>
              <a:ext cx="278" cy="327"/>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800" b="1"/>
                <a:t>A</a:t>
              </a:r>
              <a:endParaRPr lang="en-US" altLang="zh-CN" b="1"/>
            </a:p>
          </p:txBody>
        </p:sp>
        <p:sp>
          <p:nvSpPr>
            <p:cNvPr id="173064" name="Freeform 8"/>
            <p:cNvSpPr>
              <a:spLocks/>
            </p:cNvSpPr>
            <p:nvPr/>
          </p:nvSpPr>
          <p:spPr bwMode="auto">
            <a:xfrm>
              <a:off x="1298" y="2891"/>
              <a:ext cx="528" cy="1"/>
            </a:xfrm>
            <a:custGeom>
              <a:avLst/>
              <a:gdLst>
                <a:gd name="T0" fmla="*/ 0 w 528"/>
                <a:gd name="T1" fmla="*/ 1 h 1"/>
                <a:gd name="T2" fmla="*/ 528 w 528"/>
                <a:gd name="T3" fmla="*/ 0 h 1"/>
              </a:gdLst>
              <a:ahLst/>
              <a:cxnLst>
                <a:cxn ang="0">
                  <a:pos x="T0" y="T1"/>
                </a:cxn>
                <a:cxn ang="0">
                  <a:pos x="T2" y="T3"/>
                </a:cxn>
              </a:cxnLst>
              <a:rect l="0" t="0" r="r" b="b"/>
              <a:pathLst>
                <a:path w="528" h="1">
                  <a:moveTo>
                    <a:pt x="0" y="1"/>
                  </a:moveTo>
                  <a:lnTo>
                    <a:pt x="528"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5" name="Freeform 9"/>
            <p:cNvSpPr>
              <a:spLocks/>
            </p:cNvSpPr>
            <p:nvPr/>
          </p:nvSpPr>
          <p:spPr bwMode="auto">
            <a:xfrm>
              <a:off x="1302" y="3588"/>
              <a:ext cx="516" cy="1"/>
            </a:xfrm>
            <a:custGeom>
              <a:avLst/>
              <a:gdLst>
                <a:gd name="T0" fmla="*/ 0 w 516"/>
                <a:gd name="T1" fmla="*/ 0 h 1"/>
                <a:gd name="T2" fmla="*/ 516 w 516"/>
                <a:gd name="T3" fmla="*/ 0 h 1"/>
              </a:gdLst>
              <a:ahLst/>
              <a:cxnLst>
                <a:cxn ang="0">
                  <a:pos x="T0" y="T1"/>
                </a:cxn>
                <a:cxn ang="0">
                  <a:pos x="T2" y="T3"/>
                </a:cxn>
              </a:cxnLst>
              <a:rect l="0" t="0" r="r" b="b"/>
              <a:pathLst>
                <a:path w="516" h="1">
                  <a:moveTo>
                    <a:pt x="0" y="0"/>
                  </a:moveTo>
                  <a:lnTo>
                    <a:pt x="516"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6" name="Line 10"/>
            <p:cNvSpPr>
              <a:spLocks noChangeShapeType="1"/>
            </p:cNvSpPr>
            <p:nvPr/>
          </p:nvSpPr>
          <p:spPr bwMode="auto">
            <a:xfrm>
              <a:off x="1440" y="2808"/>
              <a:ext cx="336"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7" name="Oval 11"/>
            <p:cNvSpPr>
              <a:spLocks noChangeArrowheads="1"/>
            </p:cNvSpPr>
            <p:nvPr/>
          </p:nvSpPr>
          <p:spPr bwMode="auto">
            <a:xfrm>
              <a:off x="1824" y="2856"/>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8" name="Oval 12"/>
            <p:cNvSpPr>
              <a:spLocks noChangeArrowheads="1"/>
            </p:cNvSpPr>
            <p:nvPr/>
          </p:nvSpPr>
          <p:spPr bwMode="auto">
            <a:xfrm>
              <a:off x="1824" y="3556"/>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69" name="Text Box 13"/>
            <p:cNvSpPr txBox="1">
              <a:spLocks noChangeArrowheads="1"/>
            </p:cNvSpPr>
            <p:nvPr/>
          </p:nvSpPr>
          <p:spPr bwMode="auto">
            <a:xfrm>
              <a:off x="1915" y="2712"/>
              <a:ext cx="212"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a:t>a</a:t>
              </a:r>
            </a:p>
          </p:txBody>
        </p:sp>
        <p:sp>
          <p:nvSpPr>
            <p:cNvPr id="173070" name="Text Box 14"/>
            <p:cNvSpPr txBox="1">
              <a:spLocks noChangeArrowheads="1"/>
            </p:cNvSpPr>
            <p:nvPr/>
          </p:nvSpPr>
          <p:spPr bwMode="auto">
            <a:xfrm>
              <a:off x="1915" y="3432"/>
              <a:ext cx="223"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a:t>b</a:t>
              </a:r>
            </a:p>
          </p:txBody>
        </p:sp>
        <p:sp>
          <p:nvSpPr>
            <p:cNvPr id="173071" name="Text Box 15"/>
            <p:cNvSpPr txBox="1">
              <a:spLocks noChangeArrowheads="1"/>
            </p:cNvSpPr>
            <p:nvPr/>
          </p:nvSpPr>
          <p:spPr bwMode="auto">
            <a:xfrm>
              <a:off x="1548" y="2496"/>
              <a:ext cx="169"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i="1"/>
                <a:t>i</a:t>
              </a:r>
              <a:endParaRPr lang="en-US" altLang="zh-CN" b="1"/>
            </a:p>
          </p:txBody>
        </p:sp>
        <p:sp>
          <p:nvSpPr>
            <p:cNvPr id="173072" name="Text Box 16"/>
            <p:cNvSpPr txBox="1">
              <a:spLocks noChangeArrowheads="1"/>
            </p:cNvSpPr>
            <p:nvPr/>
          </p:nvSpPr>
          <p:spPr bwMode="auto">
            <a:xfrm>
              <a:off x="1648" y="3144"/>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zh-CN" b="1" i="1">
                  <a:solidFill>
                    <a:srgbClr val="FF0000"/>
                  </a:solidFill>
                  <a:sym typeface="Symbol" panose="05050102010706020507" pitchFamily="18" charset="2"/>
                </a:rPr>
                <a:t>u</a:t>
              </a:r>
            </a:p>
          </p:txBody>
        </p:sp>
        <p:sp>
          <p:nvSpPr>
            <p:cNvPr id="173073" name="Rectangle 17"/>
            <p:cNvSpPr>
              <a:spLocks noChangeArrowheads="1"/>
            </p:cNvSpPr>
            <p:nvPr/>
          </p:nvSpPr>
          <p:spPr bwMode="auto">
            <a:xfrm>
              <a:off x="1649" y="2896"/>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buClr>
                  <a:schemeClr val="accent2"/>
                </a:buClr>
                <a:buSzPct val="75000"/>
                <a:buFont typeface="Monotype Sorts" pitchFamily="2" charset="2"/>
                <a:buNone/>
              </a:pPr>
              <a:r>
                <a:rPr lang="en-US" altLang="zh-CN" b="1">
                  <a:solidFill>
                    <a:srgbClr val="FF0000"/>
                  </a:solidFill>
                </a:rPr>
                <a:t>+</a:t>
              </a:r>
            </a:p>
          </p:txBody>
        </p:sp>
        <p:sp>
          <p:nvSpPr>
            <p:cNvPr id="173074" name="Rectangle 18"/>
            <p:cNvSpPr>
              <a:spLocks noChangeArrowheads="1"/>
            </p:cNvSpPr>
            <p:nvPr/>
          </p:nvSpPr>
          <p:spPr bwMode="auto">
            <a:xfrm>
              <a:off x="1663" y="3360"/>
              <a:ext cx="2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buClr>
                  <a:schemeClr val="accent2"/>
                </a:buClr>
                <a:buSzPct val="75000"/>
                <a:buFont typeface="Monotype Sorts" pitchFamily="2" charset="2"/>
                <a:buNone/>
              </a:pPr>
              <a:r>
                <a:rPr lang="en-US" altLang="zh-CN" b="1">
                  <a:solidFill>
                    <a:srgbClr val="FF0000"/>
                  </a:solidFill>
                </a:rPr>
                <a:t>–</a:t>
              </a:r>
            </a:p>
          </p:txBody>
        </p:sp>
      </p:grpSp>
      <p:grpSp>
        <p:nvGrpSpPr>
          <p:cNvPr id="173075" name="Group 19"/>
          <p:cNvGrpSpPr>
            <a:grpSpLocks/>
          </p:cNvGrpSpPr>
          <p:nvPr/>
        </p:nvGrpSpPr>
        <p:grpSpPr bwMode="auto">
          <a:xfrm>
            <a:off x="4762500" y="4038600"/>
            <a:ext cx="2171700" cy="2057400"/>
            <a:chOff x="3000" y="2544"/>
            <a:chExt cx="1368" cy="1296"/>
          </a:xfrm>
        </p:grpSpPr>
        <p:sp>
          <p:nvSpPr>
            <p:cNvPr id="173076" name="Oval 20"/>
            <p:cNvSpPr>
              <a:spLocks noChangeArrowheads="1"/>
            </p:cNvSpPr>
            <p:nvPr/>
          </p:nvSpPr>
          <p:spPr bwMode="auto">
            <a:xfrm>
              <a:off x="3336" y="3408"/>
              <a:ext cx="228" cy="216"/>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77" name="Line 21"/>
            <p:cNvSpPr>
              <a:spLocks noChangeShapeType="1"/>
            </p:cNvSpPr>
            <p:nvPr/>
          </p:nvSpPr>
          <p:spPr bwMode="auto">
            <a:xfrm>
              <a:off x="3600" y="2784"/>
              <a:ext cx="336"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78" name="Text Box 22"/>
            <p:cNvSpPr txBox="1">
              <a:spLocks noChangeArrowheads="1"/>
            </p:cNvSpPr>
            <p:nvPr/>
          </p:nvSpPr>
          <p:spPr bwMode="auto">
            <a:xfrm>
              <a:off x="3648" y="2544"/>
              <a:ext cx="192"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i="1"/>
                <a:t>i</a:t>
              </a:r>
              <a:endParaRPr lang="en-US" altLang="zh-CN" b="1"/>
            </a:p>
          </p:txBody>
        </p:sp>
        <p:sp>
          <p:nvSpPr>
            <p:cNvPr id="173079" name="Line 23"/>
            <p:cNvSpPr>
              <a:spLocks noChangeShapeType="1"/>
            </p:cNvSpPr>
            <p:nvPr/>
          </p:nvSpPr>
          <p:spPr bwMode="auto">
            <a:xfrm>
              <a:off x="3456" y="2880"/>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0" name="Line 24"/>
            <p:cNvSpPr>
              <a:spLocks noChangeShapeType="1"/>
            </p:cNvSpPr>
            <p:nvPr/>
          </p:nvSpPr>
          <p:spPr bwMode="auto">
            <a:xfrm>
              <a:off x="3456" y="2880"/>
              <a:ext cx="0" cy="8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1" name="Line 25"/>
            <p:cNvSpPr>
              <a:spLocks noChangeShapeType="1"/>
            </p:cNvSpPr>
            <p:nvPr/>
          </p:nvSpPr>
          <p:spPr bwMode="auto">
            <a:xfrm>
              <a:off x="3456" y="3744"/>
              <a:ext cx="5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2" name="Text Box 26"/>
            <p:cNvSpPr txBox="1">
              <a:spLocks noChangeArrowheads="1"/>
            </p:cNvSpPr>
            <p:nvPr/>
          </p:nvSpPr>
          <p:spPr bwMode="auto">
            <a:xfrm>
              <a:off x="4032" y="268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a:t>
              </a:r>
            </a:p>
          </p:txBody>
        </p:sp>
        <p:sp>
          <p:nvSpPr>
            <p:cNvPr id="173083" name="Text Box 27"/>
            <p:cNvSpPr txBox="1">
              <a:spLocks noChangeArrowheads="1"/>
            </p:cNvSpPr>
            <p:nvPr/>
          </p:nvSpPr>
          <p:spPr bwMode="auto">
            <a:xfrm>
              <a:off x="4032" y="35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b</a:t>
              </a:r>
            </a:p>
          </p:txBody>
        </p:sp>
        <p:sp>
          <p:nvSpPr>
            <p:cNvPr id="173084" name="Rectangle 28"/>
            <p:cNvSpPr>
              <a:spLocks noChangeArrowheads="1"/>
            </p:cNvSpPr>
            <p:nvPr/>
          </p:nvSpPr>
          <p:spPr bwMode="auto">
            <a:xfrm>
              <a:off x="3396" y="3012"/>
              <a:ext cx="108" cy="25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5" name="Text Box 29"/>
            <p:cNvSpPr txBox="1">
              <a:spLocks noChangeArrowheads="1"/>
            </p:cNvSpPr>
            <p:nvPr/>
          </p:nvSpPr>
          <p:spPr bwMode="auto">
            <a:xfrm>
              <a:off x="3120" y="286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i</a:t>
              </a:r>
              <a:endParaRPr lang="en-US" altLang="zh-CN" b="1"/>
            </a:p>
          </p:txBody>
        </p:sp>
        <p:sp>
          <p:nvSpPr>
            <p:cNvPr id="173086" name="Text Box 30"/>
            <p:cNvSpPr txBox="1">
              <a:spLocks noChangeArrowheads="1"/>
            </p:cNvSpPr>
            <p:nvPr/>
          </p:nvSpPr>
          <p:spPr bwMode="auto">
            <a:xfrm>
              <a:off x="3000" y="331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oc</a:t>
              </a:r>
              <a:endParaRPr lang="en-US" altLang="zh-CN" b="1"/>
            </a:p>
          </p:txBody>
        </p:sp>
        <p:sp>
          <p:nvSpPr>
            <p:cNvPr id="173087" name="Oval 31"/>
            <p:cNvSpPr>
              <a:spLocks noChangeArrowheads="1"/>
            </p:cNvSpPr>
            <p:nvPr/>
          </p:nvSpPr>
          <p:spPr bwMode="auto">
            <a:xfrm>
              <a:off x="3984" y="3696"/>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8" name="Oval 32"/>
            <p:cNvSpPr>
              <a:spLocks noChangeArrowheads="1"/>
            </p:cNvSpPr>
            <p:nvPr/>
          </p:nvSpPr>
          <p:spPr bwMode="auto">
            <a:xfrm>
              <a:off x="3984" y="2832"/>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3089" name="Text Box 33"/>
            <p:cNvSpPr txBox="1">
              <a:spLocks noChangeArrowheads="1"/>
            </p:cNvSpPr>
            <p:nvPr/>
          </p:nvSpPr>
          <p:spPr bwMode="auto">
            <a:xfrm>
              <a:off x="3232" y="3216"/>
              <a:ext cx="225"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a:t>+</a:t>
              </a:r>
            </a:p>
          </p:txBody>
        </p:sp>
        <p:sp>
          <p:nvSpPr>
            <p:cNvPr id="173090" name="Text Box 34"/>
            <p:cNvSpPr txBox="1">
              <a:spLocks noChangeArrowheads="1"/>
            </p:cNvSpPr>
            <p:nvPr/>
          </p:nvSpPr>
          <p:spPr bwMode="auto">
            <a:xfrm>
              <a:off x="3244" y="3552"/>
              <a:ext cx="212"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a:latin typeface="黑体" panose="02010609060101010101" pitchFamily="49" charset="-122"/>
                  <a:ea typeface="黑体" panose="02010609060101010101" pitchFamily="49" charset="-122"/>
                </a:rPr>
                <a:t>-</a:t>
              </a:r>
            </a:p>
          </p:txBody>
        </p:sp>
        <p:sp>
          <p:nvSpPr>
            <p:cNvPr id="173091" name="Text Box 35"/>
            <p:cNvSpPr txBox="1">
              <a:spLocks noChangeArrowheads="1"/>
            </p:cNvSpPr>
            <p:nvPr/>
          </p:nvSpPr>
          <p:spPr bwMode="auto">
            <a:xfrm>
              <a:off x="3952" y="3192"/>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en-US" altLang="zh-CN" b="1" i="1">
                  <a:solidFill>
                    <a:srgbClr val="FF0000"/>
                  </a:solidFill>
                  <a:sym typeface="Symbol" panose="05050102010706020507" pitchFamily="18" charset="2"/>
                </a:rPr>
                <a:t>u</a:t>
              </a:r>
            </a:p>
          </p:txBody>
        </p:sp>
        <p:sp>
          <p:nvSpPr>
            <p:cNvPr id="173092" name="Rectangle 36"/>
            <p:cNvSpPr>
              <a:spLocks noChangeArrowheads="1"/>
            </p:cNvSpPr>
            <p:nvPr/>
          </p:nvSpPr>
          <p:spPr bwMode="auto">
            <a:xfrm>
              <a:off x="3961" y="2912"/>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buClr>
                  <a:schemeClr val="accent2"/>
                </a:buClr>
                <a:buSzPct val="75000"/>
                <a:buFont typeface="Monotype Sorts" pitchFamily="2" charset="2"/>
                <a:buNone/>
              </a:pPr>
              <a:r>
                <a:rPr lang="en-US" altLang="zh-CN" b="1">
                  <a:solidFill>
                    <a:srgbClr val="FF0000"/>
                  </a:solidFill>
                </a:rPr>
                <a:t>+</a:t>
              </a:r>
            </a:p>
          </p:txBody>
        </p:sp>
        <p:sp>
          <p:nvSpPr>
            <p:cNvPr id="173093" name="Rectangle 37"/>
            <p:cNvSpPr>
              <a:spLocks noChangeArrowheads="1"/>
            </p:cNvSpPr>
            <p:nvPr/>
          </p:nvSpPr>
          <p:spPr bwMode="auto">
            <a:xfrm>
              <a:off x="3975" y="3424"/>
              <a:ext cx="21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buClr>
                  <a:schemeClr val="accent2"/>
                </a:buClr>
                <a:buSzPct val="75000"/>
                <a:buFont typeface="Monotype Sorts" pitchFamily="2" charset="2"/>
                <a:buNone/>
              </a:pPr>
              <a:r>
                <a:rPr lang="en-US" altLang="zh-CN" b="1">
                  <a:solidFill>
                    <a:srgbClr val="FF0000"/>
                  </a:solidFill>
                </a:rPr>
                <a:t>–</a:t>
              </a:r>
            </a:p>
          </p:txBody>
        </p:sp>
      </p:grpSp>
    </p:spTree>
    <p:extLst>
      <p:ext uri="{BB962C8B-B14F-4D97-AF65-F5344CB8AC3E}">
        <p14:creationId xmlns:p14="http://schemas.microsoft.com/office/powerpoint/2010/main" val="379826799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3059"/>
                                        </p:tgtEl>
                                        <p:attrNameLst>
                                          <p:attrName>style.visibility</p:attrName>
                                        </p:attrNameLst>
                                      </p:cBhvr>
                                      <p:to>
                                        <p:strVal val="visible"/>
                                      </p:to>
                                    </p:set>
                                    <p:animEffect transition="in" filter="box(out)">
                                      <p:cBhvr>
                                        <p:cTn id="7" dur="500"/>
                                        <p:tgtEl>
                                          <p:spTgt spid="1730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73061"/>
                                        </p:tgtEl>
                                        <p:attrNameLst>
                                          <p:attrName>style.visibility</p:attrName>
                                        </p:attrNameLst>
                                      </p:cBhvr>
                                      <p:to>
                                        <p:strVal val="visible"/>
                                      </p:to>
                                    </p:set>
                                    <p:animEffect transition="in" filter="wipe(left)">
                                      <p:cBhvr>
                                        <p:cTn id="12" dur="500"/>
                                        <p:tgtEl>
                                          <p:spTgt spid="173061"/>
                                        </p:tgtEl>
                                      </p:cBhvr>
                                    </p:animEffect>
                                  </p:childTnLst>
                                </p:cTn>
                              </p:par>
                            </p:childTnLst>
                          </p:cTn>
                        </p:par>
                        <p:par>
                          <p:cTn id="13" fill="hold" nodeType="afterGroup">
                            <p:stCondLst>
                              <p:cond delay="500"/>
                            </p:stCondLst>
                            <p:childTnLst>
                              <p:par>
                                <p:cTn id="14" presetID="12" presetClass="entr" presetSubtype="4" fill="hold" nodeType="afterEffect">
                                  <p:stCondLst>
                                    <p:cond delay="0"/>
                                  </p:stCondLst>
                                  <p:childTnLst>
                                    <p:set>
                                      <p:cBhvr>
                                        <p:cTn id="15" dur="1" fill="hold">
                                          <p:stCondLst>
                                            <p:cond delay="0"/>
                                          </p:stCondLst>
                                        </p:cTn>
                                        <p:tgtEl>
                                          <p:spTgt spid="173060"/>
                                        </p:tgtEl>
                                        <p:attrNameLst>
                                          <p:attrName>style.visibility</p:attrName>
                                        </p:attrNameLst>
                                      </p:cBhvr>
                                      <p:to>
                                        <p:strVal val="visible"/>
                                      </p:to>
                                    </p:set>
                                    <p:animEffect transition="in" filter="slide(fromBottom)">
                                      <p:cBhvr>
                                        <p:cTn id="16" dur="500"/>
                                        <p:tgtEl>
                                          <p:spTgt spid="17306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73075"/>
                                        </p:tgtEl>
                                        <p:attrNameLst>
                                          <p:attrName>style.visibility</p:attrName>
                                        </p:attrNameLst>
                                      </p:cBhvr>
                                      <p:to>
                                        <p:strVal val="visible"/>
                                      </p:to>
                                    </p:set>
                                    <p:animEffect transition="in" filter="wipe(left)">
                                      <p:cBhvr>
                                        <p:cTn id="21" dur="500"/>
                                        <p:tgtEl>
                                          <p:spTgt spid="17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ext Box 2"/>
          <p:cNvSpPr txBox="1">
            <a:spLocks noChangeArrowheads="1"/>
          </p:cNvSpPr>
          <p:nvPr/>
        </p:nvSpPr>
        <p:spPr bwMode="auto">
          <a:xfrm>
            <a:off x="352424" y="579438"/>
            <a:ext cx="277941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b="1">
                <a:solidFill>
                  <a:srgbClr val="FF3300"/>
                </a:solidFill>
                <a:latin typeface="隶书" panose="02010509060101010101" pitchFamily="49" charset="-122"/>
                <a:ea typeface="隶书" panose="02010509060101010101" pitchFamily="49" charset="-122"/>
              </a:rPr>
              <a:t>2.  </a:t>
            </a:r>
            <a:r>
              <a:rPr lang="zh-CN" altLang="en-US" sz="2800" b="1">
                <a:solidFill>
                  <a:srgbClr val="FF3300"/>
                </a:solidFill>
                <a:latin typeface="隶书" panose="02010509060101010101" pitchFamily="49" charset="-122"/>
                <a:ea typeface="隶书" panose="02010509060101010101" pitchFamily="49" charset="-122"/>
              </a:rPr>
              <a:t>戴维南定理  </a:t>
            </a:r>
          </a:p>
        </p:txBody>
      </p:sp>
      <p:sp>
        <p:nvSpPr>
          <p:cNvPr id="173059" name="Text Box 3"/>
          <p:cNvSpPr txBox="1">
            <a:spLocks noChangeArrowheads="1"/>
          </p:cNvSpPr>
          <p:nvPr/>
        </p:nvSpPr>
        <p:spPr bwMode="auto">
          <a:xfrm>
            <a:off x="539552" y="1143000"/>
            <a:ext cx="8280920" cy="5579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2400">
                <a:solidFill>
                  <a:schemeClr val="tx1"/>
                </a:solidFill>
                <a:latin typeface="Times New Roman" panose="02020603050405020304" pitchFamily="18" charset="0"/>
                <a:ea typeface="宋体" panose="02010600030101010101" pitchFamily="2" charset="-122"/>
              </a:defRPr>
            </a:lvl1pPr>
            <a:lvl2pPr marL="762000">
              <a:defRPr kumimoji="1" sz="2400">
                <a:solidFill>
                  <a:schemeClr val="tx1"/>
                </a:solidFill>
                <a:latin typeface="Times New Roman" panose="02020603050405020304" pitchFamily="18" charset="0"/>
                <a:ea typeface="宋体" panose="02010600030101010101" pitchFamily="2" charset="-122"/>
              </a:defRPr>
            </a:lvl2pPr>
            <a:lvl3pPr marL="9525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50000"/>
              </a:spcBef>
            </a:pPr>
            <a:r>
              <a:rPr lang="zh-CN" altLang="en-US" sz="1800" b="1" dirty="0">
                <a:solidFill>
                  <a:srgbClr val="FF0000"/>
                </a:solidFill>
              </a:rPr>
              <a:t>戴维南定理</a:t>
            </a:r>
            <a:r>
              <a:rPr lang="zh-CN" altLang="en-US" sz="1800" b="1" dirty="0"/>
              <a:t>（又译为戴维宁定理）又称</a:t>
            </a:r>
            <a:r>
              <a:rPr lang="zh-CN" altLang="en-US" sz="1800" b="1" dirty="0">
                <a:solidFill>
                  <a:srgbClr val="FF0000"/>
                </a:solidFill>
              </a:rPr>
              <a:t>等效电压源定律</a:t>
            </a:r>
            <a:r>
              <a:rPr lang="zh-CN" altLang="en-US" sz="1800" b="1" dirty="0"/>
              <a:t>，是由法国科学家</a:t>
            </a:r>
            <a:r>
              <a:rPr lang="en-US" altLang="zh-CN" sz="1800" b="1" dirty="0">
                <a:solidFill>
                  <a:srgbClr val="FF0000"/>
                </a:solidFill>
              </a:rPr>
              <a:t>L·C·</a:t>
            </a:r>
            <a:r>
              <a:rPr lang="zh-CN" altLang="en-US" sz="1800" b="1" dirty="0">
                <a:solidFill>
                  <a:srgbClr val="FF0000"/>
                </a:solidFill>
              </a:rPr>
              <a:t>戴维南</a:t>
            </a:r>
            <a:r>
              <a:rPr lang="zh-CN" altLang="en-US" sz="1800" b="1" dirty="0"/>
              <a:t>于</a:t>
            </a:r>
            <a:r>
              <a:rPr lang="en-US" altLang="zh-CN" sz="1800" b="1" dirty="0">
                <a:solidFill>
                  <a:srgbClr val="FF0000"/>
                </a:solidFill>
              </a:rPr>
              <a:t>1883</a:t>
            </a:r>
            <a:r>
              <a:rPr lang="zh-CN" altLang="en-US" sz="1800" b="1" dirty="0"/>
              <a:t>年提出的一个电学定理。</a:t>
            </a:r>
            <a:endParaRPr lang="en-US" altLang="zh-CN" sz="1800" b="1" dirty="0"/>
          </a:p>
          <a:p>
            <a:pPr algn="just">
              <a:lnSpc>
                <a:spcPct val="150000"/>
              </a:lnSpc>
              <a:spcBef>
                <a:spcPct val="50000"/>
              </a:spcBef>
            </a:pPr>
            <a:r>
              <a:rPr lang="zh-CN" altLang="en-US" sz="1800" b="1" dirty="0"/>
              <a:t>当研究复杂电路中的某一条支路时，利用电工学中的网孔电流法、节点电压法等方法很不方便，此时用戴维南定理来求解某一支路中的电流和电压是很适合的。</a:t>
            </a:r>
            <a:endParaRPr lang="en-US" altLang="zh-CN" sz="1800" b="1" dirty="0"/>
          </a:p>
          <a:p>
            <a:pPr algn="just">
              <a:lnSpc>
                <a:spcPct val="150000"/>
              </a:lnSpc>
              <a:spcBef>
                <a:spcPct val="50000"/>
              </a:spcBef>
            </a:pPr>
            <a:r>
              <a:rPr lang="zh-CN" altLang="en-US" sz="1800" b="1" dirty="0"/>
              <a:t>戴维南定理只对外电路等效，对内电路不等效。也就是说，不可应用该定理求出等效电源电动势和内阻之后，又返回来求原电路（即有源二端网络内部电路）的电流和功率。</a:t>
            </a:r>
          </a:p>
          <a:p>
            <a:pPr algn="just">
              <a:lnSpc>
                <a:spcPct val="150000"/>
              </a:lnSpc>
              <a:spcBef>
                <a:spcPct val="50000"/>
              </a:spcBef>
            </a:pPr>
            <a:r>
              <a:rPr lang="zh-CN" altLang="en-US" sz="1800" b="1" dirty="0"/>
              <a:t>应用戴维南定理进行分析和计算时，如果待求支路后的有源二端网络仍为复杂电路，可再次运用戴维南定理，直至成为简单电路。</a:t>
            </a:r>
          </a:p>
          <a:p>
            <a:pPr algn="just">
              <a:lnSpc>
                <a:spcPct val="150000"/>
              </a:lnSpc>
              <a:spcBef>
                <a:spcPct val="50000"/>
              </a:spcBef>
            </a:pPr>
            <a:r>
              <a:rPr lang="zh-CN" altLang="en-US" sz="1800" b="1" dirty="0"/>
              <a:t>戴维南定理只适用于线性的有源二端网络。如果有源二端网络中含有非线性元件时，则不能应用戴维南定理求解。</a:t>
            </a:r>
          </a:p>
        </p:txBody>
      </p:sp>
    </p:spTree>
    <p:extLst>
      <p:ext uri="{BB962C8B-B14F-4D97-AF65-F5344CB8AC3E}">
        <p14:creationId xmlns:p14="http://schemas.microsoft.com/office/powerpoint/2010/main" val="27221197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3059"/>
                                        </p:tgtEl>
                                        <p:attrNameLst>
                                          <p:attrName>style.visibility</p:attrName>
                                        </p:attrNameLst>
                                      </p:cBhvr>
                                      <p:to>
                                        <p:strVal val="visible"/>
                                      </p:to>
                                    </p:set>
                                    <p:animEffect transition="in" filter="box(out)">
                                      <p:cBhvr>
                                        <p:cTn id="7" dur="500"/>
                                        <p:tgtEl>
                                          <p:spTgt spid="173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82" name="Group 2"/>
          <p:cNvGrpSpPr>
            <a:grpSpLocks/>
          </p:cNvGrpSpPr>
          <p:nvPr/>
        </p:nvGrpSpPr>
        <p:grpSpPr bwMode="auto">
          <a:xfrm>
            <a:off x="6019800" y="2743200"/>
            <a:ext cx="2209800" cy="1706563"/>
            <a:chOff x="3792" y="1728"/>
            <a:chExt cx="1392" cy="1075"/>
          </a:xfrm>
        </p:grpSpPr>
        <p:sp>
          <p:nvSpPr>
            <p:cNvPr id="174083" name="Text Box 3"/>
            <p:cNvSpPr txBox="1">
              <a:spLocks noChangeArrowheads="1"/>
            </p:cNvSpPr>
            <p:nvPr/>
          </p:nvSpPr>
          <p:spPr bwMode="auto">
            <a:xfrm>
              <a:off x="4656" y="17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4084" name="Text Box 4"/>
            <p:cNvSpPr txBox="1">
              <a:spLocks noChangeArrowheads="1"/>
            </p:cNvSpPr>
            <p:nvPr/>
          </p:nvSpPr>
          <p:spPr bwMode="auto">
            <a:xfrm>
              <a:off x="4704" y="2515"/>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sz="3200" b="1">
                <a:solidFill>
                  <a:srgbClr val="0000FF"/>
                </a:solidFill>
              </a:endParaRPr>
            </a:p>
          </p:txBody>
        </p:sp>
        <p:sp>
          <p:nvSpPr>
            <p:cNvPr id="174085" name="Rectangle 5"/>
            <p:cNvSpPr>
              <a:spLocks noChangeArrowheads="1"/>
            </p:cNvSpPr>
            <p:nvPr/>
          </p:nvSpPr>
          <p:spPr bwMode="auto">
            <a:xfrm>
              <a:off x="3792" y="1920"/>
              <a:ext cx="480" cy="72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6" name="Text Box 6"/>
            <p:cNvSpPr txBox="1">
              <a:spLocks noChangeArrowheads="1"/>
            </p:cNvSpPr>
            <p:nvPr/>
          </p:nvSpPr>
          <p:spPr bwMode="auto">
            <a:xfrm>
              <a:off x="3792" y="1920"/>
              <a:ext cx="33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t>P</a:t>
              </a:r>
              <a:endParaRPr lang="en-US" altLang="zh-CN" b="1"/>
            </a:p>
          </p:txBody>
        </p:sp>
        <p:sp>
          <p:nvSpPr>
            <p:cNvPr id="174087" name="Freeform 7"/>
            <p:cNvSpPr>
              <a:spLocks/>
            </p:cNvSpPr>
            <p:nvPr/>
          </p:nvSpPr>
          <p:spPr bwMode="auto">
            <a:xfrm>
              <a:off x="4128" y="2040"/>
              <a:ext cx="648" cy="6"/>
            </a:xfrm>
            <a:custGeom>
              <a:avLst/>
              <a:gdLst>
                <a:gd name="T0" fmla="*/ 12 w 648"/>
                <a:gd name="T1" fmla="*/ 6 h 6"/>
                <a:gd name="T2" fmla="*/ 0 w 648"/>
                <a:gd name="T3" fmla="*/ 0 h 6"/>
                <a:gd name="T4" fmla="*/ 648 w 648"/>
                <a:gd name="T5" fmla="*/ 4 h 6"/>
              </a:gdLst>
              <a:ahLst/>
              <a:cxnLst>
                <a:cxn ang="0">
                  <a:pos x="T0" y="T1"/>
                </a:cxn>
                <a:cxn ang="0">
                  <a:pos x="T2" y="T3"/>
                </a:cxn>
                <a:cxn ang="0">
                  <a:pos x="T4" y="T5"/>
                </a:cxn>
              </a:cxnLst>
              <a:rect l="0" t="0" r="r" b="b"/>
              <a:pathLst>
                <a:path w="648" h="6">
                  <a:moveTo>
                    <a:pt x="12" y="6"/>
                  </a:moveTo>
                  <a:lnTo>
                    <a:pt x="0" y="0"/>
                  </a:lnTo>
                  <a:lnTo>
                    <a:pt x="648" y="4"/>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8" name="Line 8"/>
            <p:cNvSpPr>
              <a:spLocks noChangeShapeType="1"/>
            </p:cNvSpPr>
            <p:nvPr/>
          </p:nvSpPr>
          <p:spPr bwMode="auto">
            <a:xfrm rot="5400000">
              <a:off x="4788" y="2268"/>
              <a:ext cx="312"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89" name="Text Box 9"/>
            <p:cNvSpPr txBox="1">
              <a:spLocks noChangeArrowheads="1"/>
            </p:cNvSpPr>
            <p:nvPr/>
          </p:nvSpPr>
          <p:spPr bwMode="auto">
            <a:xfrm>
              <a:off x="4944" y="211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sz="3200" b="1"/>
            </a:p>
          </p:txBody>
        </p:sp>
        <p:sp>
          <p:nvSpPr>
            <p:cNvPr id="174090" name="Text Box 10"/>
            <p:cNvSpPr txBox="1">
              <a:spLocks noChangeArrowheads="1"/>
            </p:cNvSpPr>
            <p:nvPr/>
          </p:nvSpPr>
          <p:spPr bwMode="auto">
            <a:xfrm>
              <a:off x="4464" y="196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091" name="Text Box 11"/>
            <p:cNvSpPr txBox="1">
              <a:spLocks noChangeArrowheads="1"/>
            </p:cNvSpPr>
            <p:nvPr/>
          </p:nvSpPr>
          <p:spPr bwMode="auto">
            <a:xfrm>
              <a:off x="4464" y="230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t>–</a:t>
              </a:r>
            </a:p>
          </p:txBody>
        </p:sp>
        <p:sp>
          <p:nvSpPr>
            <p:cNvPr id="174092" name="Text Box 12"/>
            <p:cNvSpPr txBox="1">
              <a:spLocks noChangeArrowheads="1"/>
            </p:cNvSpPr>
            <p:nvPr/>
          </p:nvSpPr>
          <p:spPr bwMode="auto">
            <a:xfrm>
              <a:off x="4365" y="214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endParaRPr lang="en-US" altLang="zh-CN" b="1"/>
            </a:p>
          </p:txBody>
        </p:sp>
        <p:sp>
          <p:nvSpPr>
            <p:cNvPr id="174093" name="Oval 13"/>
            <p:cNvSpPr>
              <a:spLocks noChangeArrowheads="1"/>
            </p:cNvSpPr>
            <p:nvPr/>
          </p:nvSpPr>
          <p:spPr bwMode="auto">
            <a:xfrm>
              <a:off x="4752" y="2016"/>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4" name="Oval 14"/>
            <p:cNvSpPr>
              <a:spLocks noChangeArrowheads="1"/>
            </p:cNvSpPr>
            <p:nvPr/>
          </p:nvSpPr>
          <p:spPr bwMode="auto">
            <a:xfrm>
              <a:off x="4752" y="2496"/>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5" name="Oval 15"/>
            <p:cNvSpPr>
              <a:spLocks noChangeArrowheads="1"/>
            </p:cNvSpPr>
            <p:nvPr/>
          </p:nvSpPr>
          <p:spPr bwMode="auto">
            <a:xfrm>
              <a:off x="4656" y="2160"/>
              <a:ext cx="240" cy="240"/>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6" name="Freeform 16"/>
            <p:cNvSpPr>
              <a:spLocks/>
            </p:cNvSpPr>
            <p:nvPr/>
          </p:nvSpPr>
          <p:spPr bwMode="auto">
            <a:xfrm>
              <a:off x="4776" y="2040"/>
              <a:ext cx="1" cy="120"/>
            </a:xfrm>
            <a:custGeom>
              <a:avLst/>
              <a:gdLst>
                <a:gd name="T0" fmla="*/ 0 w 1"/>
                <a:gd name="T1" fmla="*/ 0 h 120"/>
                <a:gd name="T2" fmla="*/ 0 w 1"/>
                <a:gd name="T3" fmla="*/ 120 h 120"/>
              </a:gdLst>
              <a:ahLst/>
              <a:cxnLst>
                <a:cxn ang="0">
                  <a:pos x="T0" y="T1"/>
                </a:cxn>
                <a:cxn ang="0">
                  <a:pos x="T2" y="T3"/>
                </a:cxn>
              </a:cxnLst>
              <a:rect l="0" t="0" r="r" b="b"/>
              <a:pathLst>
                <a:path w="1" h="120">
                  <a:moveTo>
                    <a:pt x="0" y="0"/>
                  </a:moveTo>
                  <a:lnTo>
                    <a:pt x="0" y="12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7" name="Freeform 17"/>
            <p:cNvSpPr>
              <a:spLocks/>
            </p:cNvSpPr>
            <p:nvPr/>
          </p:nvSpPr>
          <p:spPr bwMode="auto">
            <a:xfrm>
              <a:off x="4779" y="2403"/>
              <a:ext cx="1" cy="117"/>
            </a:xfrm>
            <a:custGeom>
              <a:avLst/>
              <a:gdLst>
                <a:gd name="T0" fmla="*/ 0 w 1"/>
                <a:gd name="T1" fmla="*/ 0 h 117"/>
                <a:gd name="T2" fmla="*/ 0 w 1"/>
                <a:gd name="T3" fmla="*/ 117 h 117"/>
              </a:gdLst>
              <a:ahLst/>
              <a:cxnLst>
                <a:cxn ang="0">
                  <a:pos x="T0" y="T1"/>
                </a:cxn>
                <a:cxn ang="0">
                  <a:pos x="T2" y="T3"/>
                </a:cxn>
              </a:cxnLst>
              <a:rect l="0" t="0" r="r" b="b"/>
              <a:pathLst>
                <a:path w="1" h="117">
                  <a:moveTo>
                    <a:pt x="0" y="0"/>
                  </a:moveTo>
                  <a:lnTo>
                    <a:pt x="0" y="117"/>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8" name="Freeform 18"/>
            <p:cNvSpPr>
              <a:spLocks/>
            </p:cNvSpPr>
            <p:nvPr/>
          </p:nvSpPr>
          <p:spPr bwMode="auto">
            <a:xfrm>
              <a:off x="4653" y="2283"/>
              <a:ext cx="237" cy="1"/>
            </a:xfrm>
            <a:custGeom>
              <a:avLst/>
              <a:gdLst>
                <a:gd name="T0" fmla="*/ 0 w 237"/>
                <a:gd name="T1" fmla="*/ 0 h 1"/>
                <a:gd name="T2" fmla="*/ 237 w 237"/>
                <a:gd name="T3" fmla="*/ 0 h 1"/>
              </a:gdLst>
              <a:ahLst/>
              <a:cxnLst>
                <a:cxn ang="0">
                  <a:pos x="T0" y="T1"/>
                </a:cxn>
                <a:cxn ang="0">
                  <a:pos x="T2" y="T3"/>
                </a:cxn>
              </a:cxnLst>
              <a:rect l="0" t="0" r="r" b="b"/>
              <a:pathLst>
                <a:path w="237" h="1">
                  <a:moveTo>
                    <a:pt x="0" y="0"/>
                  </a:moveTo>
                  <a:lnTo>
                    <a:pt x="237" y="0"/>
                  </a:lnTo>
                </a:path>
              </a:pathLst>
            </a:custGeom>
            <a:noFill/>
            <a:ln w="317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099" name="Line 19"/>
            <p:cNvSpPr>
              <a:spLocks noChangeShapeType="1"/>
            </p:cNvSpPr>
            <p:nvPr/>
          </p:nvSpPr>
          <p:spPr bwMode="auto">
            <a:xfrm flipH="1">
              <a:off x="4140" y="2520"/>
              <a:ext cx="6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174100" name="Text Box 20"/>
          <p:cNvSpPr txBox="1">
            <a:spLocks noChangeArrowheads="1"/>
          </p:cNvSpPr>
          <p:nvPr/>
        </p:nvSpPr>
        <p:spPr bwMode="auto">
          <a:xfrm>
            <a:off x="88900" y="152400"/>
            <a:ext cx="20399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dirty="0">
                <a:solidFill>
                  <a:srgbClr val="FF33CC"/>
                </a:solidFill>
              </a:rPr>
              <a:t>证明</a:t>
            </a:r>
            <a:r>
              <a:rPr lang="en-US" altLang="zh-CN" b="1" dirty="0">
                <a:solidFill>
                  <a:srgbClr val="FF33CC"/>
                </a:solidFill>
              </a:rPr>
              <a:t>(</a:t>
            </a:r>
            <a:r>
              <a:rPr lang="zh-CN" altLang="en-US" b="1" dirty="0">
                <a:solidFill>
                  <a:srgbClr val="FF33CC"/>
                </a:solidFill>
              </a:rPr>
              <a:t>不作要求</a:t>
            </a:r>
            <a:r>
              <a:rPr lang="en-US" altLang="zh-CN" b="1" dirty="0">
                <a:solidFill>
                  <a:srgbClr val="FF33CC"/>
                </a:solidFill>
              </a:rPr>
              <a:t>)</a:t>
            </a:r>
            <a:r>
              <a:rPr lang="zh-CN" altLang="en-US" b="1" dirty="0">
                <a:solidFill>
                  <a:srgbClr val="FF33CC"/>
                </a:solidFill>
              </a:rPr>
              <a:t>：  </a:t>
            </a:r>
            <a:endParaRPr lang="zh-CN" altLang="en-US" b="1" dirty="0"/>
          </a:p>
        </p:txBody>
      </p:sp>
      <p:sp>
        <p:nvSpPr>
          <p:cNvPr id="174101" name="AutoShape 21"/>
          <p:cNvSpPr>
            <a:spLocks noChangeArrowheads="1"/>
          </p:cNvSpPr>
          <p:nvPr/>
        </p:nvSpPr>
        <p:spPr bwMode="auto">
          <a:xfrm>
            <a:off x="4521200" y="1143000"/>
            <a:ext cx="533400" cy="158750"/>
          </a:xfrm>
          <a:prstGeom prst="rightArrow">
            <a:avLst>
              <a:gd name="adj1" fmla="val 50000"/>
              <a:gd name="adj2" fmla="val 84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02" name="Text Box 22"/>
          <p:cNvSpPr txBox="1">
            <a:spLocks noChangeArrowheads="1"/>
          </p:cNvSpPr>
          <p:nvPr/>
        </p:nvSpPr>
        <p:spPr bwMode="auto">
          <a:xfrm>
            <a:off x="198437" y="2206626"/>
            <a:ext cx="1249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t>（对</a:t>
            </a:r>
            <a:r>
              <a:rPr lang="en-US" altLang="zh-CN" b="1" dirty="0">
                <a:solidFill>
                  <a:srgbClr val="0000FF"/>
                </a:solidFill>
              </a:rPr>
              <a:t>a</a:t>
            </a:r>
            <a:r>
              <a:rPr lang="zh-CN" altLang="en-US" b="1" dirty="0"/>
              <a:t>）  </a:t>
            </a:r>
            <a:endParaRPr lang="zh-CN" altLang="en-US" b="1" dirty="0">
              <a:solidFill>
                <a:srgbClr val="0000FF"/>
              </a:solidFill>
            </a:endParaRPr>
          </a:p>
        </p:txBody>
      </p:sp>
      <p:sp>
        <p:nvSpPr>
          <p:cNvPr id="174103" name="Text Box 23"/>
          <p:cNvSpPr txBox="1">
            <a:spLocks noChangeArrowheads="1"/>
          </p:cNvSpPr>
          <p:nvPr/>
        </p:nvSpPr>
        <p:spPr bwMode="auto">
          <a:xfrm>
            <a:off x="971600" y="2223637"/>
            <a:ext cx="73533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b="1" dirty="0"/>
              <a:t>利用</a:t>
            </a:r>
            <a:r>
              <a:rPr lang="zh-CN" altLang="en-US" b="1" dirty="0">
                <a:solidFill>
                  <a:srgbClr val="FF0000"/>
                </a:solidFill>
              </a:rPr>
              <a:t>替代定理</a:t>
            </a:r>
            <a:r>
              <a:rPr lang="zh-CN" altLang="en-US" b="1" dirty="0"/>
              <a:t>，将外部电路用电流源替代，此时</a:t>
            </a:r>
            <a:r>
              <a:rPr lang="en-US" altLang="zh-CN" b="1" i="1" dirty="0">
                <a:solidFill>
                  <a:srgbClr val="0000FF"/>
                </a:solidFill>
              </a:rPr>
              <a:t>u</a:t>
            </a:r>
            <a:r>
              <a:rPr lang="zh-CN" altLang="en-US" b="1" dirty="0">
                <a:solidFill>
                  <a:srgbClr val="0000FF"/>
                </a:solidFill>
              </a:rPr>
              <a:t>、</a:t>
            </a:r>
            <a:r>
              <a:rPr lang="en-US" altLang="zh-CN" b="1" i="1" dirty="0" err="1">
                <a:solidFill>
                  <a:srgbClr val="0000FF"/>
                </a:solidFill>
              </a:rPr>
              <a:t>i</a:t>
            </a:r>
            <a:r>
              <a:rPr lang="zh-CN" altLang="en-US" b="1" dirty="0"/>
              <a:t>值不变。计算 </a:t>
            </a:r>
            <a:r>
              <a:rPr lang="en-US" altLang="zh-CN" b="1" i="1" dirty="0">
                <a:solidFill>
                  <a:srgbClr val="0000FF"/>
                </a:solidFill>
              </a:rPr>
              <a:t>u </a:t>
            </a:r>
            <a:r>
              <a:rPr lang="zh-CN" altLang="en-US" b="1" dirty="0"/>
              <a:t>值。（用</a:t>
            </a:r>
            <a:r>
              <a:rPr lang="zh-CN" altLang="en-US" b="1" dirty="0">
                <a:solidFill>
                  <a:srgbClr val="FF0000"/>
                </a:solidFill>
              </a:rPr>
              <a:t>叠加定理</a:t>
            </a:r>
            <a:r>
              <a:rPr lang="zh-CN" altLang="en-US" b="1" dirty="0"/>
              <a:t>）  </a:t>
            </a:r>
          </a:p>
        </p:txBody>
      </p:sp>
      <p:sp>
        <p:nvSpPr>
          <p:cNvPr id="174104" name="Text Box 24"/>
          <p:cNvSpPr txBox="1">
            <a:spLocks noChangeArrowheads="1"/>
          </p:cNvSpPr>
          <p:nvPr/>
        </p:nvSpPr>
        <p:spPr bwMode="auto">
          <a:xfrm>
            <a:off x="2819400" y="3352800"/>
            <a:ext cx="533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srgbClr val="FF0000"/>
                </a:solidFill>
              </a:rPr>
              <a:t>=</a:t>
            </a:r>
            <a:endParaRPr lang="en-US" altLang="zh-CN" b="1"/>
          </a:p>
        </p:txBody>
      </p:sp>
      <p:sp>
        <p:nvSpPr>
          <p:cNvPr id="174105" name="Text Box 25"/>
          <p:cNvSpPr txBox="1">
            <a:spLocks noChangeArrowheads="1"/>
          </p:cNvSpPr>
          <p:nvPr/>
        </p:nvSpPr>
        <p:spPr bwMode="auto">
          <a:xfrm>
            <a:off x="5334000" y="3276600"/>
            <a:ext cx="4572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solidFill>
                  <a:srgbClr val="FF0000"/>
                </a:solidFill>
              </a:rPr>
              <a:t>+</a:t>
            </a:r>
            <a:endParaRPr lang="en-US" altLang="zh-CN" b="1"/>
          </a:p>
        </p:txBody>
      </p:sp>
      <p:sp>
        <p:nvSpPr>
          <p:cNvPr id="174106" name="Text Box 26"/>
          <p:cNvSpPr txBox="1">
            <a:spLocks noChangeArrowheads="1"/>
          </p:cNvSpPr>
          <p:nvPr/>
        </p:nvSpPr>
        <p:spPr bwMode="auto">
          <a:xfrm>
            <a:off x="266700" y="4705350"/>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根据叠加定理，可得  </a:t>
            </a:r>
          </a:p>
        </p:txBody>
      </p:sp>
      <p:sp>
        <p:nvSpPr>
          <p:cNvPr id="174107" name="Text Box 27"/>
          <p:cNvSpPr txBox="1">
            <a:spLocks noChangeArrowheads="1"/>
          </p:cNvSpPr>
          <p:nvPr/>
        </p:nvSpPr>
        <p:spPr bwMode="auto">
          <a:xfrm>
            <a:off x="3200400" y="43815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宋体" panose="02010600030101010101" pitchFamily="2" charset="-122"/>
              </a:rPr>
              <a:t>电流源</a:t>
            </a:r>
            <a:r>
              <a:rPr lang="en-US" altLang="zh-CN" b="1" i="1">
                <a:solidFill>
                  <a:srgbClr val="0000FF"/>
                </a:solidFill>
              </a:rPr>
              <a:t>i</a:t>
            </a:r>
            <a:r>
              <a:rPr lang="zh-CN" altLang="en-US" b="1">
                <a:latin typeface="宋体" panose="02010600030101010101" pitchFamily="2" charset="-122"/>
              </a:rPr>
              <a:t>为零  </a:t>
            </a:r>
          </a:p>
        </p:txBody>
      </p:sp>
      <p:sp>
        <p:nvSpPr>
          <p:cNvPr id="174108" name="Text Box 28"/>
          <p:cNvSpPr txBox="1">
            <a:spLocks noChangeArrowheads="1"/>
          </p:cNvSpPr>
          <p:nvPr/>
        </p:nvSpPr>
        <p:spPr bwMode="auto">
          <a:xfrm>
            <a:off x="5410200" y="43815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网络</a:t>
            </a:r>
            <a:r>
              <a:rPr lang="en-US" altLang="zh-CN" b="1">
                <a:solidFill>
                  <a:srgbClr val="0000FF"/>
                </a:solidFill>
              </a:rPr>
              <a:t>A</a:t>
            </a:r>
            <a:r>
              <a:rPr lang="zh-CN" altLang="en-US" b="1"/>
              <a:t>中独立源全部置零  </a:t>
            </a:r>
          </a:p>
        </p:txBody>
      </p:sp>
      <p:grpSp>
        <p:nvGrpSpPr>
          <p:cNvPr id="174109" name="Group 29"/>
          <p:cNvGrpSpPr>
            <a:grpSpLocks/>
          </p:cNvGrpSpPr>
          <p:nvPr/>
        </p:nvGrpSpPr>
        <p:grpSpPr bwMode="auto">
          <a:xfrm>
            <a:off x="762000" y="236538"/>
            <a:ext cx="3578225" cy="1782762"/>
            <a:chOff x="480" y="149"/>
            <a:chExt cx="2254" cy="1123"/>
          </a:xfrm>
        </p:grpSpPr>
        <p:sp>
          <p:nvSpPr>
            <p:cNvPr id="174110" name="Text Box 30"/>
            <p:cNvSpPr txBox="1">
              <a:spLocks noChangeArrowheads="1"/>
            </p:cNvSpPr>
            <p:nvPr/>
          </p:nvSpPr>
          <p:spPr bwMode="auto">
            <a:xfrm>
              <a:off x="480" y="55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r>
                <a:rPr lang="en-US" altLang="zh-CN" b="1">
                  <a:solidFill>
                    <a:srgbClr val="0000FF"/>
                  </a:solidFill>
                </a:rPr>
                <a:t>a</a:t>
              </a:r>
              <a:r>
                <a:rPr lang="en-US" altLang="zh-CN" b="1"/>
                <a:t>)</a:t>
              </a:r>
            </a:p>
          </p:txBody>
        </p:sp>
        <p:grpSp>
          <p:nvGrpSpPr>
            <p:cNvPr id="174111" name="Group 31"/>
            <p:cNvGrpSpPr>
              <a:grpSpLocks/>
            </p:cNvGrpSpPr>
            <p:nvPr/>
          </p:nvGrpSpPr>
          <p:grpSpPr bwMode="auto">
            <a:xfrm>
              <a:off x="960" y="149"/>
              <a:ext cx="1774" cy="1123"/>
              <a:chOff x="960" y="149"/>
              <a:chExt cx="1774" cy="1123"/>
            </a:xfrm>
          </p:grpSpPr>
          <p:sp>
            <p:nvSpPr>
              <p:cNvPr id="174112" name="Text Box 32"/>
              <p:cNvSpPr txBox="1">
                <a:spLocks noChangeArrowheads="1"/>
              </p:cNvSpPr>
              <p:nvPr/>
            </p:nvSpPr>
            <p:spPr bwMode="auto">
              <a:xfrm>
                <a:off x="1728" y="14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4113" name="Text Box 33"/>
              <p:cNvSpPr txBox="1">
                <a:spLocks noChangeArrowheads="1"/>
              </p:cNvSpPr>
              <p:nvPr/>
            </p:nvSpPr>
            <p:spPr bwMode="auto">
              <a:xfrm>
                <a:off x="1728" y="98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sz="3200" b="1">
                  <a:solidFill>
                    <a:srgbClr val="0000FF"/>
                  </a:solidFill>
                </a:endParaRPr>
              </a:p>
            </p:txBody>
          </p:sp>
          <p:sp>
            <p:nvSpPr>
              <p:cNvPr id="174114" name="Rectangle 34"/>
              <p:cNvSpPr>
                <a:spLocks noChangeArrowheads="1"/>
              </p:cNvSpPr>
              <p:nvPr/>
            </p:nvSpPr>
            <p:spPr bwMode="auto">
              <a:xfrm>
                <a:off x="960" y="389"/>
                <a:ext cx="480" cy="72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15" name="Text Box 35"/>
              <p:cNvSpPr txBox="1">
                <a:spLocks noChangeArrowheads="1"/>
              </p:cNvSpPr>
              <p:nvPr/>
            </p:nvSpPr>
            <p:spPr bwMode="auto">
              <a:xfrm>
                <a:off x="1056" y="533"/>
                <a:ext cx="33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t>A</a:t>
                </a:r>
                <a:endParaRPr lang="en-US" altLang="zh-CN" b="1"/>
              </a:p>
            </p:txBody>
          </p:sp>
          <p:sp>
            <p:nvSpPr>
              <p:cNvPr id="174116" name="Line 36"/>
              <p:cNvSpPr>
                <a:spLocks noChangeShapeType="1"/>
              </p:cNvSpPr>
              <p:nvPr/>
            </p:nvSpPr>
            <p:spPr bwMode="auto">
              <a:xfrm>
                <a:off x="1440" y="509"/>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17" name="Line 37"/>
              <p:cNvSpPr>
                <a:spLocks noChangeShapeType="1"/>
              </p:cNvSpPr>
              <p:nvPr/>
            </p:nvSpPr>
            <p:spPr bwMode="auto">
              <a:xfrm>
                <a:off x="1440" y="989"/>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18" name="Line 38"/>
              <p:cNvSpPr>
                <a:spLocks noChangeShapeType="1"/>
              </p:cNvSpPr>
              <p:nvPr/>
            </p:nvSpPr>
            <p:spPr bwMode="auto">
              <a:xfrm>
                <a:off x="1536" y="437"/>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19" name="Text Box 39"/>
              <p:cNvSpPr txBox="1">
                <a:spLocks noChangeArrowheads="1"/>
              </p:cNvSpPr>
              <p:nvPr/>
            </p:nvSpPr>
            <p:spPr bwMode="auto">
              <a:xfrm>
                <a:off x="1584" y="14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sz="3200" b="1"/>
              </a:p>
            </p:txBody>
          </p:sp>
          <p:sp>
            <p:nvSpPr>
              <p:cNvPr id="174120" name="Text Box 40"/>
              <p:cNvSpPr txBox="1">
                <a:spLocks noChangeArrowheads="1"/>
              </p:cNvSpPr>
              <p:nvPr/>
            </p:nvSpPr>
            <p:spPr bwMode="auto">
              <a:xfrm>
                <a:off x="1728" y="485"/>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121" name="Text Box 41"/>
              <p:cNvSpPr txBox="1">
                <a:spLocks noChangeArrowheads="1"/>
              </p:cNvSpPr>
              <p:nvPr/>
            </p:nvSpPr>
            <p:spPr bwMode="auto">
              <a:xfrm>
                <a:off x="1728" y="725"/>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122" name="Text Box 42"/>
              <p:cNvSpPr txBox="1">
                <a:spLocks noChangeArrowheads="1"/>
              </p:cNvSpPr>
              <p:nvPr/>
            </p:nvSpPr>
            <p:spPr bwMode="auto">
              <a:xfrm>
                <a:off x="1728" y="629"/>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endParaRPr lang="en-US" altLang="zh-CN" b="1"/>
              </a:p>
            </p:txBody>
          </p:sp>
          <p:sp>
            <p:nvSpPr>
              <p:cNvPr id="174123" name="Rectangle 43"/>
              <p:cNvSpPr>
                <a:spLocks noChangeArrowheads="1"/>
              </p:cNvSpPr>
              <p:nvPr/>
            </p:nvSpPr>
            <p:spPr bwMode="auto">
              <a:xfrm>
                <a:off x="2208" y="389"/>
                <a:ext cx="480" cy="72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4" name="Text Box 44"/>
              <p:cNvSpPr txBox="1">
                <a:spLocks noChangeArrowheads="1"/>
              </p:cNvSpPr>
              <p:nvPr/>
            </p:nvSpPr>
            <p:spPr bwMode="auto">
              <a:xfrm>
                <a:off x="2304" y="533"/>
                <a:ext cx="43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t>N</a:t>
                </a:r>
                <a:r>
                  <a:rPr lang="en-US" altLang="zh-CN" sz="3200" b="1" i="1">
                    <a:sym typeface="Symbol" panose="05050102010706020507" pitchFamily="18" charset="2"/>
                  </a:rPr>
                  <a:t></a:t>
                </a:r>
              </a:p>
            </p:txBody>
          </p:sp>
          <p:sp>
            <p:nvSpPr>
              <p:cNvPr id="174125" name="Oval 45"/>
              <p:cNvSpPr>
                <a:spLocks noChangeArrowheads="1"/>
              </p:cNvSpPr>
              <p:nvPr/>
            </p:nvSpPr>
            <p:spPr bwMode="auto">
              <a:xfrm>
                <a:off x="1824" y="485"/>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26" name="Oval 46"/>
              <p:cNvSpPr>
                <a:spLocks noChangeArrowheads="1"/>
              </p:cNvSpPr>
              <p:nvPr/>
            </p:nvSpPr>
            <p:spPr bwMode="auto">
              <a:xfrm>
                <a:off x="1824" y="965"/>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74127" name="Group 47"/>
          <p:cNvGrpSpPr>
            <a:grpSpLocks/>
          </p:cNvGrpSpPr>
          <p:nvPr/>
        </p:nvGrpSpPr>
        <p:grpSpPr bwMode="auto">
          <a:xfrm>
            <a:off x="5105400" y="0"/>
            <a:ext cx="3657600" cy="2085975"/>
            <a:chOff x="3216" y="-7"/>
            <a:chExt cx="2304" cy="1314"/>
          </a:xfrm>
        </p:grpSpPr>
        <p:sp>
          <p:nvSpPr>
            <p:cNvPr id="174128" name="Text Box 48"/>
            <p:cNvSpPr txBox="1">
              <a:spLocks noChangeArrowheads="1"/>
            </p:cNvSpPr>
            <p:nvPr/>
          </p:nvSpPr>
          <p:spPr bwMode="auto">
            <a:xfrm>
              <a:off x="5088" y="58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r>
                <a:rPr lang="en-US" altLang="zh-CN" b="1">
                  <a:solidFill>
                    <a:srgbClr val="0000FF"/>
                  </a:solidFill>
                </a:rPr>
                <a:t>b</a:t>
              </a:r>
              <a:r>
                <a:rPr lang="en-US" altLang="zh-CN" b="1"/>
                <a:t>)</a:t>
              </a:r>
            </a:p>
          </p:txBody>
        </p:sp>
        <p:sp>
          <p:nvSpPr>
            <p:cNvPr id="174129" name="Text Box 49"/>
            <p:cNvSpPr txBox="1">
              <a:spLocks noChangeArrowheads="1"/>
            </p:cNvSpPr>
            <p:nvPr/>
          </p:nvSpPr>
          <p:spPr bwMode="auto">
            <a:xfrm>
              <a:off x="3600" y="-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sz="3200" b="1"/>
            </a:p>
          </p:txBody>
        </p:sp>
        <p:sp>
          <p:nvSpPr>
            <p:cNvPr id="174130" name="Text Box 50"/>
            <p:cNvSpPr txBox="1">
              <a:spLocks noChangeArrowheads="1"/>
            </p:cNvSpPr>
            <p:nvPr/>
          </p:nvSpPr>
          <p:spPr bwMode="auto">
            <a:xfrm>
              <a:off x="3216" y="713"/>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oc</a:t>
              </a:r>
              <a:endParaRPr lang="en-US" altLang="zh-CN" b="1"/>
            </a:p>
          </p:txBody>
        </p:sp>
        <p:sp>
          <p:nvSpPr>
            <p:cNvPr id="174131" name="Freeform 51"/>
            <p:cNvSpPr>
              <a:spLocks/>
            </p:cNvSpPr>
            <p:nvPr/>
          </p:nvSpPr>
          <p:spPr bwMode="auto">
            <a:xfrm>
              <a:off x="3713" y="359"/>
              <a:ext cx="1" cy="762"/>
            </a:xfrm>
            <a:custGeom>
              <a:avLst/>
              <a:gdLst>
                <a:gd name="T0" fmla="*/ 0 w 1"/>
                <a:gd name="T1" fmla="*/ 0 h 762"/>
                <a:gd name="T2" fmla="*/ 1 w 1"/>
                <a:gd name="T3" fmla="*/ 762 h 762"/>
              </a:gdLst>
              <a:ahLst/>
              <a:cxnLst>
                <a:cxn ang="0">
                  <a:pos x="T0" y="T1"/>
                </a:cxn>
                <a:cxn ang="0">
                  <a:pos x="T2" y="T3"/>
                </a:cxn>
              </a:cxnLst>
              <a:rect l="0" t="0" r="r" b="b"/>
              <a:pathLst>
                <a:path w="1" h="762">
                  <a:moveTo>
                    <a:pt x="0" y="0"/>
                  </a:moveTo>
                  <a:lnTo>
                    <a:pt x="1" y="762"/>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2" name="Freeform 52"/>
            <p:cNvSpPr>
              <a:spLocks/>
            </p:cNvSpPr>
            <p:nvPr/>
          </p:nvSpPr>
          <p:spPr bwMode="auto">
            <a:xfrm>
              <a:off x="3714" y="354"/>
              <a:ext cx="798" cy="2"/>
            </a:xfrm>
            <a:custGeom>
              <a:avLst/>
              <a:gdLst>
                <a:gd name="T0" fmla="*/ 0 w 798"/>
                <a:gd name="T1" fmla="*/ 2 h 2"/>
                <a:gd name="T2" fmla="*/ 798 w 798"/>
                <a:gd name="T3" fmla="*/ 0 h 2"/>
              </a:gdLst>
              <a:ahLst/>
              <a:cxnLst>
                <a:cxn ang="0">
                  <a:pos x="T0" y="T1"/>
                </a:cxn>
                <a:cxn ang="0">
                  <a:pos x="T2" y="T3"/>
                </a:cxn>
              </a:cxnLst>
              <a:rect l="0" t="0" r="r" b="b"/>
              <a:pathLst>
                <a:path w="798" h="2">
                  <a:moveTo>
                    <a:pt x="0" y="2"/>
                  </a:moveTo>
                  <a:lnTo>
                    <a:pt x="798" y="0"/>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3" name="Freeform 53"/>
            <p:cNvSpPr>
              <a:spLocks/>
            </p:cNvSpPr>
            <p:nvPr/>
          </p:nvSpPr>
          <p:spPr bwMode="auto">
            <a:xfrm>
              <a:off x="3720" y="1121"/>
              <a:ext cx="792" cy="1"/>
            </a:xfrm>
            <a:custGeom>
              <a:avLst/>
              <a:gdLst>
                <a:gd name="T0" fmla="*/ 0 w 792"/>
                <a:gd name="T1" fmla="*/ 0 h 1"/>
                <a:gd name="T2" fmla="*/ 792 w 792"/>
                <a:gd name="T3" fmla="*/ 1 h 1"/>
              </a:gdLst>
              <a:ahLst/>
              <a:cxnLst>
                <a:cxn ang="0">
                  <a:pos x="T0" y="T1"/>
                </a:cxn>
                <a:cxn ang="0">
                  <a:pos x="T2" y="T3"/>
                </a:cxn>
              </a:cxnLst>
              <a:rect l="0" t="0" r="r" b="b"/>
              <a:pathLst>
                <a:path w="792" h="1">
                  <a:moveTo>
                    <a:pt x="0" y="0"/>
                  </a:moveTo>
                  <a:lnTo>
                    <a:pt x="792" y="1"/>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4" name="Line 54"/>
            <p:cNvSpPr>
              <a:spLocks noChangeShapeType="1"/>
            </p:cNvSpPr>
            <p:nvPr/>
          </p:nvSpPr>
          <p:spPr bwMode="auto">
            <a:xfrm>
              <a:off x="3744" y="233"/>
              <a:ext cx="336"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5" name="Text Box 55"/>
            <p:cNvSpPr txBox="1">
              <a:spLocks noChangeArrowheads="1"/>
            </p:cNvSpPr>
            <p:nvPr/>
          </p:nvSpPr>
          <p:spPr bwMode="auto">
            <a:xfrm>
              <a:off x="4032" y="329"/>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136" name="Text Box 56"/>
            <p:cNvSpPr txBox="1">
              <a:spLocks noChangeArrowheads="1"/>
            </p:cNvSpPr>
            <p:nvPr/>
          </p:nvSpPr>
          <p:spPr bwMode="auto">
            <a:xfrm>
              <a:off x="4032" y="85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137" name="Text Box 57"/>
            <p:cNvSpPr txBox="1">
              <a:spLocks noChangeArrowheads="1"/>
            </p:cNvSpPr>
            <p:nvPr/>
          </p:nvSpPr>
          <p:spPr bwMode="auto">
            <a:xfrm>
              <a:off x="4032" y="569"/>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endParaRPr lang="en-US" altLang="zh-CN" b="1"/>
            </a:p>
          </p:txBody>
        </p:sp>
        <p:sp>
          <p:nvSpPr>
            <p:cNvPr id="174138" name="Rectangle 58"/>
            <p:cNvSpPr>
              <a:spLocks noChangeArrowheads="1"/>
            </p:cNvSpPr>
            <p:nvPr/>
          </p:nvSpPr>
          <p:spPr bwMode="auto">
            <a:xfrm>
              <a:off x="4512" y="281"/>
              <a:ext cx="480" cy="912"/>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39" name="Text Box 59"/>
            <p:cNvSpPr txBox="1">
              <a:spLocks noChangeArrowheads="1"/>
            </p:cNvSpPr>
            <p:nvPr/>
          </p:nvSpPr>
          <p:spPr bwMode="auto">
            <a:xfrm>
              <a:off x="4535" y="569"/>
              <a:ext cx="59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200" b="1"/>
                <a:t>N</a:t>
              </a:r>
              <a:r>
                <a:rPr lang="en-US" altLang="zh-CN" sz="3200" b="1" i="1">
                  <a:sym typeface="Symbol" panose="05050102010706020507" pitchFamily="18" charset="2"/>
                </a:rPr>
                <a:t></a:t>
              </a:r>
            </a:p>
          </p:txBody>
        </p:sp>
        <p:sp>
          <p:nvSpPr>
            <p:cNvPr id="174140" name="Text Box 60"/>
            <p:cNvSpPr txBox="1">
              <a:spLocks noChangeArrowheads="1"/>
            </p:cNvSpPr>
            <p:nvPr/>
          </p:nvSpPr>
          <p:spPr bwMode="auto">
            <a:xfrm>
              <a:off x="4080" y="41"/>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4141" name="Text Box 61"/>
            <p:cNvSpPr txBox="1">
              <a:spLocks noChangeArrowheads="1"/>
            </p:cNvSpPr>
            <p:nvPr/>
          </p:nvSpPr>
          <p:spPr bwMode="auto">
            <a:xfrm>
              <a:off x="4080" y="1019"/>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solidFill>
                    <a:srgbClr val="0000FF"/>
                  </a:solidFill>
                </a:rPr>
                <a:t>b</a:t>
              </a:r>
              <a:endParaRPr lang="en-US" altLang="zh-CN" sz="3200" b="1" dirty="0">
                <a:solidFill>
                  <a:srgbClr val="0000FF"/>
                </a:solidFill>
              </a:endParaRPr>
            </a:p>
          </p:txBody>
        </p:sp>
        <p:sp>
          <p:nvSpPr>
            <p:cNvPr id="174142" name="Text Box 62"/>
            <p:cNvSpPr txBox="1">
              <a:spLocks noChangeArrowheads="1"/>
            </p:cNvSpPr>
            <p:nvPr/>
          </p:nvSpPr>
          <p:spPr bwMode="auto">
            <a:xfrm>
              <a:off x="3456" y="569"/>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143" name="Text Box 63"/>
            <p:cNvSpPr txBox="1">
              <a:spLocks noChangeArrowheads="1"/>
            </p:cNvSpPr>
            <p:nvPr/>
          </p:nvSpPr>
          <p:spPr bwMode="auto">
            <a:xfrm>
              <a:off x="3456" y="905"/>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144" name="Text Box 64"/>
            <p:cNvSpPr txBox="1">
              <a:spLocks noChangeArrowheads="1"/>
            </p:cNvSpPr>
            <p:nvPr/>
          </p:nvSpPr>
          <p:spPr bwMode="auto">
            <a:xfrm>
              <a:off x="3744" y="755"/>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p>
          </p:txBody>
        </p:sp>
        <p:sp>
          <p:nvSpPr>
            <p:cNvPr id="174145" name="Text Box 65"/>
            <p:cNvSpPr txBox="1">
              <a:spLocks noChangeArrowheads="1"/>
            </p:cNvSpPr>
            <p:nvPr/>
          </p:nvSpPr>
          <p:spPr bwMode="auto">
            <a:xfrm>
              <a:off x="3360" y="329"/>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i</a:t>
              </a:r>
              <a:endParaRPr lang="en-US" altLang="zh-CN" b="1"/>
            </a:p>
          </p:txBody>
        </p:sp>
        <p:sp>
          <p:nvSpPr>
            <p:cNvPr id="174146" name="Rectangle 66"/>
            <p:cNvSpPr>
              <a:spLocks noChangeArrowheads="1"/>
            </p:cNvSpPr>
            <p:nvPr/>
          </p:nvSpPr>
          <p:spPr bwMode="auto">
            <a:xfrm>
              <a:off x="3654" y="437"/>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47" name="Oval 67"/>
            <p:cNvSpPr>
              <a:spLocks noChangeArrowheads="1"/>
            </p:cNvSpPr>
            <p:nvPr/>
          </p:nvSpPr>
          <p:spPr bwMode="auto">
            <a:xfrm>
              <a:off x="4128" y="329"/>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48" name="Oval 68"/>
            <p:cNvSpPr>
              <a:spLocks noChangeArrowheads="1"/>
            </p:cNvSpPr>
            <p:nvPr/>
          </p:nvSpPr>
          <p:spPr bwMode="auto">
            <a:xfrm>
              <a:off x="3600" y="786"/>
              <a:ext cx="227" cy="227"/>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49" name="Oval 69"/>
            <p:cNvSpPr>
              <a:spLocks noChangeArrowheads="1"/>
            </p:cNvSpPr>
            <p:nvPr/>
          </p:nvSpPr>
          <p:spPr bwMode="auto">
            <a:xfrm>
              <a:off x="4128" y="1097"/>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50" name="Freeform 70"/>
            <p:cNvSpPr>
              <a:spLocks/>
            </p:cNvSpPr>
            <p:nvPr/>
          </p:nvSpPr>
          <p:spPr bwMode="auto">
            <a:xfrm>
              <a:off x="3714" y="773"/>
              <a:ext cx="1" cy="228"/>
            </a:xfrm>
            <a:custGeom>
              <a:avLst/>
              <a:gdLst>
                <a:gd name="T0" fmla="*/ 0 w 1"/>
                <a:gd name="T1" fmla="*/ 0 h 228"/>
                <a:gd name="T2" fmla="*/ 0 w 1"/>
                <a:gd name="T3" fmla="*/ 228 h 228"/>
              </a:gdLst>
              <a:ahLst/>
              <a:cxnLst>
                <a:cxn ang="0">
                  <a:pos x="T0" y="T1"/>
                </a:cxn>
                <a:cxn ang="0">
                  <a:pos x="T2" y="T3"/>
                </a:cxn>
              </a:cxnLst>
              <a:rect l="0" t="0" r="r" b="b"/>
              <a:pathLst>
                <a:path w="1" h="228">
                  <a:moveTo>
                    <a:pt x="0" y="0"/>
                  </a:moveTo>
                  <a:lnTo>
                    <a:pt x="0" y="228"/>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4151" name="Group 71"/>
          <p:cNvGrpSpPr>
            <a:grpSpLocks/>
          </p:cNvGrpSpPr>
          <p:nvPr/>
        </p:nvGrpSpPr>
        <p:grpSpPr bwMode="auto">
          <a:xfrm>
            <a:off x="3429000" y="2789238"/>
            <a:ext cx="1828800" cy="1706562"/>
            <a:chOff x="2160" y="1757"/>
            <a:chExt cx="1152" cy="1075"/>
          </a:xfrm>
        </p:grpSpPr>
        <p:sp>
          <p:nvSpPr>
            <p:cNvPr id="174152" name="Text Box 72"/>
            <p:cNvSpPr txBox="1">
              <a:spLocks noChangeArrowheads="1"/>
            </p:cNvSpPr>
            <p:nvPr/>
          </p:nvSpPr>
          <p:spPr bwMode="auto">
            <a:xfrm>
              <a:off x="3024" y="175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4153" name="Text Box 73"/>
            <p:cNvSpPr txBox="1">
              <a:spLocks noChangeArrowheads="1"/>
            </p:cNvSpPr>
            <p:nvPr/>
          </p:nvSpPr>
          <p:spPr bwMode="auto">
            <a:xfrm>
              <a:off x="3024" y="254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sz="3200" b="1">
                <a:solidFill>
                  <a:srgbClr val="0000FF"/>
                </a:solidFill>
              </a:endParaRPr>
            </a:p>
          </p:txBody>
        </p:sp>
        <p:sp>
          <p:nvSpPr>
            <p:cNvPr id="174154" name="Rectangle 74"/>
            <p:cNvSpPr>
              <a:spLocks noChangeArrowheads="1"/>
            </p:cNvSpPr>
            <p:nvPr/>
          </p:nvSpPr>
          <p:spPr bwMode="auto">
            <a:xfrm>
              <a:off x="2160" y="1949"/>
              <a:ext cx="480" cy="72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55" name="Text Box 75"/>
            <p:cNvSpPr txBox="1">
              <a:spLocks noChangeArrowheads="1"/>
            </p:cNvSpPr>
            <p:nvPr/>
          </p:nvSpPr>
          <p:spPr bwMode="auto">
            <a:xfrm>
              <a:off x="2256" y="2093"/>
              <a:ext cx="33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t>A</a:t>
              </a:r>
              <a:endParaRPr lang="en-US" altLang="zh-CN" b="1"/>
            </a:p>
          </p:txBody>
        </p:sp>
        <p:sp>
          <p:nvSpPr>
            <p:cNvPr id="174156" name="Freeform 76"/>
            <p:cNvSpPr>
              <a:spLocks/>
            </p:cNvSpPr>
            <p:nvPr/>
          </p:nvSpPr>
          <p:spPr bwMode="auto">
            <a:xfrm>
              <a:off x="2640" y="2069"/>
              <a:ext cx="504" cy="3"/>
            </a:xfrm>
            <a:custGeom>
              <a:avLst/>
              <a:gdLst>
                <a:gd name="T0" fmla="*/ 0 w 504"/>
                <a:gd name="T1" fmla="*/ 0 h 3"/>
                <a:gd name="T2" fmla="*/ 504 w 504"/>
                <a:gd name="T3" fmla="*/ 3 h 3"/>
              </a:gdLst>
              <a:ahLst/>
              <a:cxnLst>
                <a:cxn ang="0">
                  <a:pos x="T0" y="T1"/>
                </a:cxn>
                <a:cxn ang="0">
                  <a:pos x="T2" y="T3"/>
                </a:cxn>
              </a:cxnLst>
              <a:rect l="0" t="0" r="r" b="b"/>
              <a:pathLst>
                <a:path w="504" h="3">
                  <a:moveTo>
                    <a:pt x="0" y="0"/>
                  </a:moveTo>
                  <a:lnTo>
                    <a:pt x="504" y="3"/>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57" name="Freeform 77"/>
            <p:cNvSpPr>
              <a:spLocks/>
            </p:cNvSpPr>
            <p:nvPr/>
          </p:nvSpPr>
          <p:spPr bwMode="auto">
            <a:xfrm>
              <a:off x="2640" y="2546"/>
              <a:ext cx="507" cy="3"/>
            </a:xfrm>
            <a:custGeom>
              <a:avLst/>
              <a:gdLst>
                <a:gd name="T0" fmla="*/ 0 w 507"/>
                <a:gd name="T1" fmla="*/ 3 h 3"/>
                <a:gd name="T2" fmla="*/ 507 w 507"/>
                <a:gd name="T3" fmla="*/ 0 h 3"/>
              </a:gdLst>
              <a:ahLst/>
              <a:cxnLst>
                <a:cxn ang="0">
                  <a:pos x="T0" y="T1"/>
                </a:cxn>
                <a:cxn ang="0">
                  <a:pos x="T2" y="T3"/>
                </a:cxn>
              </a:cxnLst>
              <a:rect l="0" t="0" r="r" b="b"/>
              <a:pathLst>
                <a:path w="507" h="3">
                  <a:moveTo>
                    <a:pt x="0" y="3"/>
                  </a:moveTo>
                  <a:lnTo>
                    <a:pt x="507"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58" name="Text Box 78"/>
            <p:cNvSpPr txBox="1">
              <a:spLocks noChangeArrowheads="1"/>
            </p:cNvSpPr>
            <p:nvPr/>
          </p:nvSpPr>
          <p:spPr bwMode="auto">
            <a:xfrm>
              <a:off x="3024" y="201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159" name="Text Box 79"/>
            <p:cNvSpPr txBox="1">
              <a:spLocks noChangeArrowheads="1"/>
            </p:cNvSpPr>
            <p:nvPr/>
          </p:nvSpPr>
          <p:spPr bwMode="auto">
            <a:xfrm>
              <a:off x="3024" y="230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160" name="Text Box 80"/>
            <p:cNvSpPr txBox="1">
              <a:spLocks noChangeArrowheads="1"/>
            </p:cNvSpPr>
            <p:nvPr/>
          </p:nvSpPr>
          <p:spPr bwMode="auto">
            <a:xfrm>
              <a:off x="3024" y="2141"/>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endParaRPr lang="en-US" altLang="zh-CN" b="1"/>
            </a:p>
          </p:txBody>
        </p:sp>
        <p:sp>
          <p:nvSpPr>
            <p:cNvPr id="174161" name="Oval 81"/>
            <p:cNvSpPr>
              <a:spLocks noChangeArrowheads="1"/>
            </p:cNvSpPr>
            <p:nvPr/>
          </p:nvSpPr>
          <p:spPr bwMode="auto">
            <a:xfrm>
              <a:off x="3120" y="2045"/>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62" name="Oval 82"/>
            <p:cNvSpPr>
              <a:spLocks noChangeArrowheads="1"/>
            </p:cNvSpPr>
            <p:nvPr/>
          </p:nvSpPr>
          <p:spPr bwMode="auto">
            <a:xfrm>
              <a:off x="3120" y="2525"/>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4163" name="Group 83"/>
          <p:cNvGrpSpPr>
            <a:grpSpLocks/>
          </p:cNvGrpSpPr>
          <p:nvPr/>
        </p:nvGrpSpPr>
        <p:grpSpPr bwMode="auto">
          <a:xfrm>
            <a:off x="6032500" y="3257550"/>
            <a:ext cx="596900" cy="742950"/>
            <a:chOff x="6164" y="1344"/>
            <a:chExt cx="376" cy="468"/>
          </a:xfrm>
        </p:grpSpPr>
        <p:sp>
          <p:nvSpPr>
            <p:cNvPr id="174164" name="Rectangle 84"/>
            <p:cNvSpPr>
              <a:spLocks noChangeArrowheads="1"/>
            </p:cNvSpPr>
            <p:nvPr/>
          </p:nvSpPr>
          <p:spPr bwMode="auto">
            <a:xfrm>
              <a:off x="6444" y="1446"/>
              <a:ext cx="96" cy="240"/>
            </a:xfrm>
            <a:prstGeom prst="rect">
              <a:avLst/>
            </a:prstGeom>
            <a:solidFill>
              <a:schemeClr val="accent2"/>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65" name="Freeform 85"/>
            <p:cNvSpPr>
              <a:spLocks/>
            </p:cNvSpPr>
            <p:nvPr/>
          </p:nvSpPr>
          <p:spPr bwMode="auto">
            <a:xfrm>
              <a:off x="6492" y="1344"/>
              <a:ext cx="1" cy="114"/>
            </a:xfrm>
            <a:custGeom>
              <a:avLst/>
              <a:gdLst>
                <a:gd name="T0" fmla="*/ 0 w 1"/>
                <a:gd name="T1" fmla="*/ 0 h 114"/>
                <a:gd name="T2" fmla="*/ 1 w 1"/>
                <a:gd name="T3" fmla="*/ 114 h 114"/>
              </a:gdLst>
              <a:ahLst/>
              <a:cxnLst>
                <a:cxn ang="0">
                  <a:pos x="T0" y="T1"/>
                </a:cxn>
                <a:cxn ang="0">
                  <a:pos x="T2" y="T3"/>
                </a:cxn>
              </a:cxnLst>
              <a:rect l="0" t="0" r="r" b="b"/>
              <a:pathLst>
                <a:path w="1" h="114">
                  <a:moveTo>
                    <a:pt x="0" y="0"/>
                  </a:moveTo>
                  <a:lnTo>
                    <a:pt x="1" y="114"/>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66" name="Freeform 86"/>
            <p:cNvSpPr>
              <a:spLocks/>
            </p:cNvSpPr>
            <p:nvPr/>
          </p:nvSpPr>
          <p:spPr bwMode="auto">
            <a:xfrm>
              <a:off x="6492" y="1698"/>
              <a:ext cx="1" cy="114"/>
            </a:xfrm>
            <a:custGeom>
              <a:avLst/>
              <a:gdLst>
                <a:gd name="T0" fmla="*/ 0 w 1"/>
                <a:gd name="T1" fmla="*/ 0 h 114"/>
                <a:gd name="T2" fmla="*/ 0 w 1"/>
                <a:gd name="T3" fmla="*/ 114 h 114"/>
              </a:gdLst>
              <a:ahLst/>
              <a:cxnLst>
                <a:cxn ang="0">
                  <a:pos x="T0" y="T1"/>
                </a:cxn>
                <a:cxn ang="0">
                  <a:pos x="T2" y="T3"/>
                </a:cxn>
              </a:cxnLst>
              <a:rect l="0" t="0" r="r" b="b"/>
              <a:pathLst>
                <a:path w="1" h="114">
                  <a:moveTo>
                    <a:pt x="0" y="0"/>
                  </a:moveTo>
                  <a:lnTo>
                    <a:pt x="0" y="114"/>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67" name="Text Box 87"/>
            <p:cNvSpPr txBox="1">
              <a:spLocks noChangeArrowheads="1"/>
            </p:cNvSpPr>
            <p:nvPr/>
          </p:nvSpPr>
          <p:spPr bwMode="auto">
            <a:xfrm>
              <a:off x="6164" y="1500"/>
              <a:ext cx="280"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i="1"/>
                <a:t>R</a:t>
              </a:r>
              <a:r>
                <a:rPr lang="en-US" altLang="zh-CN" b="1" baseline="-25000"/>
                <a:t>i</a:t>
              </a:r>
              <a:endParaRPr lang="en-US" altLang="zh-CN" b="1"/>
            </a:p>
          </p:txBody>
        </p:sp>
      </p:grpSp>
      <p:sp>
        <p:nvSpPr>
          <p:cNvPr id="174168" name="AutoShape 88"/>
          <p:cNvSpPr>
            <a:spLocks/>
          </p:cNvSpPr>
          <p:nvPr/>
        </p:nvSpPr>
        <p:spPr bwMode="auto">
          <a:xfrm>
            <a:off x="1143000" y="5287963"/>
            <a:ext cx="76200" cy="762000"/>
          </a:xfrm>
          <a:prstGeom prst="leftBrace">
            <a:avLst>
              <a:gd name="adj1" fmla="val 83333"/>
              <a:gd name="adj2" fmla="val 50000"/>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69" name="Text Box 89"/>
          <p:cNvSpPr txBox="1">
            <a:spLocks noChangeArrowheads="1"/>
          </p:cNvSpPr>
          <p:nvPr/>
        </p:nvSpPr>
        <p:spPr bwMode="auto">
          <a:xfrm>
            <a:off x="1200150" y="5173663"/>
            <a:ext cx="6559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i="1">
                <a:sym typeface="Symbol" panose="05050102010706020507" pitchFamily="18" charset="2"/>
              </a:rPr>
              <a:t> </a:t>
            </a:r>
            <a:r>
              <a:rPr lang="en-US" altLang="zh-CN" b="1"/>
              <a:t>=</a:t>
            </a:r>
            <a:r>
              <a:rPr lang="en-US" altLang="zh-CN" b="1" baseline="30000"/>
              <a:t> </a:t>
            </a:r>
            <a:r>
              <a:rPr lang="en-US" altLang="zh-CN" b="1" i="1"/>
              <a:t>U</a:t>
            </a:r>
            <a:r>
              <a:rPr lang="en-US" altLang="zh-CN" b="1" baseline="-25000"/>
              <a:t>oc     </a:t>
            </a:r>
            <a:r>
              <a:rPr lang="en-US" altLang="zh-CN" b="1"/>
              <a:t> </a:t>
            </a:r>
            <a:r>
              <a:rPr lang="zh-CN" altLang="en-US" b="1"/>
              <a:t>（外电路开路时</a:t>
            </a:r>
            <a:r>
              <a:rPr lang="en-US" altLang="zh-CN" b="1">
                <a:solidFill>
                  <a:srgbClr val="0000FF"/>
                </a:solidFill>
              </a:rPr>
              <a:t>a</a:t>
            </a:r>
            <a:r>
              <a:rPr lang="en-US" altLang="zh-CN" b="1"/>
              <a:t> </a:t>
            </a:r>
            <a:r>
              <a:rPr lang="zh-CN" altLang="en-US" b="1"/>
              <a:t>、</a:t>
            </a:r>
            <a:r>
              <a:rPr lang="en-US" altLang="zh-CN" b="1">
                <a:solidFill>
                  <a:srgbClr val="0000FF"/>
                </a:solidFill>
              </a:rPr>
              <a:t>b</a:t>
            </a:r>
            <a:r>
              <a:rPr lang="zh-CN" altLang="en-US" b="1"/>
              <a:t>间开路电压） </a:t>
            </a:r>
          </a:p>
        </p:txBody>
      </p:sp>
      <p:sp>
        <p:nvSpPr>
          <p:cNvPr id="174170" name="Text Box 90"/>
          <p:cNvSpPr txBox="1">
            <a:spLocks noChangeArrowheads="1"/>
          </p:cNvSpPr>
          <p:nvPr/>
        </p:nvSpPr>
        <p:spPr bwMode="auto">
          <a:xfrm>
            <a:off x="1143000" y="5668963"/>
            <a:ext cx="1447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dirty="0"/>
              <a:t> u</a:t>
            </a:r>
            <a:r>
              <a:rPr lang="en-US" altLang="zh-CN" b="1" baseline="30000" dirty="0">
                <a:sym typeface="Symbol" panose="05050102010706020507" pitchFamily="18" charset="2"/>
              </a:rPr>
              <a:t> </a:t>
            </a:r>
            <a:r>
              <a:rPr lang="en-US" altLang="zh-CN" b="1" dirty="0"/>
              <a:t>= </a:t>
            </a:r>
            <a:r>
              <a:rPr lang="en-US" altLang="zh-CN" dirty="0">
                <a:latin typeface="黑体" panose="02010609060101010101" pitchFamily="49" charset="-122"/>
                <a:ea typeface="黑体" panose="02010609060101010101" pitchFamily="49" charset="-122"/>
              </a:rPr>
              <a:t>-</a:t>
            </a:r>
            <a:r>
              <a:rPr lang="en-US" altLang="zh-CN" b="1" baseline="30000" dirty="0"/>
              <a:t> </a:t>
            </a:r>
            <a:r>
              <a:rPr lang="en-US" altLang="zh-CN" b="1" i="1" dirty="0"/>
              <a:t>R</a:t>
            </a:r>
            <a:r>
              <a:rPr lang="en-US" altLang="zh-CN" b="1" baseline="-25000" dirty="0"/>
              <a:t>i </a:t>
            </a:r>
            <a:r>
              <a:rPr lang="en-US" altLang="zh-CN" b="1" i="1" dirty="0" err="1"/>
              <a:t>i</a:t>
            </a:r>
            <a:r>
              <a:rPr lang="en-US" altLang="zh-CN" b="1" i="1" dirty="0"/>
              <a:t>  </a:t>
            </a:r>
            <a:endParaRPr lang="en-US" altLang="zh-CN" b="1" dirty="0"/>
          </a:p>
        </p:txBody>
      </p:sp>
      <p:sp>
        <p:nvSpPr>
          <p:cNvPr id="174171" name="Text Box 91"/>
          <p:cNvSpPr txBox="1">
            <a:spLocks noChangeArrowheads="1"/>
          </p:cNvSpPr>
          <p:nvPr/>
        </p:nvSpPr>
        <p:spPr bwMode="auto">
          <a:xfrm>
            <a:off x="351149" y="6159733"/>
            <a:ext cx="60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t>则  </a:t>
            </a:r>
            <a:endParaRPr lang="zh-CN" altLang="en-US" sz="2000" b="1" dirty="0">
              <a:solidFill>
                <a:srgbClr val="0000FF"/>
              </a:solidFill>
            </a:endParaRPr>
          </a:p>
        </p:txBody>
      </p:sp>
      <p:sp>
        <p:nvSpPr>
          <p:cNvPr id="174172" name="Text Box 92"/>
          <p:cNvSpPr txBox="1">
            <a:spLocks noChangeArrowheads="1"/>
          </p:cNvSpPr>
          <p:nvPr/>
        </p:nvSpPr>
        <p:spPr bwMode="auto">
          <a:xfrm>
            <a:off x="838200" y="617220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dirty="0"/>
              <a:t>u</a:t>
            </a:r>
            <a:r>
              <a:rPr lang="en-US" altLang="zh-CN" b="1" dirty="0"/>
              <a:t> = </a:t>
            </a:r>
            <a:r>
              <a:rPr lang="en-US" altLang="zh-CN" b="1" i="1" dirty="0"/>
              <a:t>u'</a:t>
            </a:r>
            <a:r>
              <a:rPr lang="en-US" altLang="zh-CN" b="1" dirty="0"/>
              <a:t> + </a:t>
            </a:r>
            <a:r>
              <a:rPr lang="en-US" altLang="zh-CN" b="1" i="1" dirty="0"/>
              <a:t>u </a:t>
            </a:r>
            <a:r>
              <a:rPr lang="en-US" altLang="zh-CN" b="1" baseline="30000" dirty="0">
                <a:sym typeface="Symbol" panose="05050102010706020507" pitchFamily="18" charset="2"/>
              </a:rPr>
              <a:t></a:t>
            </a:r>
            <a:r>
              <a:rPr lang="en-US" altLang="zh-CN" b="1" dirty="0"/>
              <a:t> =</a:t>
            </a:r>
            <a:r>
              <a:rPr lang="en-US" altLang="zh-CN" b="1" baseline="30000" dirty="0"/>
              <a:t> </a:t>
            </a:r>
            <a:r>
              <a:rPr lang="en-US" altLang="zh-CN" b="1" i="1" dirty="0" err="1"/>
              <a:t>U</a:t>
            </a:r>
            <a:r>
              <a:rPr lang="en-US" altLang="zh-CN" b="1" baseline="-25000" dirty="0" err="1"/>
              <a:t>oc</a:t>
            </a:r>
            <a:r>
              <a:rPr lang="en-US" altLang="zh-CN" b="1" baseline="-25000" dirty="0">
                <a:latin typeface="宋体" panose="02010600030101010101" pitchFamily="2" charset="-122"/>
              </a:rPr>
              <a:t> </a:t>
            </a:r>
            <a:r>
              <a:rPr lang="en-US" altLang="zh-CN" dirty="0">
                <a:latin typeface="黑体" panose="02010609060101010101" pitchFamily="49" charset="-122"/>
                <a:ea typeface="黑体" panose="02010609060101010101" pitchFamily="49" charset="-122"/>
              </a:rPr>
              <a:t>-</a:t>
            </a:r>
            <a:r>
              <a:rPr lang="en-US" altLang="zh-CN" b="1" dirty="0"/>
              <a:t> </a:t>
            </a:r>
            <a:r>
              <a:rPr lang="en-US" altLang="zh-CN" b="1" i="1" dirty="0" err="1"/>
              <a:t>R</a:t>
            </a:r>
            <a:r>
              <a:rPr lang="en-US" altLang="zh-CN" b="1" baseline="-25000" dirty="0" err="1"/>
              <a:t>i</a:t>
            </a:r>
            <a:r>
              <a:rPr lang="en-US" altLang="zh-CN" b="1" baseline="-25000" dirty="0"/>
              <a:t> </a:t>
            </a:r>
            <a:r>
              <a:rPr lang="en-US" altLang="zh-CN" b="1" i="1" dirty="0" err="1"/>
              <a:t>i</a:t>
            </a:r>
            <a:r>
              <a:rPr lang="en-US" altLang="zh-CN" b="1" i="1" dirty="0"/>
              <a:t>  </a:t>
            </a:r>
          </a:p>
        </p:txBody>
      </p:sp>
      <p:sp>
        <p:nvSpPr>
          <p:cNvPr id="174173" name="Text Box 93"/>
          <p:cNvSpPr txBox="1">
            <a:spLocks noChangeArrowheads="1"/>
          </p:cNvSpPr>
          <p:nvPr/>
        </p:nvSpPr>
        <p:spPr bwMode="auto">
          <a:xfrm>
            <a:off x="4076700" y="6159733"/>
            <a:ext cx="38481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b="1"/>
              <a:t>此关系式恰与图（</a:t>
            </a:r>
            <a:r>
              <a:rPr lang="en-US" altLang="zh-CN" b="1"/>
              <a:t>b</a:t>
            </a:r>
            <a:r>
              <a:rPr lang="zh-CN" altLang="en-US" b="1"/>
              <a:t>）电路相同。  </a:t>
            </a:r>
          </a:p>
        </p:txBody>
      </p:sp>
      <p:grpSp>
        <p:nvGrpSpPr>
          <p:cNvPr id="174174" name="Group 94"/>
          <p:cNvGrpSpPr>
            <a:grpSpLocks/>
          </p:cNvGrpSpPr>
          <p:nvPr/>
        </p:nvGrpSpPr>
        <p:grpSpPr bwMode="auto">
          <a:xfrm>
            <a:off x="762000" y="2789238"/>
            <a:ext cx="2209800" cy="1706562"/>
            <a:chOff x="480" y="1757"/>
            <a:chExt cx="1392" cy="1075"/>
          </a:xfrm>
        </p:grpSpPr>
        <p:sp>
          <p:nvSpPr>
            <p:cNvPr id="174175" name="Text Box 95"/>
            <p:cNvSpPr txBox="1">
              <a:spLocks noChangeArrowheads="1"/>
            </p:cNvSpPr>
            <p:nvPr/>
          </p:nvSpPr>
          <p:spPr bwMode="auto">
            <a:xfrm>
              <a:off x="1344" y="1757"/>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4176" name="Text Box 96"/>
            <p:cNvSpPr txBox="1">
              <a:spLocks noChangeArrowheads="1"/>
            </p:cNvSpPr>
            <p:nvPr/>
          </p:nvSpPr>
          <p:spPr bwMode="auto">
            <a:xfrm>
              <a:off x="1344" y="254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sz="3200" b="1">
                <a:solidFill>
                  <a:srgbClr val="0000FF"/>
                </a:solidFill>
              </a:endParaRPr>
            </a:p>
          </p:txBody>
        </p:sp>
        <p:sp>
          <p:nvSpPr>
            <p:cNvPr id="174177" name="Rectangle 97"/>
            <p:cNvSpPr>
              <a:spLocks noChangeArrowheads="1"/>
            </p:cNvSpPr>
            <p:nvPr/>
          </p:nvSpPr>
          <p:spPr bwMode="auto">
            <a:xfrm>
              <a:off x="480" y="1949"/>
              <a:ext cx="480" cy="72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78" name="Text Box 98"/>
            <p:cNvSpPr txBox="1">
              <a:spLocks noChangeArrowheads="1"/>
            </p:cNvSpPr>
            <p:nvPr/>
          </p:nvSpPr>
          <p:spPr bwMode="auto">
            <a:xfrm>
              <a:off x="576" y="2093"/>
              <a:ext cx="33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a:t>A</a:t>
              </a:r>
              <a:endParaRPr lang="en-US" altLang="zh-CN" b="1"/>
            </a:p>
          </p:txBody>
        </p:sp>
        <p:sp>
          <p:nvSpPr>
            <p:cNvPr id="174179" name="Freeform 99"/>
            <p:cNvSpPr>
              <a:spLocks/>
            </p:cNvSpPr>
            <p:nvPr/>
          </p:nvSpPr>
          <p:spPr bwMode="auto">
            <a:xfrm>
              <a:off x="960" y="2546"/>
              <a:ext cx="507" cy="3"/>
            </a:xfrm>
            <a:custGeom>
              <a:avLst/>
              <a:gdLst>
                <a:gd name="T0" fmla="*/ 0 w 507"/>
                <a:gd name="T1" fmla="*/ 3 h 3"/>
                <a:gd name="T2" fmla="*/ 507 w 507"/>
                <a:gd name="T3" fmla="*/ 0 h 3"/>
              </a:gdLst>
              <a:ahLst/>
              <a:cxnLst>
                <a:cxn ang="0">
                  <a:pos x="T0" y="T1"/>
                </a:cxn>
                <a:cxn ang="0">
                  <a:pos x="T2" y="T3"/>
                </a:cxn>
              </a:cxnLst>
              <a:rect l="0" t="0" r="r" b="b"/>
              <a:pathLst>
                <a:path w="507" h="3">
                  <a:moveTo>
                    <a:pt x="0" y="3"/>
                  </a:moveTo>
                  <a:lnTo>
                    <a:pt x="507"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0" name="Line 100"/>
            <p:cNvSpPr>
              <a:spLocks noChangeShapeType="1"/>
            </p:cNvSpPr>
            <p:nvPr/>
          </p:nvSpPr>
          <p:spPr bwMode="auto">
            <a:xfrm rot="5400000">
              <a:off x="1476" y="2297"/>
              <a:ext cx="312"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1" name="Text Box 101"/>
            <p:cNvSpPr txBox="1">
              <a:spLocks noChangeArrowheads="1"/>
            </p:cNvSpPr>
            <p:nvPr/>
          </p:nvSpPr>
          <p:spPr bwMode="auto">
            <a:xfrm>
              <a:off x="1632" y="2141"/>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sz="3200" b="1"/>
            </a:p>
          </p:txBody>
        </p:sp>
        <p:sp>
          <p:nvSpPr>
            <p:cNvPr id="174182" name="Text Box 102"/>
            <p:cNvSpPr txBox="1">
              <a:spLocks noChangeArrowheads="1"/>
            </p:cNvSpPr>
            <p:nvPr/>
          </p:nvSpPr>
          <p:spPr bwMode="auto">
            <a:xfrm>
              <a:off x="1152" y="1997"/>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4183" name="Text Box 103"/>
            <p:cNvSpPr txBox="1">
              <a:spLocks noChangeArrowheads="1"/>
            </p:cNvSpPr>
            <p:nvPr/>
          </p:nvSpPr>
          <p:spPr bwMode="auto">
            <a:xfrm>
              <a:off x="1067" y="2343"/>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t>–</a:t>
              </a:r>
            </a:p>
          </p:txBody>
        </p:sp>
        <p:sp>
          <p:nvSpPr>
            <p:cNvPr id="174184" name="Text Box 104"/>
            <p:cNvSpPr txBox="1">
              <a:spLocks noChangeArrowheads="1"/>
            </p:cNvSpPr>
            <p:nvPr/>
          </p:nvSpPr>
          <p:spPr bwMode="auto">
            <a:xfrm>
              <a:off x="1104" y="2141"/>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endParaRPr lang="en-US" altLang="zh-CN" b="1"/>
            </a:p>
          </p:txBody>
        </p:sp>
        <p:sp>
          <p:nvSpPr>
            <p:cNvPr id="174185" name="Oval 105"/>
            <p:cNvSpPr>
              <a:spLocks noChangeArrowheads="1"/>
            </p:cNvSpPr>
            <p:nvPr/>
          </p:nvSpPr>
          <p:spPr bwMode="auto">
            <a:xfrm>
              <a:off x="1440" y="2045"/>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6" name="Oval 106"/>
            <p:cNvSpPr>
              <a:spLocks noChangeArrowheads="1"/>
            </p:cNvSpPr>
            <p:nvPr/>
          </p:nvSpPr>
          <p:spPr bwMode="auto">
            <a:xfrm>
              <a:off x="1440" y="2525"/>
              <a:ext cx="48" cy="4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7" name="Oval 107"/>
            <p:cNvSpPr>
              <a:spLocks noChangeArrowheads="1"/>
            </p:cNvSpPr>
            <p:nvPr/>
          </p:nvSpPr>
          <p:spPr bwMode="auto">
            <a:xfrm>
              <a:off x="1344" y="2189"/>
              <a:ext cx="240" cy="240"/>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8" name="Freeform 108"/>
            <p:cNvSpPr>
              <a:spLocks/>
            </p:cNvSpPr>
            <p:nvPr/>
          </p:nvSpPr>
          <p:spPr bwMode="auto">
            <a:xfrm>
              <a:off x="1464" y="2069"/>
              <a:ext cx="1" cy="120"/>
            </a:xfrm>
            <a:custGeom>
              <a:avLst/>
              <a:gdLst>
                <a:gd name="T0" fmla="*/ 0 w 1"/>
                <a:gd name="T1" fmla="*/ 0 h 120"/>
                <a:gd name="T2" fmla="*/ 0 w 1"/>
                <a:gd name="T3" fmla="*/ 120 h 120"/>
              </a:gdLst>
              <a:ahLst/>
              <a:cxnLst>
                <a:cxn ang="0">
                  <a:pos x="T0" y="T1"/>
                </a:cxn>
                <a:cxn ang="0">
                  <a:pos x="T2" y="T3"/>
                </a:cxn>
              </a:cxnLst>
              <a:rect l="0" t="0" r="r" b="b"/>
              <a:pathLst>
                <a:path w="1" h="120">
                  <a:moveTo>
                    <a:pt x="0" y="0"/>
                  </a:moveTo>
                  <a:lnTo>
                    <a:pt x="0" y="12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89" name="Freeform 109"/>
            <p:cNvSpPr>
              <a:spLocks/>
            </p:cNvSpPr>
            <p:nvPr/>
          </p:nvSpPr>
          <p:spPr bwMode="auto">
            <a:xfrm>
              <a:off x="1467" y="2432"/>
              <a:ext cx="1" cy="117"/>
            </a:xfrm>
            <a:custGeom>
              <a:avLst/>
              <a:gdLst>
                <a:gd name="T0" fmla="*/ 0 w 1"/>
                <a:gd name="T1" fmla="*/ 0 h 117"/>
                <a:gd name="T2" fmla="*/ 0 w 1"/>
                <a:gd name="T3" fmla="*/ 117 h 117"/>
              </a:gdLst>
              <a:ahLst/>
              <a:cxnLst>
                <a:cxn ang="0">
                  <a:pos x="T0" y="T1"/>
                </a:cxn>
                <a:cxn ang="0">
                  <a:pos x="T2" y="T3"/>
                </a:cxn>
              </a:cxnLst>
              <a:rect l="0" t="0" r="r" b="b"/>
              <a:pathLst>
                <a:path w="1" h="117">
                  <a:moveTo>
                    <a:pt x="0" y="0"/>
                  </a:moveTo>
                  <a:lnTo>
                    <a:pt x="0" y="117"/>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90" name="Freeform 110"/>
            <p:cNvSpPr>
              <a:spLocks/>
            </p:cNvSpPr>
            <p:nvPr/>
          </p:nvSpPr>
          <p:spPr bwMode="auto">
            <a:xfrm>
              <a:off x="1341" y="2312"/>
              <a:ext cx="237" cy="1"/>
            </a:xfrm>
            <a:custGeom>
              <a:avLst/>
              <a:gdLst>
                <a:gd name="T0" fmla="*/ 0 w 237"/>
                <a:gd name="T1" fmla="*/ 0 h 1"/>
                <a:gd name="T2" fmla="*/ 237 w 237"/>
                <a:gd name="T3" fmla="*/ 0 h 1"/>
              </a:gdLst>
              <a:ahLst/>
              <a:cxnLst>
                <a:cxn ang="0">
                  <a:pos x="T0" y="T1"/>
                </a:cxn>
                <a:cxn ang="0">
                  <a:pos x="T2" y="T3"/>
                </a:cxn>
              </a:cxnLst>
              <a:rect l="0" t="0" r="r" b="b"/>
              <a:pathLst>
                <a:path w="237" h="1">
                  <a:moveTo>
                    <a:pt x="0" y="0"/>
                  </a:moveTo>
                  <a:lnTo>
                    <a:pt x="237" y="0"/>
                  </a:lnTo>
                </a:path>
              </a:pathLst>
            </a:custGeom>
            <a:noFill/>
            <a:ln w="317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191" name="Line 111"/>
            <p:cNvSpPr>
              <a:spLocks noChangeShapeType="1"/>
            </p:cNvSpPr>
            <p:nvPr/>
          </p:nvSpPr>
          <p:spPr bwMode="auto">
            <a:xfrm flipH="1">
              <a:off x="960" y="2064"/>
              <a:ext cx="4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Tree>
    <p:extLst>
      <p:ext uri="{BB962C8B-B14F-4D97-AF65-F5344CB8AC3E}">
        <p14:creationId xmlns:p14="http://schemas.microsoft.com/office/powerpoint/2010/main" val="7629043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74109"/>
                                        </p:tgtEl>
                                        <p:attrNameLst>
                                          <p:attrName>style.visibility</p:attrName>
                                        </p:attrNameLst>
                                      </p:cBhvr>
                                      <p:to>
                                        <p:strVal val="visible"/>
                                      </p:to>
                                    </p:set>
                                    <p:animEffect transition="in" filter="wipe(left)">
                                      <p:cBhvr>
                                        <p:cTn id="7" dur="500"/>
                                        <p:tgtEl>
                                          <p:spTgt spid="174109"/>
                                        </p:tgtEl>
                                      </p:cBhvr>
                                    </p:animEffect>
                                  </p:childTnLst>
                                </p:cTn>
                              </p:par>
                            </p:childTnLst>
                          </p:cTn>
                        </p:par>
                        <p:par>
                          <p:cTn id="8" fill="hold" nodeType="afterGroup">
                            <p:stCondLst>
                              <p:cond delay="500"/>
                            </p:stCondLst>
                            <p:childTnLst>
                              <p:par>
                                <p:cTn id="9" presetID="2" presetClass="entr" presetSubtype="1" fill="hold" nodeType="afterEffect">
                                  <p:stCondLst>
                                    <p:cond delay="0"/>
                                  </p:stCondLst>
                                  <p:childTnLst>
                                    <p:set>
                                      <p:cBhvr>
                                        <p:cTn id="10" dur="1" fill="hold">
                                          <p:stCondLst>
                                            <p:cond delay="0"/>
                                          </p:stCondLst>
                                        </p:cTn>
                                        <p:tgtEl>
                                          <p:spTgt spid="174101"/>
                                        </p:tgtEl>
                                        <p:attrNameLst>
                                          <p:attrName>style.visibility</p:attrName>
                                        </p:attrNameLst>
                                      </p:cBhvr>
                                      <p:to>
                                        <p:strVal val="visible"/>
                                      </p:to>
                                    </p:set>
                                    <p:anim calcmode="lin" valueType="num">
                                      <p:cBhvr additive="base">
                                        <p:cTn id="11" dur="500" fill="hold"/>
                                        <p:tgtEl>
                                          <p:spTgt spid="174101"/>
                                        </p:tgtEl>
                                        <p:attrNameLst>
                                          <p:attrName>ppt_x</p:attrName>
                                        </p:attrNameLst>
                                      </p:cBhvr>
                                      <p:tavLst>
                                        <p:tav tm="0">
                                          <p:val>
                                            <p:strVal val="#ppt_x"/>
                                          </p:val>
                                        </p:tav>
                                        <p:tav tm="100000">
                                          <p:val>
                                            <p:strVal val="#ppt_x"/>
                                          </p:val>
                                        </p:tav>
                                      </p:tavLst>
                                    </p:anim>
                                    <p:anim calcmode="lin" valueType="num">
                                      <p:cBhvr additive="base">
                                        <p:cTn id="12" dur="500" fill="hold"/>
                                        <p:tgtEl>
                                          <p:spTgt spid="174101"/>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74127"/>
                                        </p:tgtEl>
                                        <p:attrNameLst>
                                          <p:attrName>style.visibility</p:attrName>
                                        </p:attrNameLst>
                                      </p:cBhvr>
                                      <p:to>
                                        <p:strVal val="visible"/>
                                      </p:to>
                                    </p:set>
                                    <p:animEffect transition="in" filter="wipe(left)">
                                      <p:cBhvr>
                                        <p:cTn id="17" dur="500"/>
                                        <p:tgtEl>
                                          <p:spTgt spid="17412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174102"/>
                                        </p:tgtEl>
                                        <p:attrNameLst>
                                          <p:attrName>style.visibility</p:attrName>
                                        </p:attrNameLst>
                                      </p:cBhvr>
                                      <p:to>
                                        <p:strVal val="visible"/>
                                      </p:to>
                                    </p:set>
                                    <p:anim calcmode="lin" valueType="num">
                                      <p:cBhvr additive="base">
                                        <p:cTn id="22" dur="500" fill="hold"/>
                                        <p:tgtEl>
                                          <p:spTgt spid="174102"/>
                                        </p:tgtEl>
                                        <p:attrNameLst>
                                          <p:attrName>ppt_x</p:attrName>
                                        </p:attrNameLst>
                                      </p:cBhvr>
                                      <p:tavLst>
                                        <p:tav tm="0">
                                          <p:val>
                                            <p:strVal val="0-#ppt_w/2"/>
                                          </p:val>
                                        </p:tav>
                                        <p:tav tm="100000">
                                          <p:val>
                                            <p:strVal val="#ppt_x"/>
                                          </p:val>
                                        </p:tav>
                                      </p:tavLst>
                                    </p:anim>
                                    <p:anim calcmode="lin" valueType="num">
                                      <p:cBhvr additive="base">
                                        <p:cTn id="23" dur="500" fill="hold"/>
                                        <p:tgtEl>
                                          <p:spTgt spid="174102"/>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4" presetClass="entr" presetSubtype="32" fill="hold" grpId="0" nodeType="afterEffect">
                                  <p:stCondLst>
                                    <p:cond delay="0"/>
                                  </p:stCondLst>
                                  <p:childTnLst>
                                    <p:set>
                                      <p:cBhvr>
                                        <p:cTn id="26" dur="1" fill="hold">
                                          <p:stCondLst>
                                            <p:cond delay="0"/>
                                          </p:stCondLst>
                                        </p:cTn>
                                        <p:tgtEl>
                                          <p:spTgt spid="174103"/>
                                        </p:tgtEl>
                                        <p:attrNameLst>
                                          <p:attrName>style.visibility</p:attrName>
                                        </p:attrNameLst>
                                      </p:cBhvr>
                                      <p:to>
                                        <p:strVal val="visible"/>
                                      </p:to>
                                    </p:set>
                                    <p:animEffect transition="in" filter="box(out)">
                                      <p:cBhvr>
                                        <p:cTn id="27" dur="500"/>
                                        <p:tgtEl>
                                          <p:spTgt spid="1741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174174"/>
                                        </p:tgtEl>
                                        <p:attrNameLst>
                                          <p:attrName>style.visibility</p:attrName>
                                        </p:attrNameLst>
                                      </p:cBhvr>
                                      <p:to>
                                        <p:strVal val="visible"/>
                                      </p:to>
                                    </p:set>
                                    <p:anim calcmode="lin" valueType="num">
                                      <p:cBhvr additive="base">
                                        <p:cTn id="32" dur="500" fill="hold"/>
                                        <p:tgtEl>
                                          <p:spTgt spid="174174"/>
                                        </p:tgtEl>
                                        <p:attrNameLst>
                                          <p:attrName>ppt_x</p:attrName>
                                        </p:attrNameLst>
                                      </p:cBhvr>
                                      <p:tavLst>
                                        <p:tav tm="0">
                                          <p:val>
                                            <p:strVal val="0-#ppt_w/2"/>
                                          </p:val>
                                        </p:tav>
                                        <p:tav tm="100000">
                                          <p:val>
                                            <p:strVal val="#ppt_x"/>
                                          </p:val>
                                        </p:tav>
                                      </p:tavLst>
                                    </p:anim>
                                    <p:anim calcmode="lin" valueType="num">
                                      <p:cBhvr additive="base">
                                        <p:cTn id="33" dur="500" fill="hold"/>
                                        <p:tgtEl>
                                          <p:spTgt spid="174174"/>
                                        </p:tgtEl>
                                        <p:attrNameLst>
                                          <p:attrName>ppt_y</p:attrName>
                                        </p:attrNameLst>
                                      </p:cBhvr>
                                      <p:tavLst>
                                        <p:tav tm="0">
                                          <p:val>
                                            <p:strVal val="#ppt_y"/>
                                          </p:val>
                                        </p:tav>
                                        <p:tav tm="100000">
                                          <p:val>
                                            <p:strVal val="#ppt_y"/>
                                          </p:val>
                                        </p:tav>
                                      </p:tavLst>
                                    </p:anim>
                                  </p:childTnLst>
                                </p:cTn>
                              </p:par>
                            </p:childTnLst>
                          </p:cTn>
                        </p:par>
                        <p:par>
                          <p:cTn id="34" fill="hold" nodeType="afterGroup">
                            <p:stCondLst>
                              <p:cond delay="500"/>
                            </p:stCondLst>
                            <p:childTnLst>
                              <p:par>
                                <p:cTn id="35" presetID="2" presetClass="entr" presetSubtype="4" fill="hold" grpId="0" nodeType="afterEffect">
                                  <p:stCondLst>
                                    <p:cond delay="0"/>
                                  </p:stCondLst>
                                  <p:childTnLst>
                                    <p:set>
                                      <p:cBhvr>
                                        <p:cTn id="36" dur="1" fill="hold">
                                          <p:stCondLst>
                                            <p:cond delay="0"/>
                                          </p:stCondLst>
                                        </p:cTn>
                                        <p:tgtEl>
                                          <p:spTgt spid="174104"/>
                                        </p:tgtEl>
                                        <p:attrNameLst>
                                          <p:attrName>style.visibility</p:attrName>
                                        </p:attrNameLst>
                                      </p:cBhvr>
                                      <p:to>
                                        <p:strVal val="visible"/>
                                      </p:to>
                                    </p:set>
                                    <p:anim calcmode="lin" valueType="num">
                                      <p:cBhvr additive="base">
                                        <p:cTn id="37" dur="500" fill="hold"/>
                                        <p:tgtEl>
                                          <p:spTgt spid="174104"/>
                                        </p:tgtEl>
                                        <p:attrNameLst>
                                          <p:attrName>ppt_x</p:attrName>
                                        </p:attrNameLst>
                                      </p:cBhvr>
                                      <p:tavLst>
                                        <p:tav tm="0">
                                          <p:val>
                                            <p:strVal val="#ppt_x"/>
                                          </p:val>
                                        </p:tav>
                                        <p:tav tm="100000">
                                          <p:val>
                                            <p:strVal val="#ppt_x"/>
                                          </p:val>
                                        </p:tav>
                                      </p:tavLst>
                                    </p:anim>
                                    <p:anim calcmode="lin" valueType="num">
                                      <p:cBhvr additive="base">
                                        <p:cTn id="38" dur="500" fill="hold"/>
                                        <p:tgtEl>
                                          <p:spTgt spid="17410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8" fill="hold" nodeType="clickEffect">
                                  <p:stCondLst>
                                    <p:cond delay="0"/>
                                  </p:stCondLst>
                                  <p:childTnLst>
                                    <p:set>
                                      <p:cBhvr>
                                        <p:cTn id="42" dur="1" fill="hold">
                                          <p:stCondLst>
                                            <p:cond delay="0"/>
                                          </p:stCondLst>
                                        </p:cTn>
                                        <p:tgtEl>
                                          <p:spTgt spid="174151"/>
                                        </p:tgtEl>
                                        <p:attrNameLst>
                                          <p:attrName>style.visibility</p:attrName>
                                        </p:attrNameLst>
                                      </p:cBhvr>
                                      <p:to>
                                        <p:strVal val="visible"/>
                                      </p:to>
                                    </p:set>
                                    <p:animEffect transition="in" filter="slide(fromLeft)">
                                      <p:cBhvr>
                                        <p:cTn id="43" dur="500"/>
                                        <p:tgtEl>
                                          <p:spTgt spid="174151"/>
                                        </p:tgtEl>
                                      </p:cBhvr>
                                    </p:animEffect>
                                  </p:childTnLst>
                                </p:cTn>
                              </p:par>
                            </p:childTnLst>
                          </p:cTn>
                        </p:par>
                        <p:par>
                          <p:cTn id="44" fill="hold" nodeType="afterGroup">
                            <p:stCondLst>
                              <p:cond delay="500"/>
                            </p:stCondLst>
                            <p:childTnLst>
                              <p:par>
                                <p:cTn id="45" presetID="2" presetClass="entr" presetSubtype="2" fill="hold" grpId="0" nodeType="afterEffect">
                                  <p:stCondLst>
                                    <p:cond delay="0"/>
                                  </p:stCondLst>
                                  <p:childTnLst>
                                    <p:set>
                                      <p:cBhvr>
                                        <p:cTn id="46" dur="1" fill="hold">
                                          <p:stCondLst>
                                            <p:cond delay="0"/>
                                          </p:stCondLst>
                                        </p:cTn>
                                        <p:tgtEl>
                                          <p:spTgt spid="174107"/>
                                        </p:tgtEl>
                                        <p:attrNameLst>
                                          <p:attrName>style.visibility</p:attrName>
                                        </p:attrNameLst>
                                      </p:cBhvr>
                                      <p:to>
                                        <p:strVal val="visible"/>
                                      </p:to>
                                    </p:set>
                                    <p:anim calcmode="lin" valueType="num">
                                      <p:cBhvr additive="base">
                                        <p:cTn id="47" dur="500" fill="hold"/>
                                        <p:tgtEl>
                                          <p:spTgt spid="174107"/>
                                        </p:tgtEl>
                                        <p:attrNameLst>
                                          <p:attrName>ppt_x</p:attrName>
                                        </p:attrNameLst>
                                      </p:cBhvr>
                                      <p:tavLst>
                                        <p:tav tm="0">
                                          <p:val>
                                            <p:strVal val="1+#ppt_w/2"/>
                                          </p:val>
                                        </p:tav>
                                        <p:tav tm="100000">
                                          <p:val>
                                            <p:strVal val="#ppt_x"/>
                                          </p:val>
                                        </p:tav>
                                      </p:tavLst>
                                    </p:anim>
                                    <p:anim calcmode="lin" valueType="num">
                                      <p:cBhvr additive="base">
                                        <p:cTn id="48" dur="500" fill="hold"/>
                                        <p:tgtEl>
                                          <p:spTgt spid="174107"/>
                                        </p:tgtEl>
                                        <p:attrNameLst>
                                          <p:attrName>ppt_y</p:attrName>
                                        </p:attrNameLst>
                                      </p:cBhvr>
                                      <p:tavLst>
                                        <p:tav tm="0">
                                          <p:val>
                                            <p:strVal val="#ppt_y"/>
                                          </p:val>
                                        </p:tav>
                                        <p:tav tm="100000">
                                          <p:val>
                                            <p:strVal val="#ppt_y"/>
                                          </p:val>
                                        </p:tav>
                                      </p:tavLst>
                                    </p:anim>
                                  </p:childTnLst>
                                </p:cTn>
                              </p:par>
                            </p:childTnLst>
                          </p:cTn>
                        </p:par>
                        <p:par>
                          <p:cTn id="49" fill="hold" nodeType="afterGroup">
                            <p:stCondLst>
                              <p:cond delay="1000"/>
                            </p:stCondLst>
                            <p:childTnLst>
                              <p:par>
                                <p:cTn id="50" presetID="2" presetClass="entr" presetSubtype="4" fill="hold" grpId="0" nodeType="afterEffect">
                                  <p:stCondLst>
                                    <p:cond delay="0"/>
                                  </p:stCondLst>
                                  <p:childTnLst>
                                    <p:set>
                                      <p:cBhvr>
                                        <p:cTn id="51" dur="1" fill="hold">
                                          <p:stCondLst>
                                            <p:cond delay="0"/>
                                          </p:stCondLst>
                                        </p:cTn>
                                        <p:tgtEl>
                                          <p:spTgt spid="174105"/>
                                        </p:tgtEl>
                                        <p:attrNameLst>
                                          <p:attrName>style.visibility</p:attrName>
                                        </p:attrNameLst>
                                      </p:cBhvr>
                                      <p:to>
                                        <p:strVal val="visible"/>
                                      </p:to>
                                    </p:set>
                                    <p:anim calcmode="lin" valueType="num">
                                      <p:cBhvr additive="base">
                                        <p:cTn id="52" dur="500" fill="hold"/>
                                        <p:tgtEl>
                                          <p:spTgt spid="174105"/>
                                        </p:tgtEl>
                                        <p:attrNameLst>
                                          <p:attrName>ppt_x</p:attrName>
                                        </p:attrNameLst>
                                      </p:cBhvr>
                                      <p:tavLst>
                                        <p:tav tm="0">
                                          <p:val>
                                            <p:strVal val="#ppt_x"/>
                                          </p:val>
                                        </p:tav>
                                        <p:tav tm="100000">
                                          <p:val>
                                            <p:strVal val="#ppt_x"/>
                                          </p:val>
                                        </p:tav>
                                      </p:tavLst>
                                    </p:anim>
                                    <p:anim calcmode="lin" valueType="num">
                                      <p:cBhvr additive="base">
                                        <p:cTn id="53" dur="500" fill="hold"/>
                                        <p:tgtEl>
                                          <p:spTgt spid="174105"/>
                                        </p:tgtEl>
                                        <p:attrNameLst>
                                          <p:attrName>ppt_y</p:attrName>
                                        </p:attrNameLst>
                                      </p:cBhvr>
                                      <p:tavLst>
                                        <p:tav tm="0">
                                          <p:val>
                                            <p:strVal val="1+#ppt_h/2"/>
                                          </p:val>
                                        </p:tav>
                                        <p:tav tm="100000">
                                          <p:val>
                                            <p:strVal val="#ppt_y"/>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74082"/>
                                        </p:tgtEl>
                                        <p:attrNameLst>
                                          <p:attrName>style.visibility</p:attrName>
                                        </p:attrNameLst>
                                      </p:cBhvr>
                                      <p:to>
                                        <p:strVal val="visible"/>
                                      </p:to>
                                    </p:set>
                                    <p:animEffect transition="in" filter="wipe(left)">
                                      <p:cBhvr>
                                        <p:cTn id="58" dur="500"/>
                                        <p:tgtEl>
                                          <p:spTgt spid="174082"/>
                                        </p:tgtEl>
                                      </p:cBhvr>
                                    </p:animEffect>
                                  </p:childTnLst>
                                </p:cTn>
                              </p:par>
                            </p:childTnLst>
                          </p:cTn>
                        </p:par>
                        <p:par>
                          <p:cTn id="59" fill="hold" nodeType="afterGroup">
                            <p:stCondLst>
                              <p:cond delay="500"/>
                            </p:stCondLst>
                            <p:childTnLst>
                              <p:par>
                                <p:cTn id="60" presetID="2" presetClass="entr" presetSubtype="4" fill="hold" grpId="0" nodeType="afterEffect">
                                  <p:stCondLst>
                                    <p:cond delay="0"/>
                                  </p:stCondLst>
                                  <p:childTnLst>
                                    <p:set>
                                      <p:cBhvr>
                                        <p:cTn id="61" dur="1" fill="hold">
                                          <p:stCondLst>
                                            <p:cond delay="0"/>
                                          </p:stCondLst>
                                        </p:cTn>
                                        <p:tgtEl>
                                          <p:spTgt spid="174108"/>
                                        </p:tgtEl>
                                        <p:attrNameLst>
                                          <p:attrName>style.visibility</p:attrName>
                                        </p:attrNameLst>
                                      </p:cBhvr>
                                      <p:to>
                                        <p:strVal val="visible"/>
                                      </p:to>
                                    </p:set>
                                    <p:anim calcmode="lin" valueType="num">
                                      <p:cBhvr additive="base">
                                        <p:cTn id="62" dur="500" fill="hold"/>
                                        <p:tgtEl>
                                          <p:spTgt spid="174108"/>
                                        </p:tgtEl>
                                        <p:attrNameLst>
                                          <p:attrName>ppt_x</p:attrName>
                                        </p:attrNameLst>
                                      </p:cBhvr>
                                      <p:tavLst>
                                        <p:tav tm="0">
                                          <p:val>
                                            <p:strVal val="#ppt_x"/>
                                          </p:val>
                                        </p:tav>
                                        <p:tav tm="100000">
                                          <p:val>
                                            <p:strVal val="#ppt_x"/>
                                          </p:val>
                                        </p:tav>
                                      </p:tavLst>
                                    </p:anim>
                                    <p:anim calcmode="lin" valueType="num">
                                      <p:cBhvr additive="base">
                                        <p:cTn id="63" dur="500" fill="hold"/>
                                        <p:tgtEl>
                                          <p:spTgt spid="174108"/>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174163"/>
                                        </p:tgtEl>
                                        <p:attrNameLst>
                                          <p:attrName>style.visibility</p:attrName>
                                        </p:attrNameLst>
                                      </p:cBhvr>
                                      <p:to>
                                        <p:strVal val="visible"/>
                                      </p:to>
                                    </p:set>
                                    <p:animEffect transition="in" filter="wipe(left)">
                                      <p:cBhvr>
                                        <p:cTn id="68" dur="500"/>
                                        <p:tgtEl>
                                          <p:spTgt spid="174163"/>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12" presetClass="entr" presetSubtype="8" fill="hold" grpId="0" nodeType="clickEffect">
                                  <p:stCondLst>
                                    <p:cond delay="0"/>
                                  </p:stCondLst>
                                  <p:childTnLst>
                                    <p:set>
                                      <p:cBhvr>
                                        <p:cTn id="72" dur="1" fill="hold">
                                          <p:stCondLst>
                                            <p:cond delay="0"/>
                                          </p:stCondLst>
                                        </p:cTn>
                                        <p:tgtEl>
                                          <p:spTgt spid="174106"/>
                                        </p:tgtEl>
                                        <p:attrNameLst>
                                          <p:attrName>style.visibility</p:attrName>
                                        </p:attrNameLst>
                                      </p:cBhvr>
                                      <p:to>
                                        <p:strVal val="visible"/>
                                      </p:to>
                                    </p:set>
                                    <p:animEffect transition="in" filter="slide(fromLeft)">
                                      <p:cBhvr>
                                        <p:cTn id="73" dur="500"/>
                                        <p:tgtEl>
                                          <p:spTgt spid="174106"/>
                                        </p:tgtEl>
                                      </p:cBhvr>
                                    </p:animEffect>
                                  </p:childTnLst>
                                </p:cTn>
                              </p:par>
                            </p:childTnLst>
                          </p:cTn>
                        </p:par>
                        <p:par>
                          <p:cTn id="74" fill="hold" nodeType="afterGroup">
                            <p:stCondLst>
                              <p:cond delay="500"/>
                            </p:stCondLst>
                            <p:childTnLst>
                              <p:par>
                                <p:cTn id="75" presetID="2" presetClass="entr" presetSubtype="8" fill="hold" nodeType="afterEffect">
                                  <p:stCondLst>
                                    <p:cond delay="0"/>
                                  </p:stCondLst>
                                  <p:childTnLst>
                                    <p:set>
                                      <p:cBhvr>
                                        <p:cTn id="76" dur="1" fill="hold">
                                          <p:stCondLst>
                                            <p:cond delay="0"/>
                                          </p:stCondLst>
                                        </p:cTn>
                                        <p:tgtEl>
                                          <p:spTgt spid="174168"/>
                                        </p:tgtEl>
                                        <p:attrNameLst>
                                          <p:attrName>style.visibility</p:attrName>
                                        </p:attrNameLst>
                                      </p:cBhvr>
                                      <p:to>
                                        <p:strVal val="visible"/>
                                      </p:to>
                                    </p:set>
                                    <p:anim calcmode="lin" valueType="num">
                                      <p:cBhvr additive="base">
                                        <p:cTn id="77" dur="500" fill="hold"/>
                                        <p:tgtEl>
                                          <p:spTgt spid="174168"/>
                                        </p:tgtEl>
                                        <p:attrNameLst>
                                          <p:attrName>ppt_x</p:attrName>
                                        </p:attrNameLst>
                                      </p:cBhvr>
                                      <p:tavLst>
                                        <p:tav tm="0">
                                          <p:val>
                                            <p:strVal val="0-#ppt_w/2"/>
                                          </p:val>
                                        </p:tav>
                                        <p:tav tm="100000">
                                          <p:val>
                                            <p:strVal val="#ppt_x"/>
                                          </p:val>
                                        </p:tav>
                                      </p:tavLst>
                                    </p:anim>
                                    <p:anim calcmode="lin" valueType="num">
                                      <p:cBhvr additive="base">
                                        <p:cTn id="78" dur="500" fill="hold"/>
                                        <p:tgtEl>
                                          <p:spTgt spid="174168"/>
                                        </p:tgtEl>
                                        <p:attrNameLst>
                                          <p:attrName>ppt_y</p:attrName>
                                        </p:attrNameLst>
                                      </p:cBhvr>
                                      <p:tavLst>
                                        <p:tav tm="0">
                                          <p:val>
                                            <p:strVal val="#ppt_y"/>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74169"/>
                                        </p:tgtEl>
                                        <p:attrNameLst>
                                          <p:attrName>style.visibility</p:attrName>
                                        </p:attrNameLst>
                                      </p:cBhvr>
                                      <p:to>
                                        <p:strVal val="visible"/>
                                      </p:to>
                                    </p:set>
                                    <p:animEffect transition="in" filter="wipe(left)">
                                      <p:cBhvr>
                                        <p:cTn id="83" dur="500"/>
                                        <p:tgtEl>
                                          <p:spTgt spid="174169"/>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74170"/>
                                        </p:tgtEl>
                                        <p:attrNameLst>
                                          <p:attrName>style.visibility</p:attrName>
                                        </p:attrNameLst>
                                      </p:cBhvr>
                                      <p:to>
                                        <p:strVal val="visible"/>
                                      </p:to>
                                    </p:set>
                                    <p:animEffect transition="in" filter="wipe(left)">
                                      <p:cBhvr>
                                        <p:cTn id="88" dur="500"/>
                                        <p:tgtEl>
                                          <p:spTgt spid="17417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 presetClass="entr" presetSubtype="0" fill="hold" grpId="0" nodeType="clickEffect">
                                  <p:stCondLst>
                                    <p:cond delay="0"/>
                                  </p:stCondLst>
                                  <p:childTnLst>
                                    <p:set>
                                      <p:cBhvr>
                                        <p:cTn id="92" dur="1" fill="hold">
                                          <p:stCondLst>
                                            <p:cond delay="499"/>
                                          </p:stCondLst>
                                        </p:cTn>
                                        <p:tgtEl>
                                          <p:spTgt spid="174171"/>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74172"/>
                                        </p:tgtEl>
                                        <p:attrNameLst>
                                          <p:attrName>style.visibility</p:attrName>
                                        </p:attrNameLst>
                                      </p:cBhvr>
                                      <p:to>
                                        <p:strVal val="visible"/>
                                      </p:to>
                                    </p:set>
                                    <p:animEffect transition="in" filter="blinds(horizontal)">
                                      <p:cBhvr>
                                        <p:cTn id="97" dur="500"/>
                                        <p:tgtEl>
                                          <p:spTgt spid="17417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3" presetClass="entr" presetSubtype="5" fill="hold" grpId="0" nodeType="clickEffect">
                                  <p:stCondLst>
                                    <p:cond delay="0"/>
                                  </p:stCondLst>
                                  <p:childTnLst>
                                    <p:set>
                                      <p:cBhvr>
                                        <p:cTn id="101" dur="1" fill="hold">
                                          <p:stCondLst>
                                            <p:cond delay="0"/>
                                          </p:stCondLst>
                                        </p:cTn>
                                        <p:tgtEl>
                                          <p:spTgt spid="174173"/>
                                        </p:tgtEl>
                                        <p:attrNameLst>
                                          <p:attrName>style.visibility</p:attrName>
                                        </p:attrNameLst>
                                      </p:cBhvr>
                                      <p:to>
                                        <p:strVal val="visible"/>
                                      </p:to>
                                    </p:set>
                                    <p:animEffect transition="in" filter="blinds(vertical)">
                                      <p:cBhvr>
                                        <p:cTn id="102" dur="500"/>
                                        <p:tgtEl>
                                          <p:spTgt spid="174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02" grpId="0" autoUpdateAnimBg="0"/>
      <p:bldP spid="174103" grpId="0" autoUpdateAnimBg="0"/>
      <p:bldP spid="174104" grpId="0" autoUpdateAnimBg="0"/>
      <p:bldP spid="174105" grpId="0" autoUpdateAnimBg="0"/>
      <p:bldP spid="174106" grpId="0" autoUpdateAnimBg="0"/>
      <p:bldP spid="174107" grpId="0" autoUpdateAnimBg="0"/>
      <p:bldP spid="174108" grpId="0" autoUpdateAnimBg="0"/>
      <p:bldP spid="174169" grpId="0" autoUpdateAnimBg="0"/>
      <p:bldP spid="174170" grpId="0" autoUpdateAnimBg="0"/>
      <p:bldP spid="174171" grpId="0" autoUpdateAnimBg="0"/>
      <p:bldP spid="174172" grpId="0" autoUpdateAnimBg="0"/>
      <p:bldP spid="174173"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ext Box 2"/>
          <p:cNvSpPr txBox="1">
            <a:spLocks noChangeArrowheads="1"/>
          </p:cNvSpPr>
          <p:nvPr/>
        </p:nvSpPr>
        <p:spPr bwMode="auto">
          <a:xfrm>
            <a:off x="123106" y="87015"/>
            <a:ext cx="13525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FF0000"/>
                </a:solidFill>
              </a:rPr>
              <a:t>小结：    </a:t>
            </a:r>
          </a:p>
        </p:txBody>
      </p:sp>
      <p:sp>
        <p:nvSpPr>
          <p:cNvPr id="175107" name="Text Box 3"/>
          <p:cNvSpPr txBox="1">
            <a:spLocks noChangeArrowheads="1"/>
          </p:cNvSpPr>
          <p:nvPr/>
        </p:nvSpPr>
        <p:spPr bwMode="auto">
          <a:xfrm>
            <a:off x="254000" y="469900"/>
            <a:ext cx="82296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66675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en-US" altLang="zh-CN" b="1">
                <a:solidFill>
                  <a:srgbClr val="0000FF"/>
                </a:solidFill>
              </a:rPr>
              <a:t>      </a:t>
            </a:r>
            <a:r>
              <a:rPr lang="zh-CN" altLang="en-US" b="1">
                <a:solidFill>
                  <a:srgbClr val="0000FF"/>
                </a:solidFill>
              </a:rPr>
              <a:t>（</a:t>
            </a:r>
            <a:r>
              <a:rPr lang="en-US" altLang="zh-CN" b="1">
                <a:solidFill>
                  <a:srgbClr val="0000FF"/>
                </a:solidFill>
              </a:rPr>
              <a:t>1</a:t>
            </a:r>
            <a:r>
              <a:rPr lang="zh-CN" altLang="en-US" b="1">
                <a:solidFill>
                  <a:srgbClr val="0000FF"/>
                </a:solidFill>
              </a:rPr>
              <a:t>）</a:t>
            </a:r>
            <a:r>
              <a:rPr lang="zh-CN" altLang="en-US" b="1"/>
              <a:t>戴维南等效电路中电压源电压等于将外电路断开时 的开路电压</a:t>
            </a:r>
            <a:r>
              <a:rPr lang="en-US" altLang="zh-CN" b="1" i="1"/>
              <a:t>U</a:t>
            </a:r>
            <a:r>
              <a:rPr lang="en-US" altLang="zh-CN" sz="3200" b="1" baseline="-25000"/>
              <a:t>oc</a:t>
            </a:r>
            <a:r>
              <a:rPr lang="zh-CN" altLang="en-US" sz="3200" b="1"/>
              <a:t>，</a:t>
            </a:r>
            <a:r>
              <a:rPr lang="zh-CN" altLang="en-US" b="1"/>
              <a:t>电压源方向与所求开路电压方向相同。  </a:t>
            </a:r>
          </a:p>
        </p:txBody>
      </p:sp>
      <p:sp>
        <p:nvSpPr>
          <p:cNvPr id="175108" name="Text Box 4"/>
          <p:cNvSpPr txBox="1">
            <a:spLocks noChangeArrowheads="1"/>
          </p:cNvSpPr>
          <p:nvPr/>
        </p:nvSpPr>
        <p:spPr bwMode="auto">
          <a:xfrm>
            <a:off x="228600" y="1524000"/>
            <a:ext cx="82296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66675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en-US" altLang="zh-CN" b="1">
                <a:solidFill>
                  <a:srgbClr val="0000FF"/>
                </a:solidFill>
              </a:rPr>
              <a:t>      </a:t>
            </a:r>
            <a:r>
              <a:rPr lang="zh-CN" altLang="en-US" b="1">
                <a:solidFill>
                  <a:srgbClr val="0000FF"/>
                </a:solidFill>
              </a:rPr>
              <a:t>（</a:t>
            </a:r>
            <a:r>
              <a:rPr lang="en-US" altLang="zh-CN" b="1">
                <a:solidFill>
                  <a:srgbClr val="0000FF"/>
                </a:solidFill>
              </a:rPr>
              <a:t>2</a:t>
            </a:r>
            <a:r>
              <a:rPr lang="zh-CN" altLang="en-US" b="1">
                <a:solidFill>
                  <a:srgbClr val="0000FF"/>
                </a:solidFill>
              </a:rPr>
              <a:t>）</a:t>
            </a:r>
            <a:r>
              <a:rPr lang="zh-CN" altLang="en-US" b="1"/>
              <a:t>串联电阻为将一端口内部独立电源全部置零（电压 源短路，电流源开路）后，所得一端口网络的等效电阻。 </a:t>
            </a:r>
          </a:p>
        </p:txBody>
      </p:sp>
      <p:sp>
        <p:nvSpPr>
          <p:cNvPr id="175109" name="Text Box 5"/>
          <p:cNvSpPr txBox="1">
            <a:spLocks noChangeArrowheads="1"/>
          </p:cNvSpPr>
          <p:nvPr/>
        </p:nvSpPr>
        <p:spPr bwMode="auto">
          <a:xfrm>
            <a:off x="815975" y="2607295"/>
            <a:ext cx="3352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0000FF"/>
                </a:solidFill>
              </a:rPr>
              <a:t>等效电阻的计算方法：  </a:t>
            </a:r>
            <a:endParaRPr lang="zh-CN" altLang="en-US" sz="2400" b="1" dirty="0"/>
          </a:p>
        </p:txBody>
      </p:sp>
      <p:sp>
        <p:nvSpPr>
          <p:cNvPr id="175110" name="Text Box 6"/>
          <p:cNvSpPr txBox="1">
            <a:spLocks noChangeArrowheads="1"/>
          </p:cNvSpPr>
          <p:nvPr/>
        </p:nvSpPr>
        <p:spPr bwMode="auto">
          <a:xfrm>
            <a:off x="333375" y="3140968"/>
            <a:ext cx="8267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7850">
              <a:defRPr kumimoji="1" sz="2400">
                <a:solidFill>
                  <a:schemeClr val="tx1"/>
                </a:solidFill>
                <a:latin typeface="Times New Roman" panose="02020603050405020304" pitchFamily="18" charset="0"/>
                <a:ea typeface="宋体" panose="02010600030101010101" pitchFamily="2" charset="-122"/>
              </a:defRPr>
            </a:lvl1pPr>
            <a:lvl2pPr marL="768350">
              <a:defRPr kumimoji="1" sz="2400">
                <a:solidFill>
                  <a:schemeClr val="tx1"/>
                </a:solidFill>
                <a:latin typeface="Times New Roman" panose="02020603050405020304" pitchFamily="18" charset="0"/>
                <a:ea typeface="宋体" panose="02010600030101010101" pitchFamily="2" charset="-122"/>
              </a:defRPr>
            </a:lvl2pPr>
            <a:lvl3pPr marL="95885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dirty="0"/>
              <a:t>a.  </a:t>
            </a:r>
            <a:r>
              <a:rPr lang="zh-CN" altLang="en-US" b="1" dirty="0"/>
              <a:t>当网络内部不含有受控源时可采用电阻串并联的方法 计算；  </a:t>
            </a:r>
          </a:p>
        </p:txBody>
      </p:sp>
      <p:sp>
        <p:nvSpPr>
          <p:cNvPr id="175111" name="Text Box 7"/>
          <p:cNvSpPr txBox="1">
            <a:spLocks noChangeArrowheads="1"/>
          </p:cNvSpPr>
          <p:nvPr/>
        </p:nvSpPr>
        <p:spPr bwMode="auto">
          <a:xfrm>
            <a:off x="295275" y="3837012"/>
            <a:ext cx="84105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663575">
              <a:defRPr kumimoji="1" sz="2400">
                <a:solidFill>
                  <a:schemeClr val="tx1"/>
                </a:solidFill>
                <a:latin typeface="Times New Roman" panose="02020603050405020304" pitchFamily="18" charset="0"/>
                <a:ea typeface="宋体" panose="02010600030101010101" pitchFamily="2" charset="-122"/>
              </a:defRPr>
            </a:lvl1pPr>
            <a:lvl2pPr marL="854075">
              <a:defRPr kumimoji="1" sz="2400">
                <a:solidFill>
                  <a:schemeClr val="tx1"/>
                </a:solidFill>
                <a:latin typeface="Times New Roman" panose="02020603050405020304" pitchFamily="18" charset="0"/>
                <a:ea typeface="宋体" panose="02010600030101010101" pitchFamily="2" charset="-122"/>
              </a:defRPr>
            </a:lvl2pPr>
            <a:lvl3pPr marL="1044575">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spcBef>
                <a:spcPct val="50000"/>
              </a:spcBef>
            </a:pPr>
            <a:r>
              <a:rPr lang="en-US" altLang="zh-CN" b="1" dirty="0"/>
              <a:t>b.  </a:t>
            </a:r>
            <a:r>
              <a:rPr lang="zh-CN" altLang="en-US" b="1" dirty="0"/>
              <a:t>加压求流法：端口加电压求电流法或加电流求电压法（内部独立电 源置零）。  </a:t>
            </a:r>
          </a:p>
        </p:txBody>
      </p:sp>
      <p:sp>
        <p:nvSpPr>
          <p:cNvPr id="175113" name="Text Box 9"/>
          <p:cNvSpPr txBox="1">
            <a:spLocks noChangeArrowheads="1"/>
          </p:cNvSpPr>
          <p:nvPr/>
        </p:nvSpPr>
        <p:spPr bwMode="auto">
          <a:xfrm>
            <a:off x="381000" y="5412953"/>
            <a:ext cx="81534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66675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en-US" altLang="zh-CN" b="1" dirty="0">
                <a:solidFill>
                  <a:srgbClr val="0000FF"/>
                </a:solidFill>
              </a:rPr>
              <a:t>      </a:t>
            </a:r>
            <a:r>
              <a:rPr lang="zh-CN" altLang="en-US" b="1" dirty="0">
                <a:solidFill>
                  <a:srgbClr val="0000FF"/>
                </a:solidFill>
              </a:rPr>
              <a:t>（</a:t>
            </a:r>
            <a:r>
              <a:rPr lang="en-US" altLang="zh-CN" b="1" dirty="0">
                <a:solidFill>
                  <a:srgbClr val="0000FF"/>
                </a:solidFill>
              </a:rPr>
              <a:t>3</a:t>
            </a:r>
            <a:r>
              <a:rPr lang="zh-CN" altLang="en-US" b="1" dirty="0">
                <a:solidFill>
                  <a:srgbClr val="0000FF"/>
                </a:solidFill>
              </a:rPr>
              <a:t>）</a:t>
            </a:r>
            <a:r>
              <a:rPr lang="zh-CN" altLang="en-US" b="1" dirty="0"/>
              <a:t> 当一端口内部含有受控源时，控制支路与受控源 支路必须包含在被等效变换的同一部分电路中。  </a:t>
            </a:r>
          </a:p>
        </p:txBody>
      </p:sp>
    </p:spTree>
    <p:extLst>
      <p:ext uri="{BB962C8B-B14F-4D97-AF65-F5344CB8AC3E}">
        <p14:creationId xmlns:p14="http://schemas.microsoft.com/office/powerpoint/2010/main" val="33363401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5107"/>
                                        </p:tgtEl>
                                        <p:attrNameLst>
                                          <p:attrName>style.visibility</p:attrName>
                                        </p:attrNameLst>
                                      </p:cBhvr>
                                      <p:to>
                                        <p:strVal val="visible"/>
                                      </p:to>
                                    </p:set>
                                    <p:animEffect transition="in" filter="wipe(left)">
                                      <p:cBhvr>
                                        <p:cTn id="7" dur="500"/>
                                        <p:tgtEl>
                                          <p:spTgt spid="1751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5108"/>
                                        </p:tgtEl>
                                        <p:attrNameLst>
                                          <p:attrName>style.visibility</p:attrName>
                                        </p:attrNameLst>
                                      </p:cBhvr>
                                      <p:to>
                                        <p:strVal val="visible"/>
                                      </p:to>
                                    </p:set>
                                    <p:animEffect transition="in" filter="wipe(left)">
                                      <p:cBhvr>
                                        <p:cTn id="12" dur="500"/>
                                        <p:tgtEl>
                                          <p:spTgt spid="1751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5109"/>
                                        </p:tgtEl>
                                        <p:attrNameLst>
                                          <p:attrName>style.visibility</p:attrName>
                                        </p:attrNameLst>
                                      </p:cBhvr>
                                      <p:to>
                                        <p:strVal val="visible"/>
                                      </p:to>
                                    </p:set>
                                    <p:animEffect transition="in" filter="wipe(left)">
                                      <p:cBhvr>
                                        <p:cTn id="17" dur="500"/>
                                        <p:tgtEl>
                                          <p:spTgt spid="1751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5110"/>
                                        </p:tgtEl>
                                        <p:attrNameLst>
                                          <p:attrName>style.visibility</p:attrName>
                                        </p:attrNameLst>
                                      </p:cBhvr>
                                      <p:to>
                                        <p:strVal val="visible"/>
                                      </p:to>
                                    </p:set>
                                    <p:animEffect transition="in" filter="wipe(left)">
                                      <p:cBhvr>
                                        <p:cTn id="22" dur="500"/>
                                        <p:tgtEl>
                                          <p:spTgt spid="1751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5111"/>
                                        </p:tgtEl>
                                        <p:attrNameLst>
                                          <p:attrName>style.visibility</p:attrName>
                                        </p:attrNameLst>
                                      </p:cBhvr>
                                      <p:to>
                                        <p:strVal val="visible"/>
                                      </p:to>
                                    </p:set>
                                    <p:animEffect transition="in" filter="wipe(left)">
                                      <p:cBhvr>
                                        <p:cTn id="27" dur="500"/>
                                        <p:tgtEl>
                                          <p:spTgt spid="17511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5113"/>
                                        </p:tgtEl>
                                        <p:attrNameLst>
                                          <p:attrName>style.visibility</p:attrName>
                                        </p:attrNameLst>
                                      </p:cBhvr>
                                      <p:to>
                                        <p:strVal val="visible"/>
                                      </p:to>
                                    </p:set>
                                    <p:animEffect transition="in" filter="wipe(left)">
                                      <p:cBhvr>
                                        <p:cTn id="32" dur="500"/>
                                        <p:tgtEl>
                                          <p:spTgt spid="175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7" grpId="0" autoUpdateAnimBg="0"/>
      <p:bldP spid="175108" grpId="0" autoUpdateAnimBg="0"/>
      <p:bldP spid="175109" grpId="0" autoUpdateAnimBg="0"/>
      <p:bldP spid="175110" grpId="0" autoUpdateAnimBg="0"/>
      <p:bldP spid="175111" grpId="0" autoUpdateAnimBg="0"/>
      <p:bldP spid="175113"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Text Box 2"/>
          <p:cNvSpPr txBox="1">
            <a:spLocks noChangeArrowheads="1"/>
          </p:cNvSpPr>
          <p:nvPr/>
        </p:nvSpPr>
        <p:spPr bwMode="auto">
          <a:xfrm>
            <a:off x="295275" y="2971800"/>
            <a:ext cx="1304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00FF"/>
                </a:solidFill>
              </a:rPr>
              <a:t>解  </a:t>
            </a:r>
            <a:endParaRPr lang="zh-CN" altLang="en-US" b="1"/>
          </a:p>
        </p:txBody>
      </p:sp>
      <p:sp>
        <p:nvSpPr>
          <p:cNvPr id="176131" name="Text Box 3"/>
          <p:cNvSpPr txBox="1">
            <a:spLocks noChangeArrowheads="1"/>
          </p:cNvSpPr>
          <p:nvPr/>
        </p:nvSpPr>
        <p:spPr bwMode="auto">
          <a:xfrm>
            <a:off x="940168" y="2932526"/>
            <a:ext cx="784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t>保留</a:t>
            </a:r>
            <a:r>
              <a:rPr lang="en-US" altLang="zh-CN" b="1" i="1" dirty="0"/>
              <a:t>R</a:t>
            </a:r>
            <a:r>
              <a:rPr lang="en-US" altLang="zh-CN" sz="3200" b="1" i="1" baseline="-25000" dirty="0"/>
              <a:t>x</a:t>
            </a:r>
            <a:r>
              <a:rPr lang="zh-CN" altLang="en-US" b="1" dirty="0"/>
              <a:t>支路，将其余一端口化为戴维南等效电路：  </a:t>
            </a:r>
          </a:p>
        </p:txBody>
      </p:sp>
      <p:sp>
        <p:nvSpPr>
          <p:cNvPr id="176132" name="AutoShape 4"/>
          <p:cNvSpPr>
            <a:spLocks noChangeArrowheads="1"/>
          </p:cNvSpPr>
          <p:nvPr/>
        </p:nvSpPr>
        <p:spPr bwMode="auto">
          <a:xfrm>
            <a:off x="4572000" y="4876800"/>
            <a:ext cx="917575" cy="211138"/>
          </a:xfrm>
          <a:prstGeom prst="rightArrow">
            <a:avLst>
              <a:gd name="adj1" fmla="val 50000"/>
              <a:gd name="adj2" fmla="val 108646"/>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6133" name="Group 5"/>
          <p:cNvGrpSpPr>
            <a:grpSpLocks/>
          </p:cNvGrpSpPr>
          <p:nvPr/>
        </p:nvGrpSpPr>
        <p:grpSpPr bwMode="auto">
          <a:xfrm>
            <a:off x="838200" y="3505200"/>
            <a:ext cx="3586163" cy="2886075"/>
            <a:chOff x="528" y="2208"/>
            <a:chExt cx="2259" cy="1818"/>
          </a:xfrm>
        </p:grpSpPr>
        <p:sp>
          <p:nvSpPr>
            <p:cNvPr id="176134" name="Text Box 6"/>
            <p:cNvSpPr txBox="1">
              <a:spLocks noChangeArrowheads="1"/>
            </p:cNvSpPr>
            <p:nvPr/>
          </p:nvSpPr>
          <p:spPr bwMode="auto">
            <a:xfrm>
              <a:off x="2451" y="2208"/>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6135" name="Text Box 7"/>
            <p:cNvSpPr txBox="1">
              <a:spLocks noChangeArrowheads="1"/>
            </p:cNvSpPr>
            <p:nvPr/>
          </p:nvSpPr>
          <p:spPr bwMode="auto">
            <a:xfrm>
              <a:off x="2451" y="3203"/>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b="1"/>
            </a:p>
          </p:txBody>
        </p:sp>
        <p:sp>
          <p:nvSpPr>
            <p:cNvPr id="176136" name="Text Box 8"/>
            <p:cNvSpPr txBox="1">
              <a:spLocks noChangeArrowheads="1"/>
            </p:cNvSpPr>
            <p:nvPr/>
          </p:nvSpPr>
          <p:spPr bwMode="auto">
            <a:xfrm>
              <a:off x="723" y="3635"/>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6137" name="Text Box 9"/>
            <p:cNvSpPr txBox="1">
              <a:spLocks noChangeArrowheads="1"/>
            </p:cNvSpPr>
            <p:nvPr/>
          </p:nvSpPr>
          <p:spPr bwMode="auto">
            <a:xfrm>
              <a:off x="1260" y="3635"/>
              <a:ext cx="2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6138" name="Text Box 10"/>
            <p:cNvSpPr txBox="1">
              <a:spLocks noChangeArrowheads="1"/>
            </p:cNvSpPr>
            <p:nvPr/>
          </p:nvSpPr>
          <p:spPr bwMode="auto">
            <a:xfrm>
              <a:off x="867" y="3491"/>
              <a:ext cx="5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10V</a:t>
              </a:r>
            </a:p>
          </p:txBody>
        </p:sp>
        <p:sp>
          <p:nvSpPr>
            <p:cNvPr id="176139" name="Text Box 11"/>
            <p:cNvSpPr txBox="1">
              <a:spLocks noChangeArrowheads="1"/>
            </p:cNvSpPr>
            <p:nvPr/>
          </p:nvSpPr>
          <p:spPr bwMode="auto">
            <a:xfrm rot="-2712686">
              <a:off x="1014" y="2864"/>
              <a:ext cx="4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176140" name="Text Box 12"/>
            <p:cNvSpPr txBox="1">
              <a:spLocks noChangeArrowheads="1"/>
            </p:cNvSpPr>
            <p:nvPr/>
          </p:nvSpPr>
          <p:spPr bwMode="auto">
            <a:xfrm rot="-18817037">
              <a:off x="1281" y="2418"/>
              <a:ext cx="4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6141" name="Freeform 13"/>
            <p:cNvSpPr>
              <a:spLocks/>
            </p:cNvSpPr>
            <p:nvPr/>
          </p:nvSpPr>
          <p:spPr bwMode="auto">
            <a:xfrm>
              <a:off x="579" y="2897"/>
              <a:ext cx="1" cy="978"/>
            </a:xfrm>
            <a:custGeom>
              <a:avLst/>
              <a:gdLst>
                <a:gd name="T0" fmla="*/ 0 w 1"/>
                <a:gd name="T1" fmla="*/ 0 h 978"/>
                <a:gd name="T2" fmla="*/ 1 w 1"/>
                <a:gd name="T3" fmla="*/ 978 h 978"/>
              </a:gdLst>
              <a:ahLst/>
              <a:cxnLst>
                <a:cxn ang="0">
                  <a:pos x="T0" y="T1"/>
                </a:cxn>
                <a:cxn ang="0">
                  <a:pos x="T2" y="T3"/>
                </a:cxn>
              </a:cxnLst>
              <a:rect l="0" t="0" r="r" b="b"/>
              <a:pathLst>
                <a:path w="1" h="978">
                  <a:moveTo>
                    <a:pt x="0" y="0"/>
                  </a:moveTo>
                  <a:lnTo>
                    <a:pt x="1" y="97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2" name="Freeform 14"/>
            <p:cNvSpPr>
              <a:spLocks/>
            </p:cNvSpPr>
            <p:nvPr/>
          </p:nvSpPr>
          <p:spPr bwMode="auto">
            <a:xfrm>
              <a:off x="1587" y="2903"/>
              <a:ext cx="1" cy="978"/>
            </a:xfrm>
            <a:custGeom>
              <a:avLst/>
              <a:gdLst>
                <a:gd name="T0" fmla="*/ 0 w 1"/>
                <a:gd name="T1" fmla="*/ 0 h 978"/>
                <a:gd name="T2" fmla="*/ 0 w 1"/>
                <a:gd name="T3" fmla="*/ 978 h 978"/>
              </a:gdLst>
              <a:ahLst/>
              <a:cxnLst>
                <a:cxn ang="0">
                  <a:pos x="T0" y="T1"/>
                </a:cxn>
                <a:cxn ang="0">
                  <a:pos x="T2" y="T3"/>
                </a:cxn>
              </a:cxnLst>
              <a:rect l="0" t="0" r="r" b="b"/>
              <a:pathLst>
                <a:path w="1" h="978">
                  <a:moveTo>
                    <a:pt x="0" y="0"/>
                  </a:moveTo>
                  <a:lnTo>
                    <a:pt x="0" y="97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3" name="Line 15"/>
            <p:cNvSpPr>
              <a:spLocks noChangeShapeType="1"/>
            </p:cNvSpPr>
            <p:nvPr/>
          </p:nvSpPr>
          <p:spPr bwMode="auto">
            <a:xfrm>
              <a:off x="579" y="3875"/>
              <a:ext cx="10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4" name="Line 16"/>
            <p:cNvSpPr>
              <a:spLocks noChangeShapeType="1"/>
            </p:cNvSpPr>
            <p:nvPr/>
          </p:nvSpPr>
          <p:spPr bwMode="auto">
            <a:xfrm>
              <a:off x="1059" y="3395"/>
              <a:ext cx="13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5" name="Line 17"/>
            <p:cNvSpPr>
              <a:spLocks noChangeShapeType="1"/>
            </p:cNvSpPr>
            <p:nvPr/>
          </p:nvSpPr>
          <p:spPr bwMode="auto">
            <a:xfrm>
              <a:off x="1107" y="2401"/>
              <a:ext cx="12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6" name="Line 18"/>
            <p:cNvSpPr>
              <a:spLocks noChangeShapeType="1"/>
            </p:cNvSpPr>
            <p:nvPr/>
          </p:nvSpPr>
          <p:spPr bwMode="auto">
            <a:xfrm flipV="1">
              <a:off x="2403" y="2376"/>
              <a:ext cx="0" cy="101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47" name="Text Box 19"/>
            <p:cNvSpPr txBox="1">
              <a:spLocks noChangeArrowheads="1"/>
            </p:cNvSpPr>
            <p:nvPr/>
          </p:nvSpPr>
          <p:spPr bwMode="auto">
            <a:xfrm rot="2691986">
              <a:off x="775" y="2915"/>
              <a:ext cx="4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6148" name="Text Box 20"/>
            <p:cNvSpPr txBox="1">
              <a:spLocks noChangeArrowheads="1"/>
            </p:cNvSpPr>
            <p:nvPr/>
          </p:nvSpPr>
          <p:spPr bwMode="auto">
            <a:xfrm rot="-2486295">
              <a:off x="528" y="2387"/>
              <a:ext cx="3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p>
          </p:txBody>
        </p:sp>
        <p:sp>
          <p:nvSpPr>
            <p:cNvPr id="176149" name="Line 21"/>
            <p:cNvSpPr>
              <a:spLocks noChangeShapeType="1"/>
            </p:cNvSpPr>
            <p:nvPr/>
          </p:nvSpPr>
          <p:spPr bwMode="auto">
            <a:xfrm>
              <a:off x="2547" y="2664"/>
              <a:ext cx="0" cy="347"/>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0" name="Text Box 22"/>
            <p:cNvSpPr txBox="1">
              <a:spLocks noChangeArrowheads="1"/>
            </p:cNvSpPr>
            <p:nvPr/>
          </p:nvSpPr>
          <p:spPr bwMode="auto">
            <a:xfrm>
              <a:off x="2588" y="2675"/>
              <a:ext cx="1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p>
          </p:txBody>
        </p:sp>
        <p:sp>
          <p:nvSpPr>
            <p:cNvPr id="176151" name="Text Box 23"/>
            <p:cNvSpPr txBox="1">
              <a:spLocks noChangeArrowheads="1"/>
            </p:cNvSpPr>
            <p:nvPr/>
          </p:nvSpPr>
          <p:spPr bwMode="auto">
            <a:xfrm>
              <a:off x="2019" y="2675"/>
              <a:ext cx="3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i="1" baseline="-25000"/>
                <a:t>x</a:t>
              </a:r>
              <a:endParaRPr lang="en-US" altLang="zh-CN" b="1" baseline="-25000"/>
            </a:p>
          </p:txBody>
        </p:sp>
        <p:sp>
          <p:nvSpPr>
            <p:cNvPr id="176152" name="AutoShape 24"/>
            <p:cNvSpPr>
              <a:spLocks noChangeArrowheads="1"/>
            </p:cNvSpPr>
            <p:nvPr/>
          </p:nvSpPr>
          <p:spPr bwMode="auto">
            <a:xfrm>
              <a:off x="579" y="2387"/>
              <a:ext cx="1020" cy="1020"/>
            </a:xfrm>
            <a:prstGeom prst="diamond">
              <a:avLst/>
            </a:prstGeom>
            <a:noFill/>
            <a:ln w="19050">
              <a:solidFill>
                <a:schemeClr val="tx1"/>
              </a:solidFill>
              <a:miter lim="800000"/>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3" name="Rectangle 25"/>
            <p:cNvSpPr>
              <a:spLocks noChangeArrowheads="1"/>
            </p:cNvSpPr>
            <p:nvPr/>
          </p:nvSpPr>
          <p:spPr bwMode="auto">
            <a:xfrm rot="2700000">
              <a:off x="1297" y="3007"/>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4" name="Rectangle 26"/>
            <p:cNvSpPr>
              <a:spLocks noChangeArrowheads="1"/>
            </p:cNvSpPr>
            <p:nvPr/>
          </p:nvSpPr>
          <p:spPr bwMode="auto">
            <a:xfrm rot="2700000">
              <a:off x="815" y="2480"/>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5" name="Rectangle 27"/>
            <p:cNvSpPr>
              <a:spLocks noChangeArrowheads="1"/>
            </p:cNvSpPr>
            <p:nvPr/>
          </p:nvSpPr>
          <p:spPr bwMode="auto">
            <a:xfrm rot="-2700000">
              <a:off x="773" y="3005"/>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6" name="Rectangle 28"/>
            <p:cNvSpPr>
              <a:spLocks noChangeArrowheads="1"/>
            </p:cNvSpPr>
            <p:nvPr/>
          </p:nvSpPr>
          <p:spPr bwMode="auto">
            <a:xfrm rot="-2700000">
              <a:off x="1299" y="2531"/>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7" name="Rectangle 29"/>
            <p:cNvSpPr>
              <a:spLocks noChangeArrowheads="1"/>
            </p:cNvSpPr>
            <p:nvPr/>
          </p:nvSpPr>
          <p:spPr bwMode="auto">
            <a:xfrm>
              <a:off x="2355" y="2717"/>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8" name="Oval 30"/>
            <p:cNvSpPr>
              <a:spLocks noChangeArrowheads="1"/>
            </p:cNvSpPr>
            <p:nvPr/>
          </p:nvSpPr>
          <p:spPr bwMode="auto">
            <a:xfrm>
              <a:off x="1059" y="2367"/>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59" name="Oval 31"/>
            <p:cNvSpPr>
              <a:spLocks noChangeArrowheads="1"/>
            </p:cNvSpPr>
            <p:nvPr/>
          </p:nvSpPr>
          <p:spPr bwMode="auto">
            <a:xfrm>
              <a:off x="1539" y="2867"/>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60" name="Oval 32"/>
            <p:cNvSpPr>
              <a:spLocks noChangeArrowheads="1"/>
            </p:cNvSpPr>
            <p:nvPr/>
          </p:nvSpPr>
          <p:spPr bwMode="auto">
            <a:xfrm>
              <a:off x="559" y="2867"/>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61" name="Oval 33"/>
            <p:cNvSpPr>
              <a:spLocks noChangeArrowheads="1"/>
            </p:cNvSpPr>
            <p:nvPr/>
          </p:nvSpPr>
          <p:spPr bwMode="auto">
            <a:xfrm>
              <a:off x="1059" y="3347"/>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62" name="Oval 34"/>
            <p:cNvSpPr>
              <a:spLocks noChangeArrowheads="1"/>
            </p:cNvSpPr>
            <p:nvPr/>
          </p:nvSpPr>
          <p:spPr bwMode="auto">
            <a:xfrm>
              <a:off x="2355" y="2367"/>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63" name="Oval 35"/>
            <p:cNvSpPr>
              <a:spLocks noChangeArrowheads="1"/>
            </p:cNvSpPr>
            <p:nvPr/>
          </p:nvSpPr>
          <p:spPr bwMode="auto">
            <a:xfrm>
              <a:off x="2355" y="3347"/>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6164" name="Group 36"/>
            <p:cNvGrpSpPr>
              <a:grpSpLocks/>
            </p:cNvGrpSpPr>
            <p:nvPr/>
          </p:nvGrpSpPr>
          <p:grpSpPr bwMode="auto">
            <a:xfrm>
              <a:off x="915" y="3731"/>
              <a:ext cx="295" cy="295"/>
              <a:chOff x="1632" y="2400"/>
              <a:chExt cx="295" cy="295"/>
            </a:xfrm>
          </p:grpSpPr>
          <p:sp>
            <p:nvSpPr>
              <p:cNvPr id="176165" name="Oval 37"/>
              <p:cNvSpPr>
                <a:spLocks noChangeArrowheads="1"/>
              </p:cNvSpPr>
              <p:nvPr/>
            </p:nvSpPr>
            <p:spPr bwMode="auto">
              <a:xfrm>
                <a:off x="1632" y="2400"/>
                <a:ext cx="295" cy="295"/>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66" name="Line 38"/>
              <p:cNvSpPr>
                <a:spLocks noChangeShapeType="1"/>
              </p:cNvSpPr>
              <p:nvPr/>
            </p:nvSpPr>
            <p:spPr bwMode="auto">
              <a:xfrm>
                <a:off x="1632" y="2544"/>
                <a:ext cx="288"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76167" name="Group 39"/>
          <p:cNvGrpSpPr>
            <a:grpSpLocks/>
          </p:cNvGrpSpPr>
          <p:nvPr/>
        </p:nvGrpSpPr>
        <p:grpSpPr bwMode="auto">
          <a:xfrm>
            <a:off x="5334000" y="3505200"/>
            <a:ext cx="3436938" cy="2819400"/>
            <a:chOff x="3360" y="2208"/>
            <a:chExt cx="2165" cy="1776"/>
          </a:xfrm>
        </p:grpSpPr>
        <p:sp>
          <p:nvSpPr>
            <p:cNvPr id="176168" name="Text Box 40"/>
            <p:cNvSpPr txBox="1">
              <a:spLocks noChangeArrowheads="1"/>
            </p:cNvSpPr>
            <p:nvPr/>
          </p:nvSpPr>
          <p:spPr bwMode="auto">
            <a:xfrm>
              <a:off x="5039" y="2928"/>
              <a:ext cx="48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sz="3200" b="1" i="1" baseline="-25000"/>
                <a:t>x</a:t>
              </a:r>
            </a:p>
          </p:txBody>
        </p:sp>
        <p:sp>
          <p:nvSpPr>
            <p:cNvPr id="176169" name="Line 41"/>
            <p:cNvSpPr>
              <a:spLocks noChangeShapeType="1"/>
            </p:cNvSpPr>
            <p:nvPr/>
          </p:nvSpPr>
          <p:spPr bwMode="auto">
            <a:xfrm>
              <a:off x="4127" y="2496"/>
              <a:ext cx="484"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0" name="Text Box 42"/>
            <p:cNvSpPr txBox="1">
              <a:spLocks noChangeArrowheads="1"/>
            </p:cNvSpPr>
            <p:nvPr/>
          </p:nvSpPr>
          <p:spPr bwMode="auto">
            <a:xfrm>
              <a:off x="4271" y="2208"/>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b="1"/>
            </a:p>
          </p:txBody>
        </p:sp>
        <p:sp>
          <p:nvSpPr>
            <p:cNvPr id="176171" name="Text Box 43"/>
            <p:cNvSpPr txBox="1">
              <a:spLocks noChangeArrowheads="1"/>
            </p:cNvSpPr>
            <p:nvPr/>
          </p:nvSpPr>
          <p:spPr bwMode="auto">
            <a:xfrm>
              <a:off x="4837" y="2256"/>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6172" name="Text Box 44"/>
            <p:cNvSpPr txBox="1">
              <a:spLocks noChangeArrowheads="1"/>
            </p:cNvSpPr>
            <p:nvPr/>
          </p:nvSpPr>
          <p:spPr bwMode="auto">
            <a:xfrm>
              <a:off x="4837" y="3696"/>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176173" name="Text Box 45"/>
            <p:cNvSpPr txBox="1">
              <a:spLocks noChangeArrowheads="1"/>
            </p:cNvSpPr>
            <p:nvPr/>
          </p:nvSpPr>
          <p:spPr bwMode="auto">
            <a:xfrm>
              <a:off x="3360" y="3246"/>
              <a:ext cx="5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oc</a:t>
              </a:r>
              <a:endParaRPr lang="en-US" altLang="zh-CN" b="1"/>
            </a:p>
          </p:txBody>
        </p:sp>
        <p:sp>
          <p:nvSpPr>
            <p:cNvPr id="176174" name="Text Box 46"/>
            <p:cNvSpPr txBox="1">
              <a:spLocks noChangeArrowheads="1"/>
            </p:cNvSpPr>
            <p:nvPr/>
          </p:nvSpPr>
          <p:spPr bwMode="auto">
            <a:xfrm>
              <a:off x="3610" y="3029"/>
              <a:ext cx="2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6175" name="Text Box 47"/>
            <p:cNvSpPr txBox="1">
              <a:spLocks noChangeArrowheads="1"/>
            </p:cNvSpPr>
            <p:nvPr/>
          </p:nvSpPr>
          <p:spPr bwMode="auto">
            <a:xfrm>
              <a:off x="3599" y="3456"/>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6176" name="Text Box 48"/>
            <p:cNvSpPr txBox="1">
              <a:spLocks noChangeArrowheads="1"/>
            </p:cNvSpPr>
            <p:nvPr/>
          </p:nvSpPr>
          <p:spPr bwMode="auto">
            <a:xfrm>
              <a:off x="4079" y="3216"/>
              <a:ext cx="4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p>
          </p:txBody>
        </p:sp>
        <p:grpSp>
          <p:nvGrpSpPr>
            <p:cNvPr id="176177" name="Group 49"/>
            <p:cNvGrpSpPr>
              <a:grpSpLocks/>
            </p:cNvGrpSpPr>
            <p:nvPr/>
          </p:nvGrpSpPr>
          <p:grpSpPr bwMode="auto">
            <a:xfrm>
              <a:off x="3838" y="2592"/>
              <a:ext cx="1105" cy="1088"/>
              <a:chOff x="3456" y="720"/>
              <a:chExt cx="768" cy="720"/>
            </a:xfrm>
          </p:grpSpPr>
          <p:sp>
            <p:nvSpPr>
              <p:cNvPr id="176178" name="Line 50"/>
              <p:cNvSpPr>
                <a:spLocks noChangeShapeType="1"/>
              </p:cNvSpPr>
              <p:nvPr/>
            </p:nvSpPr>
            <p:spPr bwMode="auto">
              <a:xfrm>
                <a:off x="3456" y="720"/>
                <a:ext cx="0" cy="72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79" name="Line 51"/>
              <p:cNvSpPr>
                <a:spLocks noChangeShapeType="1"/>
              </p:cNvSpPr>
              <p:nvPr/>
            </p:nvSpPr>
            <p:spPr bwMode="auto">
              <a:xfrm>
                <a:off x="3456" y="720"/>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0" name="Line 52"/>
              <p:cNvSpPr>
                <a:spLocks noChangeShapeType="1"/>
              </p:cNvSpPr>
              <p:nvPr/>
            </p:nvSpPr>
            <p:spPr bwMode="auto">
              <a:xfrm>
                <a:off x="3456" y="1440"/>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6181" name="Line 53"/>
            <p:cNvSpPr>
              <a:spLocks noChangeShapeType="1"/>
            </p:cNvSpPr>
            <p:nvPr/>
          </p:nvSpPr>
          <p:spPr bwMode="auto">
            <a:xfrm>
              <a:off x="4943" y="2595"/>
              <a:ext cx="0" cy="108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2" name="Rectangle 54"/>
            <p:cNvSpPr>
              <a:spLocks noChangeArrowheads="1"/>
            </p:cNvSpPr>
            <p:nvPr/>
          </p:nvSpPr>
          <p:spPr bwMode="auto">
            <a:xfrm>
              <a:off x="4875" y="2927"/>
              <a:ext cx="136" cy="385"/>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3" name="Text Box 55"/>
            <p:cNvSpPr txBox="1">
              <a:spLocks noChangeArrowheads="1"/>
            </p:cNvSpPr>
            <p:nvPr/>
          </p:nvSpPr>
          <p:spPr bwMode="auto">
            <a:xfrm>
              <a:off x="3450" y="2739"/>
              <a:ext cx="4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i</a:t>
              </a:r>
              <a:endParaRPr lang="en-US" altLang="zh-CN" b="1"/>
            </a:p>
          </p:txBody>
        </p:sp>
        <p:sp>
          <p:nvSpPr>
            <p:cNvPr id="176184" name="Rectangle 56"/>
            <p:cNvSpPr>
              <a:spLocks noChangeArrowheads="1"/>
            </p:cNvSpPr>
            <p:nvPr/>
          </p:nvSpPr>
          <p:spPr bwMode="auto">
            <a:xfrm>
              <a:off x="3769" y="2688"/>
              <a:ext cx="136" cy="385"/>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6185" name="Group 57"/>
            <p:cNvGrpSpPr>
              <a:grpSpLocks/>
            </p:cNvGrpSpPr>
            <p:nvPr/>
          </p:nvGrpSpPr>
          <p:grpSpPr bwMode="auto">
            <a:xfrm>
              <a:off x="3695" y="3257"/>
              <a:ext cx="295" cy="295"/>
              <a:chOff x="4416" y="1680"/>
              <a:chExt cx="295" cy="295"/>
            </a:xfrm>
          </p:grpSpPr>
          <p:sp>
            <p:nvSpPr>
              <p:cNvPr id="176186" name="Oval 58"/>
              <p:cNvSpPr>
                <a:spLocks noChangeArrowheads="1"/>
              </p:cNvSpPr>
              <p:nvPr/>
            </p:nvSpPr>
            <p:spPr bwMode="auto">
              <a:xfrm>
                <a:off x="4416" y="1680"/>
                <a:ext cx="295" cy="295"/>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7" name="Line 59"/>
              <p:cNvSpPr>
                <a:spLocks noChangeShapeType="1"/>
              </p:cNvSpPr>
              <p:nvPr/>
            </p:nvSpPr>
            <p:spPr bwMode="auto">
              <a:xfrm>
                <a:off x="4560" y="1680"/>
                <a:ext cx="0" cy="288"/>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6188" name="Oval 60"/>
            <p:cNvSpPr>
              <a:spLocks noChangeArrowheads="1"/>
            </p:cNvSpPr>
            <p:nvPr/>
          </p:nvSpPr>
          <p:spPr bwMode="auto">
            <a:xfrm>
              <a:off x="4909" y="2544"/>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89" name="Oval 61"/>
            <p:cNvSpPr>
              <a:spLocks noChangeArrowheads="1"/>
            </p:cNvSpPr>
            <p:nvPr/>
          </p:nvSpPr>
          <p:spPr bwMode="auto">
            <a:xfrm>
              <a:off x="4909" y="3648"/>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6190" name="AutoShape 62"/>
          <p:cNvSpPr>
            <a:spLocks noChangeArrowheads="1"/>
          </p:cNvSpPr>
          <p:nvPr/>
        </p:nvSpPr>
        <p:spPr bwMode="auto">
          <a:xfrm>
            <a:off x="533400" y="3581400"/>
            <a:ext cx="2514600" cy="2971800"/>
          </a:xfrm>
          <a:prstGeom prst="flowChartAlternateProcess">
            <a:avLst/>
          </a:prstGeom>
          <a:noFill/>
          <a:ln w="38100">
            <a:solidFill>
              <a:srgbClr val="FF33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nvGrpSpPr>
          <p:cNvPr id="176191" name="Group 63"/>
          <p:cNvGrpSpPr>
            <a:grpSpLocks/>
          </p:cNvGrpSpPr>
          <p:nvPr/>
        </p:nvGrpSpPr>
        <p:grpSpPr bwMode="auto">
          <a:xfrm>
            <a:off x="100013" y="0"/>
            <a:ext cx="8839200" cy="2533650"/>
            <a:chOff x="63" y="0"/>
            <a:chExt cx="5568" cy="1596"/>
          </a:xfrm>
        </p:grpSpPr>
        <p:sp>
          <p:nvSpPr>
            <p:cNvPr id="176192" name="Text Box 64"/>
            <p:cNvSpPr txBox="1">
              <a:spLocks noChangeArrowheads="1"/>
            </p:cNvSpPr>
            <p:nvPr/>
          </p:nvSpPr>
          <p:spPr bwMode="auto">
            <a:xfrm>
              <a:off x="63" y="79"/>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33CC"/>
                  </a:solidFill>
                </a:rPr>
                <a:t>例</a:t>
              </a:r>
              <a:r>
                <a:rPr lang="en-US" altLang="zh-CN" b="1">
                  <a:solidFill>
                    <a:srgbClr val="FF33CC"/>
                  </a:solidFill>
                </a:rPr>
                <a:t>1  </a:t>
              </a:r>
              <a:endParaRPr lang="en-US" altLang="zh-CN" b="1"/>
            </a:p>
          </p:txBody>
        </p:sp>
        <p:grpSp>
          <p:nvGrpSpPr>
            <p:cNvPr id="176193" name="Group 65"/>
            <p:cNvGrpSpPr>
              <a:grpSpLocks/>
            </p:cNvGrpSpPr>
            <p:nvPr/>
          </p:nvGrpSpPr>
          <p:grpSpPr bwMode="auto">
            <a:xfrm>
              <a:off x="591" y="0"/>
              <a:ext cx="1488" cy="1596"/>
              <a:chOff x="720" y="132"/>
              <a:chExt cx="1488" cy="1596"/>
            </a:xfrm>
          </p:grpSpPr>
          <p:sp>
            <p:nvSpPr>
              <p:cNvPr id="176194" name="Rectangle 66"/>
              <p:cNvSpPr>
                <a:spLocks noChangeArrowheads="1"/>
              </p:cNvSpPr>
              <p:nvPr/>
            </p:nvSpPr>
            <p:spPr bwMode="auto">
              <a:xfrm>
                <a:off x="720" y="432"/>
                <a:ext cx="1488" cy="115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95" name="Line 67"/>
              <p:cNvSpPr>
                <a:spLocks noChangeShapeType="1"/>
              </p:cNvSpPr>
              <p:nvPr/>
            </p:nvSpPr>
            <p:spPr bwMode="auto">
              <a:xfrm>
                <a:off x="720" y="1008"/>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96" name="Line 68"/>
              <p:cNvSpPr>
                <a:spLocks noChangeShapeType="1"/>
              </p:cNvSpPr>
              <p:nvPr/>
            </p:nvSpPr>
            <p:spPr bwMode="auto">
              <a:xfrm>
                <a:off x="1440" y="432"/>
                <a:ext cx="0" cy="5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97" name="Line 69"/>
              <p:cNvSpPr>
                <a:spLocks noChangeShapeType="1"/>
              </p:cNvSpPr>
              <p:nvPr/>
            </p:nvSpPr>
            <p:spPr bwMode="auto">
              <a:xfrm>
                <a:off x="1536" y="576"/>
                <a:ext cx="0" cy="288"/>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198" name="Text Box 70"/>
              <p:cNvSpPr txBox="1">
                <a:spLocks noChangeArrowheads="1"/>
              </p:cNvSpPr>
              <p:nvPr/>
            </p:nvSpPr>
            <p:spPr bwMode="auto">
              <a:xfrm>
                <a:off x="1536" y="5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b="1"/>
              </a:p>
            </p:txBody>
          </p:sp>
          <p:sp>
            <p:nvSpPr>
              <p:cNvPr id="176199" name="Rectangle 71"/>
              <p:cNvSpPr>
                <a:spLocks noChangeArrowheads="1"/>
              </p:cNvSpPr>
              <p:nvPr/>
            </p:nvSpPr>
            <p:spPr bwMode="auto">
              <a:xfrm>
                <a:off x="1392" y="624"/>
                <a:ext cx="91" cy="227"/>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00" name="Text Box 72"/>
              <p:cNvSpPr txBox="1">
                <a:spLocks noChangeArrowheads="1"/>
              </p:cNvSpPr>
              <p:nvPr/>
            </p:nvSpPr>
            <p:spPr bwMode="auto">
              <a:xfrm>
                <a:off x="1104" y="52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i="1" baseline="-25000"/>
                  <a:t>x</a:t>
                </a:r>
              </a:p>
            </p:txBody>
          </p:sp>
          <p:sp>
            <p:nvSpPr>
              <p:cNvPr id="176201" name="Text Box 73"/>
              <p:cNvSpPr txBox="1">
                <a:spLocks noChangeArrowheads="1"/>
              </p:cNvSpPr>
              <p:nvPr/>
            </p:nvSpPr>
            <p:spPr bwMode="auto">
              <a:xfrm>
                <a:off x="1344" y="14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a:t>
                </a:r>
              </a:p>
            </p:txBody>
          </p:sp>
          <p:sp>
            <p:nvSpPr>
              <p:cNvPr id="176202" name="Text Box 74"/>
              <p:cNvSpPr txBox="1">
                <a:spLocks noChangeArrowheads="1"/>
              </p:cNvSpPr>
              <p:nvPr/>
            </p:nvSpPr>
            <p:spPr bwMode="auto">
              <a:xfrm>
                <a:off x="1344" y="9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b</a:t>
                </a:r>
              </a:p>
            </p:txBody>
          </p:sp>
          <p:sp>
            <p:nvSpPr>
              <p:cNvPr id="176203" name="Oval 75"/>
              <p:cNvSpPr>
                <a:spLocks noChangeArrowheads="1"/>
              </p:cNvSpPr>
              <p:nvPr/>
            </p:nvSpPr>
            <p:spPr bwMode="auto">
              <a:xfrm>
                <a:off x="1344" y="1440"/>
                <a:ext cx="288" cy="288"/>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76204" name="AutoShape 76"/>
              <p:cNvCxnSpPr>
                <a:cxnSpLocks noChangeShapeType="1"/>
                <a:stCxn id="176203" idx="2"/>
                <a:endCxn id="176203" idx="6"/>
              </p:cNvCxnSpPr>
              <p:nvPr/>
            </p:nvCxnSpPr>
            <p:spPr bwMode="auto">
              <a:xfrm>
                <a:off x="1334" y="1584"/>
                <a:ext cx="308"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6205" name="Text Box 77"/>
              <p:cNvSpPr txBox="1">
                <a:spLocks noChangeArrowheads="1"/>
              </p:cNvSpPr>
              <p:nvPr/>
            </p:nvSpPr>
            <p:spPr bwMode="auto">
              <a:xfrm>
                <a:off x="1104" y="134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6206" name="Text Box 78"/>
              <p:cNvSpPr txBox="1">
                <a:spLocks noChangeArrowheads="1"/>
              </p:cNvSpPr>
              <p:nvPr/>
            </p:nvSpPr>
            <p:spPr bwMode="auto">
              <a:xfrm>
                <a:off x="1632" y="134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6207" name="Text Box 79"/>
              <p:cNvSpPr txBox="1">
                <a:spLocks noChangeArrowheads="1"/>
              </p:cNvSpPr>
              <p:nvPr/>
            </p:nvSpPr>
            <p:spPr bwMode="auto">
              <a:xfrm>
                <a:off x="1296" y="1200"/>
                <a:ext cx="5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10V</a:t>
                </a:r>
              </a:p>
            </p:txBody>
          </p:sp>
          <p:sp>
            <p:nvSpPr>
              <p:cNvPr id="176208" name="Text Box 80"/>
              <p:cNvSpPr txBox="1">
                <a:spLocks noChangeArrowheads="1"/>
              </p:cNvSpPr>
              <p:nvPr/>
            </p:nvSpPr>
            <p:spPr bwMode="auto">
              <a:xfrm>
                <a:off x="1632" y="67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176209" name="Text Box 81"/>
              <p:cNvSpPr txBox="1">
                <a:spLocks noChangeArrowheads="1"/>
              </p:cNvSpPr>
              <p:nvPr/>
            </p:nvSpPr>
            <p:spPr bwMode="auto">
              <a:xfrm>
                <a:off x="1632" y="13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6210" name="Text Box 82"/>
              <p:cNvSpPr txBox="1">
                <a:spLocks noChangeArrowheads="1"/>
              </p:cNvSpPr>
              <p:nvPr/>
            </p:nvSpPr>
            <p:spPr bwMode="auto">
              <a:xfrm>
                <a:off x="912" y="70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6211" name="Rectangle 83"/>
              <p:cNvSpPr>
                <a:spLocks noChangeArrowheads="1"/>
              </p:cNvSpPr>
              <p:nvPr/>
            </p:nvSpPr>
            <p:spPr bwMode="auto">
              <a:xfrm>
                <a:off x="960" y="384"/>
                <a:ext cx="227" cy="91"/>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12" name="Text Box 84"/>
              <p:cNvSpPr txBox="1">
                <a:spLocks noChangeArrowheads="1"/>
              </p:cNvSpPr>
              <p:nvPr/>
            </p:nvSpPr>
            <p:spPr bwMode="auto">
              <a:xfrm>
                <a:off x="912" y="13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p>
            </p:txBody>
          </p:sp>
          <p:sp>
            <p:nvSpPr>
              <p:cNvPr id="176213" name="Rectangle 85"/>
              <p:cNvSpPr>
                <a:spLocks noChangeArrowheads="1"/>
              </p:cNvSpPr>
              <p:nvPr/>
            </p:nvSpPr>
            <p:spPr bwMode="auto">
              <a:xfrm>
                <a:off x="1680" y="384"/>
                <a:ext cx="227" cy="91"/>
              </a:xfrm>
              <a:prstGeom prst="rect">
                <a:avLst/>
              </a:prstGeom>
              <a:solidFill>
                <a:srgbClr val="66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14" name="Rectangle 86"/>
              <p:cNvSpPr>
                <a:spLocks noChangeArrowheads="1"/>
              </p:cNvSpPr>
              <p:nvPr/>
            </p:nvSpPr>
            <p:spPr bwMode="auto">
              <a:xfrm>
                <a:off x="960" y="960"/>
                <a:ext cx="227" cy="91"/>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215" name="Rectangle 87"/>
              <p:cNvSpPr>
                <a:spLocks noChangeArrowheads="1"/>
              </p:cNvSpPr>
              <p:nvPr/>
            </p:nvSpPr>
            <p:spPr bwMode="auto">
              <a:xfrm>
                <a:off x="1680" y="960"/>
                <a:ext cx="227" cy="91"/>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6216" name="Text Box 88"/>
            <p:cNvSpPr txBox="1">
              <a:spLocks noChangeArrowheads="1"/>
            </p:cNvSpPr>
            <p:nvPr/>
          </p:nvSpPr>
          <p:spPr bwMode="auto">
            <a:xfrm>
              <a:off x="2226" y="471"/>
              <a:ext cx="3245"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t>（</a:t>
              </a:r>
              <a:r>
                <a:rPr lang="en-US" altLang="zh-CN" b="1" dirty="0"/>
                <a:t>1</a:t>
              </a:r>
              <a:r>
                <a:rPr lang="zh-CN" altLang="en-US" b="1" dirty="0"/>
                <a:t>） 计算</a:t>
              </a:r>
              <a:r>
                <a:rPr lang="en-US" altLang="zh-CN" b="1" i="1" dirty="0"/>
                <a:t>R</a:t>
              </a:r>
              <a:r>
                <a:rPr lang="en-US" altLang="zh-CN" sz="3200" b="1" i="1" baseline="-25000" dirty="0"/>
                <a:t>x</a:t>
              </a:r>
              <a:r>
                <a:rPr lang="zh-CN" altLang="en-US" b="1" dirty="0"/>
                <a:t>分别为</a:t>
              </a:r>
              <a:r>
                <a:rPr lang="en-US" altLang="zh-CN" b="1" dirty="0"/>
                <a:t>1.2</a:t>
              </a:r>
              <a:r>
                <a:rPr lang="en-US" altLang="zh-CN" b="1" dirty="0">
                  <a:sym typeface="Symbol" panose="05050102010706020507" pitchFamily="18" charset="2"/>
                </a:rPr>
                <a:t></a:t>
              </a:r>
              <a:r>
                <a:rPr lang="zh-CN" altLang="en-US" b="1" dirty="0"/>
                <a:t>、</a:t>
              </a:r>
              <a:r>
                <a:rPr lang="en-US" altLang="zh-CN" b="1" dirty="0"/>
                <a:t>5.2</a:t>
              </a:r>
              <a:r>
                <a:rPr lang="en-US" altLang="zh-CN" b="1" dirty="0">
                  <a:sym typeface="Symbol" panose="05050102010706020507" pitchFamily="18" charset="2"/>
                </a:rPr>
                <a:t></a:t>
              </a:r>
              <a:r>
                <a:rPr lang="zh-CN" altLang="en-US" b="1" dirty="0"/>
                <a:t>时的  </a:t>
              </a:r>
            </a:p>
            <a:p>
              <a:pPr>
                <a:spcBef>
                  <a:spcPct val="50000"/>
                </a:spcBef>
              </a:pPr>
              <a:r>
                <a:rPr lang="zh-CN" altLang="en-US" b="1" dirty="0"/>
                <a:t>            电流</a:t>
              </a:r>
              <a:r>
                <a:rPr lang="en-US" altLang="zh-CN" b="1" i="1" dirty="0"/>
                <a:t>I</a:t>
              </a:r>
              <a:r>
                <a:rPr lang="zh-CN" altLang="en-US" b="1" dirty="0"/>
                <a:t>；</a:t>
              </a:r>
              <a:endParaRPr lang="zh-CN" altLang="en-US" b="1" i="1" dirty="0"/>
            </a:p>
          </p:txBody>
        </p:sp>
        <p:sp>
          <p:nvSpPr>
            <p:cNvPr id="176217" name="Text Box 89"/>
            <p:cNvSpPr txBox="1">
              <a:spLocks noChangeArrowheads="1"/>
            </p:cNvSpPr>
            <p:nvPr/>
          </p:nvSpPr>
          <p:spPr bwMode="auto">
            <a:xfrm>
              <a:off x="2226" y="1152"/>
              <a:ext cx="34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dirty="0"/>
                <a:t>（</a:t>
              </a:r>
              <a:r>
                <a:rPr lang="en-US" altLang="zh-CN" b="1" dirty="0"/>
                <a:t>2</a:t>
              </a:r>
              <a:r>
                <a:rPr lang="zh-CN" altLang="en-US" b="1" dirty="0"/>
                <a:t>） </a:t>
              </a:r>
              <a:r>
                <a:rPr lang="en-US" altLang="zh-CN" b="1" i="1" dirty="0"/>
                <a:t>R</a:t>
              </a:r>
              <a:r>
                <a:rPr lang="en-US" altLang="zh-CN" sz="3200" b="1" i="1" baseline="-25000" dirty="0"/>
                <a:t>x</a:t>
              </a:r>
              <a:r>
                <a:rPr lang="zh-CN" altLang="en-US" b="1" dirty="0"/>
                <a:t>为何值时，其上获最大功率</a:t>
              </a:r>
              <a:r>
                <a:rPr lang="en-US" altLang="zh-CN" b="1" dirty="0"/>
                <a:t>?</a:t>
              </a:r>
            </a:p>
          </p:txBody>
        </p:sp>
        <p:sp>
          <p:nvSpPr>
            <p:cNvPr id="176218" name="Text Box 90"/>
            <p:cNvSpPr txBox="1">
              <a:spLocks noChangeArrowheads="1"/>
            </p:cNvSpPr>
            <p:nvPr/>
          </p:nvSpPr>
          <p:spPr bwMode="auto">
            <a:xfrm>
              <a:off x="2211" y="115"/>
              <a:ext cx="126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buClr>
                  <a:schemeClr val="accent2"/>
                </a:buClr>
                <a:buSzPct val="75000"/>
                <a:buFont typeface="Monotype Sorts" pitchFamily="2" charset="2"/>
                <a:buNone/>
              </a:pPr>
              <a:r>
                <a:rPr kumimoji="0" lang="zh-CN" altLang="en-US" b="1"/>
                <a:t>电路如图所示</a:t>
              </a:r>
            </a:p>
          </p:txBody>
        </p:sp>
      </p:grpSp>
    </p:spTree>
    <p:extLst>
      <p:ext uri="{BB962C8B-B14F-4D97-AF65-F5344CB8AC3E}">
        <p14:creationId xmlns:p14="http://schemas.microsoft.com/office/powerpoint/2010/main" val="35343408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76130"/>
                                        </p:tgtEl>
                                        <p:attrNameLst>
                                          <p:attrName>style.visibility</p:attrName>
                                        </p:attrNameLst>
                                      </p:cBhvr>
                                      <p:to>
                                        <p:strVal val="visible"/>
                                      </p:to>
                                    </p:set>
                                    <p:anim calcmode="lin" valueType="num">
                                      <p:cBhvr>
                                        <p:cTn id="7" dur="1000" fill="hold"/>
                                        <p:tgtEl>
                                          <p:spTgt spid="176130"/>
                                        </p:tgtEl>
                                        <p:attrNameLst>
                                          <p:attrName>ppt_w</p:attrName>
                                        </p:attrNameLst>
                                      </p:cBhvr>
                                      <p:tavLst>
                                        <p:tav tm="0">
                                          <p:val>
                                            <p:fltVal val="0"/>
                                          </p:val>
                                        </p:tav>
                                        <p:tav tm="100000">
                                          <p:val>
                                            <p:strVal val="#ppt_w"/>
                                          </p:val>
                                        </p:tav>
                                      </p:tavLst>
                                    </p:anim>
                                    <p:anim calcmode="lin" valueType="num">
                                      <p:cBhvr>
                                        <p:cTn id="8" dur="1000" fill="hold"/>
                                        <p:tgtEl>
                                          <p:spTgt spid="176130"/>
                                        </p:tgtEl>
                                        <p:attrNameLst>
                                          <p:attrName>ppt_h</p:attrName>
                                        </p:attrNameLst>
                                      </p:cBhvr>
                                      <p:tavLst>
                                        <p:tav tm="0">
                                          <p:val>
                                            <p:fltVal val="0"/>
                                          </p:val>
                                        </p:tav>
                                        <p:tav tm="100000">
                                          <p:val>
                                            <p:strVal val="#ppt_h"/>
                                          </p:val>
                                        </p:tav>
                                      </p:tavLst>
                                    </p:anim>
                                    <p:anim calcmode="lin" valueType="num">
                                      <p:cBhvr>
                                        <p:cTn id="9" dur="1000" fill="hold"/>
                                        <p:tgtEl>
                                          <p:spTgt spid="17613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613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76131"/>
                                        </p:tgtEl>
                                        <p:attrNameLst>
                                          <p:attrName>style.visibility</p:attrName>
                                        </p:attrNameLst>
                                      </p:cBhvr>
                                      <p:to>
                                        <p:strVal val="visible"/>
                                      </p:to>
                                    </p:set>
                                    <p:anim calcmode="lin" valueType="num">
                                      <p:cBhvr>
                                        <p:cTn id="15" dur="500" fill="hold"/>
                                        <p:tgtEl>
                                          <p:spTgt spid="176131"/>
                                        </p:tgtEl>
                                        <p:attrNameLst>
                                          <p:attrName>ppt_x</p:attrName>
                                        </p:attrNameLst>
                                      </p:cBhvr>
                                      <p:tavLst>
                                        <p:tav tm="0">
                                          <p:val>
                                            <p:strVal val="#ppt_x-#ppt_w/2"/>
                                          </p:val>
                                        </p:tav>
                                        <p:tav tm="100000">
                                          <p:val>
                                            <p:strVal val="#ppt_x"/>
                                          </p:val>
                                        </p:tav>
                                      </p:tavLst>
                                    </p:anim>
                                    <p:anim calcmode="lin" valueType="num">
                                      <p:cBhvr>
                                        <p:cTn id="16" dur="500" fill="hold"/>
                                        <p:tgtEl>
                                          <p:spTgt spid="176131"/>
                                        </p:tgtEl>
                                        <p:attrNameLst>
                                          <p:attrName>ppt_y</p:attrName>
                                        </p:attrNameLst>
                                      </p:cBhvr>
                                      <p:tavLst>
                                        <p:tav tm="0">
                                          <p:val>
                                            <p:strVal val="#ppt_y"/>
                                          </p:val>
                                        </p:tav>
                                        <p:tav tm="100000">
                                          <p:val>
                                            <p:strVal val="#ppt_y"/>
                                          </p:val>
                                        </p:tav>
                                      </p:tavLst>
                                    </p:anim>
                                    <p:anim calcmode="lin" valueType="num">
                                      <p:cBhvr>
                                        <p:cTn id="17" dur="500" fill="hold"/>
                                        <p:tgtEl>
                                          <p:spTgt spid="176131"/>
                                        </p:tgtEl>
                                        <p:attrNameLst>
                                          <p:attrName>ppt_w</p:attrName>
                                        </p:attrNameLst>
                                      </p:cBhvr>
                                      <p:tavLst>
                                        <p:tav tm="0">
                                          <p:val>
                                            <p:fltVal val="0"/>
                                          </p:val>
                                        </p:tav>
                                        <p:tav tm="100000">
                                          <p:val>
                                            <p:strVal val="#ppt_w"/>
                                          </p:val>
                                        </p:tav>
                                      </p:tavLst>
                                    </p:anim>
                                    <p:anim calcmode="lin" valueType="num">
                                      <p:cBhvr>
                                        <p:cTn id="18" dur="500" fill="hold"/>
                                        <p:tgtEl>
                                          <p:spTgt spid="176131"/>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176133"/>
                                        </p:tgtEl>
                                        <p:attrNameLst>
                                          <p:attrName>style.visibility</p:attrName>
                                        </p:attrNameLst>
                                      </p:cBhvr>
                                      <p:to>
                                        <p:strVal val="visible"/>
                                      </p:to>
                                    </p:set>
                                    <p:animEffect transition="in" filter="wipe(down)">
                                      <p:cBhvr>
                                        <p:cTn id="23" dur="500"/>
                                        <p:tgtEl>
                                          <p:spTgt spid="17613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3" presetClass="entr" presetSubtype="288" fill="hold" nodeType="clickEffect">
                                  <p:stCondLst>
                                    <p:cond delay="0"/>
                                  </p:stCondLst>
                                  <p:childTnLst>
                                    <p:set>
                                      <p:cBhvr>
                                        <p:cTn id="27" dur="1" fill="hold">
                                          <p:stCondLst>
                                            <p:cond delay="0"/>
                                          </p:stCondLst>
                                        </p:cTn>
                                        <p:tgtEl>
                                          <p:spTgt spid="176190"/>
                                        </p:tgtEl>
                                        <p:attrNameLst>
                                          <p:attrName>style.visibility</p:attrName>
                                        </p:attrNameLst>
                                      </p:cBhvr>
                                      <p:to>
                                        <p:strVal val="visible"/>
                                      </p:to>
                                    </p:set>
                                    <p:anim calcmode="lin" valueType="num">
                                      <p:cBhvr>
                                        <p:cTn id="28" dur="500" fill="hold"/>
                                        <p:tgtEl>
                                          <p:spTgt spid="176190"/>
                                        </p:tgtEl>
                                        <p:attrNameLst>
                                          <p:attrName>ppt_w</p:attrName>
                                        </p:attrNameLst>
                                      </p:cBhvr>
                                      <p:tavLst>
                                        <p:tav tm="0">
                                          <p:val>
                                            <p:strVal val="4/3*#ppt_w"/>
                                          </p:val>
                                        </p:tav>
                                        <p:tav tm="100000">
                                          <p:val>
                                            <p:strVal val="#ppt_w"/>
                                          </p:val>
                                        </p:tav>
                                      </p:tavLst>
                                    </p:anim>
                                    <p:anim calcmode="lin" valueType="num">
                                      <p:cBhvr>
                                        <p:cTn id="29" dur="500" fill="hold"/>
                                        <p:tgtEl>
                                          <p:spTgt spid="176190"/>
                                        </p:tgtEl>
                                        <p:attrNameLst>
                                          <p:attrName>ppt_h</p:attrName>
                                        </p:attrNameLst>
                                      </p:cBhvr>
                                      <p:tavLst>
                                        <p:tav tm="0">
                                          <p:val>
                                            <p:strVal val="4/3*#ppt_h"/>
                                          </p:val>
                                        </p:tav>
                                        <p:tav tm="100000">
                                          <p:val>
                                            <p:strVal val="#ppt_h"/>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8" fill="hold" nodeType="clickEffect">
                                  <p:stCondLst>
                                    <p:cond delay="0"/>
                                  </p:stCondLst>
                                  <p:childTnLst>
                                    <p:set>
                                      <p:cBhvr>
                                        <p:cTn id="33" dur="1" fill="hold">
                                          <p:stCondLst>
                                            <p:cond delay="0"/>
                                          </p:stCondLst>
                                        </p:cTn>
                                        <p:tgtEl>
                                          <p:spTgt spid="176132"/>
                                        </p:tgtEl>
                                        <p:attrNameLst>
                                          <p:attrName>style.visibility</p:attrName>
                                        </p:attrNameLst>
                                      </p:cBhvr>
                                      <p:to>
                                        <p:strVal val="visible"/>
                                      </p:to>
                                    </p:set>
                                    <p:animEffect transition="in" filter="slide(fromLeft)">
                                      <p:cBhvr>
                                        <p:cTn id="34" dur="500"/>
                                        <p:tgtEl>
                                          <p:spTgt spid="176132"/>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nodeType="clickEffect">
                                  <p:stCondLst>
                                    <p:cond delay="0"/>
                                  </p:stCondLst>
                                  <p:childTnLst>
                                    <p:set>
                                      <p:cBhvr>
                                        <p:cTn id="38" dur="1" fill="hold">
                                          <p:stCondLst>
                                            <p:cond delay="0"/>
                                          </p:stCondLst>
                                        </p:cTn>
                                        <p:tgtEl>
                                          <p:spTgt spid="176167"/>
                                        </p:tgtEl>
                                        <p:attrNameLst>
                                          <p:attrName>style.visibility</p:attrName>
                                        </p:attrNameLst>
                                      </p:cBhvr>
                                      <p:to>
                                        <p:strVal val="visible"/>
                                      </p:to>
                                    </p:set>
                                    <p:animEffect transition="in" filter="dissolve">
                                      <p:cBhvr>
                                        <p:cTn id="39" dur="500"/>
                                        <p:tgtEl>
                                          <p:spTgt spid="176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autoUpdateAnimBg="0"/>
      <p:bldP spid="17613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Text Box 2"/>
          <p:cNvSpPr txBox="1">
            <a:spLocks noChangeArrowheads="1"/>
          </p:cNvSpPr>
          <p:nvPr/>
        </p:nvSpPr>
        <p:spPr bwMode="auto">
          <a:xfrm>
            <a:off x="152400" y="304800"/>
            <a:ext cx="2590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a:t>
            </a:r>
            <a:r>
              <a:rPr lang="en-US" altLang="zh-CN" b="1"/>
              <a:t>1</a:t>
            </a:r>
            <a:r>
              <a:rPr lang="zh-CN" altLang="en-US" b="1"/>
              <a:t>）求开路电压  </a:t>
            </a:r>
          </a:p>
        </p:txBody>
      </p:sp>
      <p:sp>
        <p:nvSpPr>
          <p:cNvPr id="177155" name="Text Box 3"/>
          <p:cNvSpPr txBox="1">
            <a:spLocks noChangeArrowheads="1"/>
          </p:cNvSpPr>
          <p:nvPr/>
        </p:nvSpPr>
        <p:spPr bwMode="auto">
          <a:xfrm>
            <a:off x="4610589" y="633323"/>
            <a:ext cx="4297971" cy="1200329"/>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50000"/>
              </a:spcBef>
            </a:pPr>
            <a:r>
              <a:rPr lang="en-US" altLang="zh-CN" b="1" i="1" dirty="0" err="1"/>
              <a:t>U</a:t>
            </a:r>
            <a:r>
              <a:rPr lang="en-US" altLang="zh-CN" b="1" baseline="-25000" dirty="0" err="1"/>
              <a:t>oc</a:t>
            </a:r>
            <a:r>
              <a:rPr lang="en-US" altLang="zh-CN" b="1" dirty="0"/>
              <a:t> =</a:t>
            </a:r>
            <a:r>
              <a:rPr lang="en-US" altLang="zh-CN" b="1" i="1" dirty="0"/>
              <a:t> </a:t>
            </a:r>
            <a:r>
              <a:rPr lang="en-US" altLang="zh-CN" b="1" i="1" dirty="0" err="1"/>
              <a:t>U</a:t>
            </a:r>
            <a:r>
              <a:rPr lang="en-US" altLang="zh-CN" b="1" baseline="-25000" dirty="0" err="1"/>
              <a:t>ab</a:t>
            </a:r>
            <a:r>
              <a:rPr lang="en-US" altLang="zh-CN" b="1" dirty="0"/>
              <a:t> = </a:t>
            </a:r>
            <a:r>
              <a:rPr lang="en-US" altLang="zh-CN" b="1" i="1" dirty="0"/>
              <a:t>U</a:t>
            </a:r>
            <a:r>
              <a:rPr lang="en-US" altLang="zh-CN" b="1" baseline="-25000" dirty="0"/>
              <a:t>1</a:t>
            </a:r>
            <a:r>
              <a:rPr lang="en-US" altLang="zh-CN" b="1" dirty="0"/>
              <a:t> + </a:t>
            </a:r>
            <a:r>
              <a:rPr lang="en-US" altLang="zh-CN" b="1" i="1" dirty="0"/>
              <a:t>U</a:t>
            </a:r>
            <a:r>
              <a:rPr lang="en-US" altLang="zh-CN" b="1" baseline="-25000" dirty="0"/>
              <a:t>2</a:t>
            </a:r>
            <a:r>
              <a:rPr lang="en-US" altLang="zh-CN" b="1" dirty="0"/>
              <a:t>   </a:t>
            </a:r>
          </a:p>
          <a:p>
            <a:pPr algn="just">
              <a:spcBef>
                <a:spcPct val="50000"/>
              </a:spcBef>
            </a:pPr>
            <a:r>
              <a:rPr lang="en-US" altLang="zh-CN" b="1" dirty="0"/>
              <a:t>       = </a:t>
            </a:r>
            <a:r>
              <a:rPr lang="en-US" altLang="zh-CN" dirty="0">
                <a:latin typeface="黑体" panose="02010609060101010101" pitchFamily="49" charset="-122"/>
                <a:ea typeface="黑体" panose="02010609060101010101" pitchFamily="49" charset="-122"/>
              </a:rPr>
              <a:t>-</a:t>
            </a:r>
            <a:r>
              <a:rPr lang="en-US" altLang="zh-CN" b="1" dirty="0"/>
              <a:t>10</a:t>
            </a:r>
            <a:r>
              <a:rPr lang="en-US" altLang="zh-CN" b="1" dirty="0">
                <a:sym typeface="Symbol" panose="05050102010706020507" pitchFamily="18" charset="2"/>
              </a:rPr>
              <a:t>4/(4+6)+10  6/(4+6)  </a:t>
            </a:r>
          </a:p>
          <a:p>
            <a:pPr algn="just">
              <a:spcBef>
                <a:spcPct val="50000"/>
              </a:spcBef>
            </a:pPr>
            <a:r>
              <a:rPr lang="en-US" altLang="zh-CN" b="1" dirty="0"/>
              <a:t>       = </a:t>
            </a:r>
            <a:r>
              <a:rPr lang="en-US" altLang="zh-CN" dirty="0">
                <a:latin typeface="黑体" panose="02010609060101010101" pitchFamily="49" charset="-122"/>
                <a:ea typeface="黑体" panose="02010609060101010101" pitchFamily="49" charset="-122"/>
              </a:rPr>
              <a:t>-</a:t>
            </a:r>
            <a:r>
              <a:rPr lang="en-US" altLang="zh-CN" b="1" dirty="0"/>
              <a:t>4+6=2V  </a:t>
            </a:r>
            <a:endParaRPr lang="en-US" altLang="zh-CN" b="1" dirty="0">
              <a:sym typeface="Symbol" panose="05050102010706020507" pitchFamily="18" charset="2"/>
            </a:endParaRPr>
          </a:p>
        </p:txBody>
      </p:sp>
      <p:grpSp>
        <p:nvGrpSpPr>
          <p:cNvPr id="177156" name="Group 4"/>
          <p:cNvGrpSpPr>
            <a:grpSpLocks/>
          </p:cNvGrpSpPr>
          <p:nvPr/>
        </p:nvGrpSpPr>
        <p:grpSpPr bwMode="auto">
          <a:xfrm>
            <a:off x="685800" y="542925"/>
            <a:ext cx="3392488" cy="2886075"/>
            <a:chOff x="432" y="342"/>
            <a:chExt cx="2137" cy="1818"/>
          </a:xfrm>
        </p:grpSpPr>
        <p:sp>
          <p:nvSpPr>
            <p:cNvPr id="177157" name="Text Box 5"/>
            <p:cNvSpPr txBox="1">
              <a:spLocks noChangeArrowheads="1"/>
            </p:cNvSpPr>
            <p:nvPr/>
          </p:nvSpPr>
          <p:spPr bwMode="auto">
            <a:xfrm>
              <a:off x="2355" y="342"/>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7158" name="Text Box 6"/>
            <p:cNvSpPr txBox="1">
              <a:spLocks noChangeArrowheads="1"/>
            </p:cNvSpPr>
            <p:nvPr/>
          </p:nvSpPr>
          <p:spPr bwMode="auto">
            <a:xfrm>
              <a:off x="2355" y="1337"/>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b="1"/>
            </a:p>
          </p:txBody>
        </p:sp>
        <p:sp>
          <p:nvSpPr>
            <p:cNvPr id="177159" name="Text Box 7"/>
            <p:cNvSpPr txBox="1">
              <a:spLocks noChangeArrowheads="1"/>
            </p:cNvSpPr>
            <p:nvPr/>
          </p:nvSpPr>
          <p:spPr bwMode="auto">
            <a:xfrm>
              <a:off x="627" y="1769"/>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7160" name="Text Box 8"/>
            <p:cNvSpPr txBox="1">
              <a:spLocks noChangeArrowheads="1"/>
            </p:cNvSpPr>
            <p:nvPr/>
          </p:nvSpPr>
          <p:spPr bwMode="auto">
            <a:xfrm>
              <a:off x="1164" y="1769"/>
              <a:ext cx="2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7161" name="Text Box 9"/>
            <p:cNvSpPr txBox="1">
              <a:spLocks noChangeArrowheads="1"/>
            </p:cNvSpPr>
            <p:nvPr/>
          </p:nvSpPr>
          <p:spPr bwMode="auto">
            <a:xfrm>
              <a:off x="771" y="1625"/>
              <a:ext cx="5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10V</a:t>
              </a:r>
            </a:p>
          </p:txBody>
        </p:sp>
        <p:sp>
          <p:nvSpPr>
            <p:cNvPr id="177162" name="Text Box 10"/>
            <p:cNvSpPr txBox="1">
              <a:spLocks noChangeArrowheads="1"/>
            </p:cNvSpPr>
            <p:nvPr/>
          </p:nvSpPr>
          <p:spPr bwMode="auto">
            <a:xfrm rot="-2712686">
              <a:off x="918" y="998"/>
              <a:ext cx="4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177163" name="Text Box 11"/>
            <p:cNvSpPr txBox="1">
              <a:spLocks noChangeArrowheads="1"/>
            </p:cNvSpPr>
            <p:nvPr/>
          </p:nvSpPr>
          <p:spPr bwMode="auto">
            <a:xfrm rot="-18817037">
              <a:off x="1185" y="552"/>
              <a:ext cx="4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7164" name="Freeform 12"/>
            <p:cNvSpPr>
              <a:spLocks/>
            </p:cNvSpPr>
            <p:nvPr/>
          </p:nvSpPr>
          <p:spPr bwMode="auto">
            <a:xfrm>
              <a:off x="483" y="1031"/>
              <a:ext cx="1" cy="978"/>
            </a:xfrm>
            <a:custGeom>
              <a:avLst/>
              <a:gdLst>
                <a:gd name="T0" fmla="*/ 0 w 1"/>
                <a:gd name="T1" fmla="*/ 0 h 978"/>
                <a:gd name="T2" fmla="*/ 1 w 1"/>
                <a:gd name="T3" fmla="*/ 978 h 978"/>
              </a:gdLst>
              <a:ahLst/>
              <a:cxnLst>
                <a:cxn ang="0">
                  <a:pos x="T0" y="T1"/>
                </a:cxn>
                <a:cxn ang="0">
                  <a:pos x="T2" y="T3"/>
                </a:cxn>
              </a:cxnLst>
              <a:rect l="0" t="0" r="r" b="b"/>
              <a:pathLst>
                <a:path w="1" h="978">
                  <a:moveTo>
                    <a:pt x="0" y="0"/>
                  </a:moveTo>
                  <a:lnTo>
                    <a:pt x="1" y="97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5" name="Freeform 13"/>
            <p:cNvSpPr>
              <a:spLocks/>
            </p:cNvSpPr>
            <p:nvPr/>
          </p:nvSpPr>
          <p:spPr bwMode="auto">
            <a:xfrm>
              <a:off x="1491" y="1037"/>
              <a:ext cx="1" cy="978"/>
            </a:xfrm>
            <a:custGeom>
              <a:avLst/>
              <a:gdLst>
                <a:gd name="T0" fmla="*/ 0 w 1"/>
                <a:gd name="T1" fmla="*/ 0 h 978"/>
                <a:gd name="T2" fmla="*/ 0 w 1"/>
                <a:gd name="T3" fmla="*/ 978 h 978"/>
              </a:gdLst>
              <a:ahLst/>
              <a:cxnLst>
                <a:cxn ang="0">
                  <a:pos x="T0" y="T1"/>
                </a:cxn>
                <a:cxn ang="0">
                  <a:pos x="T2" y="T3"/>
                </a:cxn>
              </a:cxnLst>
              <a:rect l="0" t="0" r="r" b="b"/>
              <a:pathLst>
                <a:path w="1" h="978">
                  <a:moveTo>
                    <a:pt x="0" y="0"/>
                  </a:moveTo>
                  <a:lnTo>
                    <a:pt x="0" y="97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6" name="Line 14"/>
            <p:cNvSpPr>
              <a:spLocks noChangeShapeType="1"/>
            </p:cNvSpPr>
            <p:nvPr/>
          </p:nvSpPr>
          <p:spPr bwMode="auto">
            <a:xfrm>
              <a:off x="483" y="2009"/>
              <a:ext cx="100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7" name="Line 15"/>
            <p:cNvSpPr>
              <a:spLocks noChangeShapeType="1"/>
            </p:cNvSpPr>
            <p:nvPr/>
          </p:nvSpPr>
          <p:spPr bwMode="auto">
            <a:xfrm>
              <a:off x="963" y="1529"/>
              <a:ext cx="134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8" name="Line 16"/>
            <p:cNvSpPr>
              <a:spLocks noChangeShapeType="1"/>
            </p:cNvSpPr>
            <p:nvPr/>
          </p:nvSpPr>
          <p:spPr bwMode="auto">
            <a:xfrm>
              <a:off x="1011" y="535"/>
              <a:ext cx="129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69" name="Text Box 17"/>
            <p:cNvSpPr txBox="1">
              <a:spLocks noChangeArrowheads="1"/>
            </p:cNvSpPr>
            <p:nvPr/>
          </p:nvSpPr>
          <p:spPr bwMode="auto">
            <a:xfrm rot="2691986">
              <a:off x="679" y="1049"/>
              <a:ext cx="4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7170" name="Text Box 18"/>
            <p:cNvSpPr txBox="1">
              <a:spLocks noChangeArrowheads="1"/>
            </p:cNvSpPr>
            <p:nvPr/>
          </p:nvSpPr>
          <p:spPr bwMode="auto">
            <a:xfrm>
              <a:off x="771" y="1433"/>
              <a:ext cx="17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7171" name="Text Box 19"/>
            <p:cNvSpPr txBox="1">
              <a:spLocks noChangeArrowheads="1"/>
            </p:cNvSpPr>
            <p:nvPr/>
          </p:nvSpPr>
          <p:spPr bwMode="auto">
            <a:xfrm>
              <a:off x="456" y="1193"/>
              <a:ext cx="17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7172" name="Text Box 20"/>
            <p:cNvSpPr txBox="1">
              <a:spLocks noChangeArrowheads="1"/>
            </p:cNvSpPr>
            <p:nvPr/>
          </p:nvSpPr>
          <p:spPr bwMode="auto">
            <a:xfrm>
              <a:off x="526" y="1337"/>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2</a:t>
              </a:r>
              <a:endParaRPr lang="en-US" altLang="zh-CN" b="1"/>
            </a:p>
          </p:txBody>
        </p:sp>
        <p:sp>
          <p:nvSpPr>
            <p:cNvPr id="177173" name="Text Box 21"/>
            <p:cNvSpPr txBox="1">
              <a:spLocks noChangeArrowheads="1"/>
            </p:cNvSpPr>
            <p:nvPr/>
          </p:nvSpPr>
          <p:spPr bwMode="auto">
            <a:xfrm rot="-2486295">
              <a:off x="432" y="521"/>
              <a:ext cx="3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p>
          </p:txBody>
        </p:sp>
        <p:sp>
          <p:nvSpPr>
            <p:cNvPr id="177174" name="Text Box 22"/>
            <p:cNvSpPr txBox="1">
              <a:spLocks noChangeArrowheads="1"/>
            </p:cNvSpPr>
            <p:nvPr/>
          </p:nvSpPr>
          <p:spPr bwMode="auto">
            <a:xfrm>
              <a:off x="867" y="569"/>
              <a:ext cx="17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7175" name="Text Box 23"/>
            <p:cNvSpPr txBox="1">
              <a:spLocks noChangeArrowheads="1"/>
            </p:cNvSpPr>
            <p:nvPr/>
          </p:nvSpPr>
          <p:spPr bwMode="auto">
            <a:xfrm>
              <a:off x="531" y="857"/>
              <a:ext cx="17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7176" name="Text Box 24"/>
            <p:cNvSpPr txBox="1">
              <a:spLocks noChangeArrowheads="1"/>
            </p:cNvSpPr>
            <p:nvPr/>
          </p:nvSpPr>
          <p:spPr bwMode="auto">
            <a:xfrm>
              <a:off x="723" y="761"/>
              <a:ext cx="34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1</a:t>
              </a:r>
            </a:p>
          </p:txBody>
        </p:sp>
        <p:sp>
          <p:nvSpPr>
            <p:cNvPr id="177177" name="AutoShape 25"/>
            <p:cNvSpPr>
              <a:spLocks noChangeArrowheads="1"/>
            </p:cNvSpPr>
            <p:nvPr/>
          </p:nvSpPr>
          <p:spPr bwMode="auto">
            <a:xfrm>
              <a:off x="483" y="521"/>
              <a:ext cx="1020" cy="1020"/>
            </a:xfrm>
            <a:prstGeom prst="diamond">
              <a:avLst/>
            </a:prstGeom>
            <a:noFill/>
            <a:ln w="19050">
              <a:solidFill>
                <a:schemeClr val="tx1"/>
              </a:solidFill>
              <a:miter lim="800000"/>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8" name="Rectangle 26"/>
            <p:cNvSpPr>
              <a:spLocks noChangeArrowheads="1"/>
            </p:cNvSpPr>
            <p:nvPr/>
          </p:nvSpPr>
          <p:spPr bwMode="auto">
            <a:xfrm rot="2700000">
              <a:off x="1201" y="1141"/>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79" name="Rectangle 27"/>
            <p:cNvSpPr>
              <a:spLocks noChangeArrowheads="1"/>
            </p:cNvSpPr>
            <p:nvPr/>
          </p:nvSpPr>
          <p:spPr bwMode="auto">
            <a:xfrm rot="2700000">
              <a:off x="719" y="614"/>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80" name="Rectangle 28"/>
            <p:cNvSpPr>
              <a:spLocks noChangeArrowheads="1"/>
            </p:cNvSpPr>
            <p:nvPr/>
          </p:nvSpPr>
          <p:spPr bwMode="auto">
            <a:xfrm rot="-2700000">
              <a:off x="677" y="1139"/>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81" name="Rectangle 29"/>
            <p:cNvSpPr>
              <a:spLocks noChangeArrowheads="1"/>
            </p:cNvSpPr>
            <p:nvPr/>
          </p:nvSpPr>
          <p:spPr bwMode="auto">
            <a:xfrm rot="-2700000">
              <a:off x="1203" y="665"/>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82" name="Oval 30"/>
            <p:cNvSpPr>
              <a:spLocks noChangeArrowheads="1"/>
            </p:cNvSpPr>
            <p:nvPr/>
          </p:nvSpPr>
          <p:spPr bwMode="auto">
            <a:xfrm>
              <a:off x="963" y="50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83" name="Oval 31"/>
            <p:cNvSpPr>
              <a:spLocks noChangeArrowheads="1"/>
            </p:cNvSpPr>
            <p:nvPr/>
          </p:nvSpPr>
          <p:spPr bwMode="auto">
            <a:xfrm>
              <a:off x="1443" y="100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84" name="Oval 32"/>
            <p:cNvSpPr>
              <a:spLocks noChangeArrowheads="1"/>
            </p:cNvSpPr>
            <p:nvPr/>
          </p:nvSpPr>
          <p:spPr bwMode="auto">
            <a:xfrm>
              <a:off x="463" y="100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85" name="Oval 33"/>
            <p:cNvSpPr>
              <a:spLocks noChangeArrowheads="1"/>
            </p:cNvSpPr>
            <p:nvPr/>
          </p:nvSpPr>
          <p:spPr bwMode="auto">
            <a:xfrm>
              <a:off x="963" y="148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86" name="Oval 34"/>
            <p:cNvSpPr>
              <a:spLocks noChangeArrowheads="1"/>
            </p:cNvSpPr>
            <p:nvPr/>
          </p:nvSpPr>
          <p:spPr bwMode="auto">
            <a:xfrm>
              <a:off x="2259" y="50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87" name="Oval 35"/>
            <p:cNvSpPr>
              <a:spLocks noChangeArrowheads="1"/>
            </p:cNvSpPr>
            <p:nvPr/>
          </p:nvSpPr>
          <p:spPr bwMode="auto">
            <a:xfrm>
              <a:off x="2259" y="148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7188" name="Group 36"/>
            <p:cNvGrpSpPr>
              <a:grpSpLocks/>
            </p:cNvGrpSpPr>
            <p:nvPr/>
          </p:nvGrpSpPr>
          <p:grpSpPr bwMode="auto">
            <a:xfrm>
              <a:off x="819" y="1865"/>
              <a:ext cx="295" cy="295"/>
              <a:chOff x="1632" y="2400"/>
              <a:chExt cx="295" cy="295"/>
            </a:xfrm>
          </p:grpSpPr>
          <p:sp>
            <p:nvSpPr>
              <p:cNvPr id="177189" name="Oval 37"/>
              <p:cNvSpPr>
                <a:spLocks noChangeArrowheads="1"/>
              </p:cNvSpPr>
              <p:nvPr/>
            </p:nvSpPr>
            <p:spPr bwMode="auto">
              <a:xfrm>
                <a:off x="1632" y="2400"/>
                <a:ext cx="295" cy="295"/>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190" name="Line 38"/>
              <p:cNvSpPr>
                <a:spLocks noChangeShapeType="1"/>
              </p:cNvSpPr>
              <p:nvPr/>
            </p:nvSpPr>
            <p:spPr bwMode="auto">
              <a:xfrm>
                <a:off x="1632" y="2544"/>
                <a:ext cx="288"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7191" name="Text Box 39"/>
            <p:cNvSpPr txBox="1">
              <a:spLocks noChangeArrowheads="1"/>
            </p:cNvSpPr>
            <p:nvPr/>
          </p:nvSpPr>
          <p:spPr bwMode="auto">
            <a:xfrm>
              <a:off x="2176" y="582"/>
              <a:ext cx="225"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a:t>+</a:t>
              </a:r>
            </a:p>
          </p:txBody>
        </p:sp>
        <p:sp>
          <p:nvSpPr>
            <p:cNvPr id="177192" name="Text Box 40"/>
            <p:cNvSpPr txBox="1">
              <a:spLocks noChangeArrowheads="1"/>
            </p:cNvSpPr>
            <p:nvPr/>
          </p:nvSpPr>
          <p:spPr bwMode="auto">
            <a:xfrm>
              <a:off x="2160" y="1206"/>
              <a:ext cx="210"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a:latin typeface="宋体" panose="02010600030101010101" pitchFamily="2" charset="-122"/>
                </a:rPr>
                <a:t>-</a:t>
              </a:r>
            </a:p>
          </p:txBody>
        </p:sp>
        <p:sp>
          <p:nvSpPr>
            <p:cNvPr id="177193" name="Text Box 41"/>
            <p:cNvSpPr txBox="1">
              <a:spLocks noChangeArrowheads="1"/>
            </p:cNvSpPr>
            <p:nvPr/>
          </p:nvSpPr>
          <p:spPr bwMode="auto">
            <a:xfrm>
              <a:off x="2168" y="894"/>
              <a:ext cx="376"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i="1"/>
                <a:t>U</a:t>
              </a:r>
              <a:r>
                <a:rPr lang="en-US" altLang="zh-CN" b="1" baseline="-25000"/>
                <a:t>oc</a:t>
              </a:r>
              <a:endParaRPr lang="en-US" altLang="zh-CN" b="1"/>
            </a:p>
          </p:txBody>
        </p:sp>
      </p:grpSp>
      <p:sp>
        <p:nvSpPr>
          <p:cNvPr id="177194" name="Text Box 42"/>
          <p:cNvSpPr txBox="1">
            <a:spLocks noChangeArrowheads="1"/>
          </p:cNvSpPr>
          <p:nvPr/>
        </p:nvSpPr>
        <p:spPr bwMode="auto">
          <a:xfrm>
            <a:off x="152400" y="34290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a:t>
            </a:r>
            <a:r>
              <a:rPr lang="en-US" altLang="zh-CN" b="1"/>
              <a:t>2</a:t>
            </a:r>
            <a:r>
              <a:rPr lang="zh-CN" altLang="en-US" b="1"/>
              <a:t>） 求等效电阻</a:t>
            </a:r>
            <a:r>
              <a:rPr lang="en-US" altLang="zh-CN" b="1" i="1"/>
              <a:t>R</a:t>
            </a:r>
            <a:r>
              <a:rPr lang="en-US" altLang="zh-CN" sz="3200" b="1" baseline="-25000"/>
              <a:t>i  </a:t>
            </a:r>
          </a:p>
        </p:txBody>
      </p:sp>
      <p:sp>
        <p:nvSpPr>
          <p:cNvPr id="177195" name="Text Box 43"/>
          <p:cNvSpPr txBox="1">
            <a:spLocks noChangeArrowheads="1"/>
          </p:cNvSpPr>
          <p:nvPr/>
        </p:nvSpPr>
        <p:spPr bwMode="auto">
          <a:xfrm>
            <a:off x="304800" y="594360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sz="3200" b="1" baseline="-25000"/>
              <a:t>i</a:t>
            </a:r>
            <a:r>
              <a:rPr lang="en-US" altLang="zh-CN" b="1"/>
              <a:t>=4//6+6//4=4.8</a:t>
            </a:r>
            <a:r>
              <a:rPr lang="en-US" altLang="zh-CN" b="1">
                <a:sym typeface="Symbol" panose="05050102010706020507" pitchFamily="18" charset="2"/>
              </a:rPr>
              <a:t>  </a:t>
            </a:r>
            <a:endParaRPr lang="en-US" altLang="zh-CN" b="1"/>
          </a:p>
        </p:txBody>
      </p:sp>
      <p:sp>
        <p:nvSpPr>
          <p:cNvPr id="177196" name="Text Box 44"/>
          <p:cNvSpPr txBox="1">
            <a:spLocks noChangeArrowheads="1"/>
          </p:cNvSpPr>
          <p:nvPr/>
        </p:nvSpPr>
        <p:spPr bwMode="auto">
          <a:xfrm>
            <a:off x="3200400" y="4724400"/>
            <a:ext cx="2667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 </a:t>
            </a:r>
            <a:r>
              <a:rPr lang="en-US" altLang="zh-CN" b="1" i="1"/>
              <a:t>R</a:t>
            </a:r>
            <a:r>
              <a:rPr lang="en-US" altLang="zh-CN" sz="3200" b="1" i="1" baseline="-25000"/>
              <a:t>x</a:t>
            </a:r>
            <a:r>
              <a:rPr lang="en-US" altLang="zh-CN" b="1" i="1"/>
              <a:t> </a:t>
            </a:r>
            <a:r>
              <a:rPr lang="en-US" altLang="zh-CN" b="1"/>
              <a:t>=1.2</a:t>
            </a:r>
            <a:r>
              <a:rPr lang="en-US" altLang="zh-CN" b="1">
                <a:sym typeface="Symbol" panose="05050102010706020507" pitchFamily="18" charset="2"/>
              </a:rPr>
              <a:t></a:t>
            </a:r>
            <a:r>
              <a:rPr lang="zh-CN" altLang="en-US" b="1">
                <a:sym typeface="Symbol" panose="05050102010706020507" pitchFamily="18" charset="2"/>
              </a:rPr>
              <a:t>时，  </a:t>
            </a:r>
          </a:p>
        </p:txBody>
      </p:sp>
      <p:sp>
        <p:nvSpPr>
          <p:cNvPr id="177197" name="Text Box 45"/>
          <p:cNvSpPr txBox="1">
            <a:spLocks noChangeArrowheads="1"/>
          </p:cNvSpPr>
          <p:nvPr/>
        </p:nvSpPr>
        <p:spPr bwMode="auto">
          <a:xfrm>
            <a:off x="5410200" y="4724400"/>
            <a:ext cx="3505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a:t>= </a:t>
            </a:r>
            <a:r>
              <a:rPr lang="en-US" altLang="zh-CN" b="1" i="1"/>
              <a:t>U</a:t>
            </a:r>
            <a:r>
              <a:rPr lang="en-US" altLang="zh-CN" sz="3200" b="1" baseline="-25000"/>
              <a:t>oc</a:t>
            </a:r>
            <a:r>
              <a:rPr lang="en-US" altLang="zh-CN" b="1"/>
              <a:t> /(</a:t>
            </a:r>
            <a:r>
              <a:rPr lang="en-US" altLang="zh-CN" b="1" i="1"/>
              <a:t>R</a:t>
            </a:r>
            <a:r>
              <a:rPr lang="en-US" altLang="zh-CN" sz="3200" b="1" baseline="-25000"/>
              <a:t>i</a:t>
            </a:r>
            <a:r>
              <a:rPr lang="en-US" altLang="zh-CN" b="1"/>
              <a:t> + </a:t>
            </a:r>
            <a:r>
              <a:rPr lang="en-US" altLang="zh-CN" b="1" i="1"/>
              <a:t>R</a:t>
            </a:r>
            <a:r>
              <a:rPr lang="en-US" altLang="zh-CN" sz="3200" b="1" i="1" baseline="-25000"/>
              <a:t>x</a:t>
            </a:r>
            <a:r>
              <a:rPr lang="en-US" altLang="zh-CN" b="1"/>
              <a:t>) =0.333</a:t>
            </a:r>
            <a:r>
              <a:rPr lang="en-US" altLang="zh-CN" sz="2000" b="1"/>
              <a:t>A  </a:t>
            </a:r>
            <a:endParaRPr lang="en-US" altLang="zh-CN" b="1"/>
          </a:p>
        </p:txBody>
      </p:sp>
      <p:sp>
        <p:nvSpPr>
          <p:cNvPr id="177198" name="Text Box 46"/>
          <p:cNvSpPr txBox="1">
            <a:spLocks noChangeArrowheads="1"/>
          </p:cNvSpPr>
          <p:nvPr/>
        </p:nvSpPr>
        <p:spPr bwMode="auto">
          <a:xfrm>
            <a:off x="3657600" y="5257800"/>
            <a:ext cx="2057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sz="3200" b="1" i="1" baseline="-25000"/>
              <a:t>x</a:t>
            </a:r>
            <a:r>
              <a:rPr lang="en-US" altLang="zh-CN" b="1"/>
              <a:t> =5.2</a:t>
            </a:r>
            <a:r>
              <a:rPr lang="en-US" altLang="zh-CN" b="1">
                <a:sym typeface="Symbol" panose="05050102010706020507" pitchFamily="18" charset="2"/>
              </a:rPr>
              <a:t></a:t>
            </a:r>
            <a:r>
              <a:rPr lang="zh-CN" altLang="en-US" b="1">
                <a:sym typeface="Symbol" panose="05050102010706020507" pitchFamily="18" charset="2"/>
              </a:rPr>
              <a:t>时，  </a:t>
            </a:r>
          </a:p>
        </p:txBody>
      </p:sp>
      <p:sp>
        <p:nvSpPr>
          <p:cNvPr id="177199" name="Text Box 47"/>
          <p:cNvSpPr txBox="1">
            <a:spLocks noChangeArrowheads="1"/>
          </p:cNvSpPr>
          <p:nvPr/>
        </p:nvSpPr>
        <p:spPr bwMode="auto">
          <a:xfrm>
            <a:off x="5410200" y="5257800"/>
            <a:ext cx="3352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a:t>= </a:t>
            </a:r>
            <a:r>
              <a:rPr lang="en-US" altLang="zh-CN" b="1" i="1"/>
              <a:t>U</a:t>
            </a:r>
            <a:r>
              <a:rPr lang="en-US" altLang="zh-CN" sz="3200" b="1" baseline="-25000"/>
              <a:t>oc</a:t>
            </a:r>
            <a:r>
              <a:rPr lang="en-US" altLang="zh-CN" b="1"/>
              <a:t> /(</a:t>
            </a:r>
            <a:r>
              <a:rPr lang="en-US" altLang="zh-CN" b="1" i="1"/>
              <a:t>R</a:t>
            </a:r>
            <a:r>
              <a:rPr lang="en-US" altLang="zh-CN" sz="3200" b="1" baseline="-25000"/>
              <a:t>i</a:t>
            </a:r>
            <a:r>
              <a:rPr lang="en-US" altLang="zh-CN" b="1"/>
              <a:t> + </a:t>
            </a:r>
            <a:r>
              <a:rPr lang="en-US" altLang="zh-CN" b="1" i="1"/>
              <a:t>R</a:t>
            </a:r>
            <a:r>
              <a:rPr lang="en-US" altLang="zh-CN" sz="3200" b="1" i="1" baseline="-25000"/>
              <a:t>x</a:t>
            </a:r>
            <a:r>
              <a:rPr lang="en-US" altLang="zh-CN" b="1"/>
              <a:t>) =0.2</a:t>
            </a:r>
            <a:r>
              <a:rPr lang="en-US" altLang="zh-CN" sz="2000" b="1"/>
              <a:t>A  </a:t>
            </a:r>
            <a:endParaRPr lang="en-US" altLang="zh-CN" b="1"/>
          </a:p>
        </p:txBody>
      </p:sp>
      <p:sp>
        <p:nvSpPr>
          <p:cNvPr id="177200" name="Text Box 48"/>
          <p:cNvSpPr txBox="1">
            <a:spLocks noChangeArrowheads="1"/>
          </p:cNvSpPr>
          <p:nvPr/>
        </p:nvSpPr>
        <p:spPr bwMode="auto">
          <a:xfrm>
            <a:off x="3613150" y="5791200"/>
            <a:ext cx="5205413" cy="457200"/>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i="1">
                <a:solidFill>
                  <a:srgbClr val="FF3300"/>
                </a:solidFill>
              </a:rPr>
              <a:t>R</a:t>
            </a:r>
            <a:r>
              <a:rPr lang="en-US" altLang="zh-CN" sz="3200" b="1" i="1" baseline="-25000">
                <a:solidFill>
                  <a:srgbClr val="FF3300"/>
                </a:solidFill>
              </a:rPr>
              <a:t>x</a:t>
            </a:r>
            <a:r>
              <a:rPr lang="en-US" altLang="zh-CN" b="1" i="1">
                <a:solidFill>
                  <a:srgbClr val="FF3300"/>
                </a:solidFill>
              </a:rPr>
              <a:t> </a:t>
            </a:r>
            <a:r>
              <a:rPr lang="en-US" altLang="zh-CN" b="1">
                <a:solidFill>
                  <a:srgbClr val="FF3300"/>
                </a:solidFill>
              </a:rPr>
              <a:t>= </a:t>
            </a:r>
            <a:r>
              <a:rPr lang="en-US" altLang="zh-CN" b="1" i="1">
                <a:solidFill>
                  <a:srgbClr val="FF3300"/>
                </a:solidFill>
              </a:rPr>
              <a:t>R</a:t>
            </a:r>
            <a:r>
              <a:rPr lang="en-US" altLang="zh-CN" sz="3200" b="1" baseline="-25000">
                <a:solidFill>
                  <a:srgbClr val="FF3300"/>
                </a:solidFill>
              </a:rPr>
              <a:t>i</a:t>
            </a:r>
            <a:r>
              <a:rPr lang="en-US" altLang="zh-CN" b="1">
                <a:solidFill>
                  <a:srgbClr val="FF3300"/>
                </a:solidFill>
              </a:rPr>
              <a:t> =4.8</a:t>
            </a:r>
            <a:r>
              <a:rPr lang="en-US" altLang="zh-CN" b="1">
                <a:solidFill>
                  <a:srgbClr val="FF3300"/>
                </a:solidFill>
                <a:sym typeface="Symbol" panose="05050102010706020507" pitchFamily="18" charset="2"/>
              </a:rPr>
              <a:t></a:t>
            </a:r>
            <a:r>
              <a:rPr lang="zh-CN" altLang="en-US" b="1">
                <a:solidFill>
                  <a:srgbClr val="FF3300"/>
                </a:solidFill>
              </a:rPr>
              <a:t>时，其上获最大功率。  </a:t>
            </a:r>
          </a:p>
        </p:txBody>
      </p:sp>
      <p:grpSp>
        <p:nvGrpSpPr>
          <p:cNvPr id="177201" name="Group 49"/>
          <p:cNvGrpSpPr>
            <a:grpSpLocks/>
          </p:cNvGrpSpPr>
          <p:nvPr/>
        </p:nvGrpSpPr>
        <p:grpSpPr bwMode="auto">
          <a:xfrm>
            <a:off x="4087813" y="2057400"/>
            <a:ext cx="3455987" cy="2743200"/>
            <a:chOff x="2575" y="1296"/>
            <a:chExt cx="2177" cy="1728"/>
          </a:xfrm>
        </p:grpSpPr>
        <p:sp>
          <p:nvSpPr>
            <p:cNvPr id="177202" name="Oval 50"/>
            <p:cNvSpPr>
              <a:spLocks noChangeArrowheads="1"/>
            </p:cNvSpPr>
            <p:nvPr/>
          </p:nvSpPr>
          <p:spPr bwMode="auto">
            <a:xfrm>
              <a:off x="2910" y="2297"/>
              <a:ext cx="295" cy="295"/>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3" name="Line 51"/>
            <p:cNvSpPr>
              <a:spLocks noChangeShapeType="1"/>
            </p:cNvSpPr>
            <p:nvPr/>
          </p:nvSpPr>
          <p:spPr bwMode="auto">
            <a:xfrm rot="5400000">
              <a:off x="3698" y="2160"/>
              <a:ext cx="484"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04" name="Text Box 52"/>
            <p:cNvSpPr txBox="1">
              <a:spLocks noChangeArrowheads="1"/>
            </p:cNvSpPr>
            <p:nvPr/>
          </p:nvSpPr>
          <p:spPr bwMode="auto">
            <a:xfrm>
              <a:off x="3714" y="1992"/>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b="1"/>
            </a:p>
          </p:txBody>
        </p:sp>
        <p:sp>
          <p:nvSpPr>
            <p:cNvPr id="177205" name="Text Box 53"/>
            <p:cNvSpPr txBox="1">
              <a:spLocks noChangeArrowheads="1"/>
            </p:cNvSpPr>
            <p:nvPr/>
          </p:nvSpPr>
          <p:spPr bwMode="auto">
            <a:xfrm>
              <a:off x="4064" y="1296"/>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7206" name="Text Box 54"/>
            <p:cNvSpPr txBox="1">
              <a:spLocks noChangeArrowheads="1"/>
            </p:cNvSpPr>
            <p:nvPr/>
          </p:nvSpPr>
          <p:spPr bwMode="auto">
            <a:xfrm>
              <a:off x="4064" y="2736"/>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177207" name="Text Box 55"/>
            <p:cNvSpPr txBox="1">
              <a:spLocks noChangeArrowheads="1"/>
            </p:cNvSpPr>
            <p:nvPr/>
          </p:nvSpPr>
          <p:spPr bwMode="auto">
            <a:xfrm>
              <a:off x="2575" y="2286"/>
              <a:ext cx="52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oc</a:t>
              </a:r>
              <a:endParaRPr lang="en-US" altLang="zh-CN" b="1"/>
            </a:p>
          </p:txBody>
        </p:sp>
        <p:sp>
          <p:nvSpPr>
            <p:cNvPr id="177208" name="Text Box 56"/>
            <p:cNvSpPr txBox="1">
              <a:spLocks noChangeArrowheads="1"/>
            </p:cNvSpPr>
            <p:nvPr/>
          </p:nvSpPr>
          <p:spPr bwMode="auto">
            <a:xfrm>
              <a:off x="2837" y="2069"/>
              <a:ext cx="27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7209" name="Text Box 57"/>
            <p:cNvSpPr txBox="1">
              <a:spLocks noChangeArrowheads="1"/>
            </p:cNvSpPr>
            <p:nvPr/>
          </p:nvSpPr>
          <p:spPr bwMode="auto">
            <a:xfrm>
              <a:off x="2826" y="2496"/>
              <a:ext cx="34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7210" name="Text Box 58"/>
            <p:cNvSpPr txBox="1">
              <a:spLocks noChangeArrowheads="1"/>
            </p:cNvSpPr>
            <p:nvPr/>
          </p:nvSpPr>
          <p:spPr bwMode="auto">
            <a:xfrm>
              <a:off x="3306" y="2256"/>
              <a:ext cx="4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p>
          </p:txBody>
        </p:sp>
        <p:grpSp>
          <p:nvGrpSpPr>
            <p:cNvPr id="177211" name="Group 59"/>
            <p:cNvGrpSpPr>
              <a:grpSpLocks/>
            </p:cNvGrpSpPr>
            <p:nvPr/>
          </p:nvGrpSpPr>
          <p:grpSpPr bwMode="auto">
            <a:xfrm>
              <a:off x="3065" y="1632"/>
              <a:ext cx="1105" cy="1088"/>
              <a:chOff x="3456" y="720"/>
              <a:chExt cx="768" cy="720"/>
            </a:xfrm>
          </p:grpSpPr>
          <p:sp>
            <p:nvSpPr>
              <p:cNvPr id="177212" name="Line 60"/>
              <p:cNvSpPr>
                <a:spLocks noChangeShapeType="1"/>
              </p:cNvSpPr>
              <p:nvPr/>
            </p:nvSpPr>
            <p:spPr bwMode="auto">
              <a:xfrm>
                <a:off x="3456" y="720"/>
                <a:ext cx="0" cy="72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3" name="Line 61"/>
              <p:cNvSpPr>
                <a:spLocks noChangeShapeType="1"/>
              </p:cNvSpPr>
              <p:nvPr/>
            </p:nvSpPr>
            <p:spPr bwMode="auto">
              <a:xfrm>
                <a:off x="3456" y="720"/>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4" name="Line 62"/>
              <p:cNvSpPr>
                <a:spLocks noChangeShapeType="1"/>
              </p:cNvSpPr>
              <p:nvPr/>
            </p:nvSpPr>
            <p:spPr bwMode="auto">
              <a:xfrm>
                <a:off x="3456" y="1440"/>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7215" name="Line 63"/>
            <p:cNvSpPr>
              <a:spLocks noChangeShapeType="1"/>
            </p:cNvSpPr>
            <p:nvPr/>
          </p:nvSpPr>
          <p:spPr bwMode="auto">
            <a:xfrm>
              <a:off x="4170" y="1635"/>
              <a:ext cx="0" cy="108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6" name="Rectangle 64"/>
            <p:cNvSpPr>
              <a:spLocks noChangeArrowheads="1"/>
            </p:cNvSpPr>
            <p:nvPr/>
          </p:nvSpPr>
          <p:spPr bwMode="auto">
            <a:xfrm>
              <a:off x="4102" y="1967"/>
              <a:ext cx="136" cy="385"/>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17" name="Text Box 65"/>
            <p:cNvSpPr txBox="1">
              <a:spLocks noChangeArrowheads="1"/>
            </p:cNvSpPr>
            <p:nvPr/>
          </p:nvSpPr>
          <p:spPr bwMode="auto">
            <a:xfrm>
              <a:off x="4266" y="1968"/>
              <a:ext cx="48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sz="3200" b="1" i="1" baseline="-25000"/>
                <a:t>x</a:t>
              </a:r>
            </a:p>
          </p:txBody>
        </p:sp>
        <p:sp>
          <p:nvSpPr>
            <p:cNvPr id="177218" name="Text Box 66"/>
            <p:cNvSpPr txBox="1">
              <a:spLocks noChangeArrowheads="1"/>
            </p:cNvSpPr>
            <p:nvPr/>
          </p:nvSpPr>
          <p:spPr bwMode="auto">
            <a:xfrm>
              <a:off x="2677" y="1779"/>
              <a:ext cx="48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i</a:t>
              </a:r>
              <a:endParaRPr lang="en-US" altLang="zh-CN" b="1"/>
            </a:p>
          </p:txBody>
        </p:sp>
        <p:sp>
          <p:nvSpPr>
            <p:cNvPr id="177219" name="Rectangle 67"/>
            <p:cNvSpPr>
              <a:spLocks noChangeArrowheads="1"/>
            </p:cNvSpPr>
            <p:nvPr/>
          </p:nvSpPr>
          <p:spPr bwMode="auto">
            <a:xfrm>
              <a:off x="2996" y="1728"/>
              <a:ext cx="136" cy="385"/>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0" name="Oval 68"/>
            <p:cNvSpPr>
              <a:spLocks noChangeArrowheads="1"/>
            </p:cNvSpPr>
            <p:nvPr/>
          </p:nvSpPr>
          <p:spPr bwMode="auto">
            <a:xfrm>
              <a:off x="4136" y="1584"/>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1" name="Oval 69"/>
            <p:cNvSpPr>
              <a:spLocks noChangeArrowheads="1"/>
            </p:cNvSpPr>
            <p:nvPr/>
          </p:nvSpPr>
          <p:spPr bwMode="auto">
            <a:xfrm>
              <a:off x="4136" y="2688"/>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7222" name="Group 70"/>
          <p:cNvGrpSpPr>
            <a:grpSpLocks/>
          </p:cNvGrpSpPr>
          <p:nvPr/>
        </p:nvGrpSpPr>
        <p:grpSpPr bwMode="auto">
          <a:xfrm>
            <a:off x="304800" y="3733800"/>
            <a:ext cx="2743200" cy="2133600"/>
            <a:chOff x="192" y="2352"/>
            <a:chExt cx="1728" cy="1344"/>
          </a:xfrm>
        </p:grpSpPr>
        <p:sp>
          <p:nvSpPr>
            <p:cNvPr id="177223" name="AutoShape 71"/>
            <p:cNvSpPr>
              <a:spLocks noChangeArrowheads="1"/>
            </p:cNvSpPr>
            <p:nvPr/>
          </p:nvSpPr>
          <p:spPr bwMode="auto">
            <a:xfrm>
              <a:off x="1440" y="3024"/>
              <a:ext cx="288" cy="144"/>
            </a:xfrm>
            <a:prstGeom prst="leftArrow">
              <a:avLst>
                <a:gd name="adj1" fmla="val 50000"/>
                <a:gd name="adj2" fmla="val 5000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24" name="Text Box 72"/>
            <p:cNvSpPr txBox="1">
              <a:spLocks noChangeArrowheads="1"/>
            </p:cNvSpPr>
            <p:nvPr/>
          </p:nvSpPr>
          <p:spPr bwMode="auto">
            <a:xfrm>
              <a:off x="1536" y="2760"/>
              <a:ext cx="33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sz="3200" b="1" baseline="-25000"/>
                <a:t>i</a:t>
              </a:r>
            </a:p>
          </p:txBody>
        </p:sp>
        <p:sp>
          <p:nvSpPr>
            <p:cNvPr id="177225" name="Text Box 73"/>
            <p:cNvSpPr txBox="1">
              <a:spLocks noChangeArrowheads="1"/>
            </p:cNvSpPr>
            <p:nvPr/>
          </p:nvSpPr>
          <p:spPr bwMode="auto">
            <a:xfrm>
              <a:off x="1680" y="2352"/>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7226" name="Text Box 74"/>
            <p:cNvSpPr txBox="1">
              <a:spLocks noChangeArrowheads="1"/>
            </p:cNvSpPr>
            <p:nvPr/>
          </p:nvSpPr>
          <p:spPr bwMode="auto">
            <a:xfrm>
              <a:off x="1731" y="3408"/>
              <a:ext cx="1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b="1"/>
            </a:p>
          </p:txBody>
        </p:sp>
        <p:sp>
          <p:nvSpPr>
            <p:cNvPr id="177227" name="Text Box 75"/>
            <p:cNvSpPr txBox="1">
              <a:spLocks noChangeArrowheads="1"/>
            </p:cNvSpPr>
            <p:nvPr/>
          </p:nvSpPr>
          <p:spPr bwMode="auto">
            <a:xfrm rot="-2712686">
              <a:off x="678" y="3008"/>
              <a:ext cx="47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177228" name="Text Box 76"/>
            <p:cNvSpPr txBox="1">
              <a:spLocks noChangeArrowheads="1"/>
            </p:cNvSpPr>
            <p:nvPr/>
          </p:nvSpPr>
          <p:spPr bwMode="auto">
            <a:xfrm rot="-18817037">
              <a:off x="945" y="2562"/>
              <a:ext cx="41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7229" name="Freeform 77"/>
            <p:cNvSpPr>
              <a:spLocks/>
            </p:cNvSpPr>
            <p:nvPr/>
          </p:nvSpPr>
          <p:spPr bwMode="auto">
            <a:xfrm>
              <a:off x="252" y="3036"/>
              <a:ext cx="972" cy="1"/>
            </a:xfrm>
            <a:custGeom>
              <a:avLst/>
              <a:gdLst>
                <a:gd name="T0" fmla="*/ 0 w 972"/>
                <a:gd name="T1" fmla="*/ 0 h 1"/>
                <a:gd name="T2" fmla="*/ 972 w 972"/>
                <a:gd name="T3" fmla="*/ 0 h 1"/>
              </a:gdLst>
              <a:ahLst/>
              <a:cxnLst>
                <a:cxn ang="0">
                  <a:pos x="T0" y="T1"/>
                </a:cxn>
                <a:cxn ang="0">
                  <a:pos x="T2" y="T3"/>
                </a:cxn>
              </a:cxnLst>
              <a:rect l="0" t="0" r="r" b="b"/>
              <a:pathLst>
                <a:path w="972" h="1">
                  <a:moveTo>
                    <a:pt x="0" y="0"/>
                  </a:moveTo>
                  <a:lnTo>
                    <a:pt x="972" y="0"/>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0" name="Text Box 78"/>
            <p:cNvSpPr txBox="1">
              <a:spLocks noChangeArrowheads="1"/>
            </p:cNvSpPr>
            <p:nvPr/>
          </p:nvSpPr>
          <p:spPr bwMode="auto">
            <a:xfrm rot="2691986">
              <a:off x="439" y="3059"/>
              <a:ext cx="42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7231" name="Text Box 79"/>
            <p:cNvSpPr txBox="1">
              <a:spLocks noChangeArrowheads="1"/>
            </p:cNvSpPr>
            <p:nvPr/>
          </p:nvSpPr>
          <p:spPr bwMode="auto">
            <a:xfrm rot="-2486295">
              <a:off x="192" y="2531"/>
              <a:ext cx="38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p>
          </p:txBody>
        </p:sp>
        <p:sp>
          <p:nvSpPr>
            <p:cNvPr id="177232" name="AutoShape 80"/>
            <p:cNvSpPr>
              <a:spLocks noChangeArrowheads="1"/>
            </p:cNvSpPr>
            <p:nvPr/>
          </p:nvSpPr>
          <p:spPr bwMode="auto">
            <a:xfrm>
              <a:off x="243" y="2531"/>
              <a:ext cx="1020" cy="1020"/>
            </a:xfrm>
            <a:prstGeom prst="diamond">
              <a:avLst/>
            </a:prstGeom>
            <a:noFill/>
            <a:ln w="19050">
              <a:solidFill>
                <a:schemeClr val="tx1"/>
              </a:solidFill>
              <a:miter lim="800000"/>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3" name="Rectangle 81"/>
            <p:cNvSpPr>
              <a:spLocks noChangeArrowheads="1"/>
            </p:cNvSpPr>
            <p:nvPr/>
          </p:nvSpPr>
          <p:spPr bwMode="auto">
            <a:xfrm rot="2700000">
              <a:off x="961" y="3151"/>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4" name="Rectangle 82"/>
            <p:cNvSpPr>
              <a:spLocks noChangeArrowheads="1"/>
            </p:cNvSpPr>
            <p:nvPr/>
          </p:nvSpPr>
          <p:spPr bwMode="auto">
            <a:xfrm rot="2700000">
              <a:off x="479" y="2624"/>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5" name="Rectangle 83"/>
            <p:cNvSpPr>
              <a:spLocks noChangeArrowheads="1"/>
            </p:cNvSpPr>
            <p:nvPr/>
          </p:nvSpPr>
          <p:spPr bwMode="auto">
            <a:xfrm rot="-2700000">
              <a:off x="437" y="3149"/>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6" name="Rectangle 84"/>
            <p:cNvSpPr>
              <a:spLocks noChangeArrowheads="1"/>
            </p:cNvSpPr>
            <p:nvPr/>
          </p:nvSpPr>
          <p:spPr bwMode="auto">
            <a:xfrm rot="-2700000">
              <a:off x="963" y="2675"/>
              <a:ext cx="97" cy="29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7" name="Oval 85"/>
            <p:cNvSpPr>
              <a:spLocks noChangeArrowheads="1"/>
            </p:cNvSpPr>
            <p:nvPr/>
          </p:nvSpPr>
          <p:spPr bwMode="auto">
            <a:xfrm>
              <a:off x="723" y="251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8" name="Oval 86"/>
            <p:cNvSpPr>
              <a:spLocks noChangeArrowheads="1"/>
            </p:cNvSpPr>
            <p:nvPr/>
          </p:nvSpPr>
          <p:spPr bwMode="auto">
            <a:xfrm>
              <a:off x="1203" y="301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39" name="Oval 87"/>
            <p:cNvSpPr>
              <a:spLocks noChangeArrowheads="1"/>
            </p:cNvSpPr>
            <p:nvPr/>
          </p:nvSpPr>
          <p:spPr bwMode="auto">
            <a:xfrm>
              <a:off x="223" y="301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40" name="Oval 88"/>
            <p:cNvSpPr>
              <a:spLocks noChangeArrowheads="1"/>
            </p:cNvSpPr>
            <p:nvPr/>
          </p:nvSpPr>
          <p:spPr bwMode="auto">
            <a:xfrm>
              <a:off x="723" y="3491"/>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41" name="Oval 89"/>
            <p:cNvSpPr>
              <a:spLocks noChangeArrowheads="1"/>
            </p:cNvSpPr>
            <p:nvPr/>
          </p:nvSpPr>
          <p:spPr bwMode="auto">
            <a:xfrm>
              <a:off x="1632" y="2496"/>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42" name="Oval 90"/>
            <p:cNvSpPr>
              <a:spLocks noChangeArrowheads="1"/>
            </p:cNvSpPr>
            <p:nvPr/>
          </p:nvSpPr>
          <p:spPr bwMode="auto">
            <a:xfrm>
              <a:off x="1660" y="3508"/>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243" name="Line 91"/>
            <p:cNvSpPr>
              <a:spLocks noChangeShapeType="1"/>
            </p:cNvSpPr>
            <p:nvPr/>
          </p:nvSpPr>
          <p:spPr bwMode="auto">
            <a:xfrm>
              <a:off x="768" y="2544"/>
              <a:ext cx="9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77244" name="Line 92"/>
            <p:cNvSpPr>
              <a:spLocks noChangeShapeType="1"/>
            </p:cNvSpPr>
            <p:nvPr/>
          </p:nvSpPr>
          <p:spPr bwMode="auto">
            <a:xfrm>
              <a:off x="756" y="3540"/>
              <a:ext cx="9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177248" name="AutoShape 96"/>
          <p:cNvSpPr>
            <a:spLocks noChangeArrowheads="1"/>
          </p:cNvSpPr>
          <p:nvPr/>
        </p:nvSpPr>
        <p:spPr bwMode="auto">
          <a:xfrm rot="-2064370">
            <a:off x="3038475" y="3878263"/>
            <a:ext cx="1241425" cy="153987"/>
          </a:xfrm>
          <a:prstGeom prst="rightArrow">
            <a:avLst>
              <a:gd name="adj1" fmla="val 50000"/>
              <a:gd name="adj2" fmla="val 201547"/>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Tree>
    <p:extLst>
      <p:ext uri="{BB962C8B-B14F-4D97-AF65-F5344CB8AC3E}">
        <p14:creationId xmlns:p14="http://schemas.microsoft.com/office/powerpoint/2010/main" val="10261761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77156"/>
                                        </p:tgtEl>
                                        <p:attrNameLst>
                                          <p:attrName>style.visibility</p:attrName>
                                        </p:attrNameLst>
                                      </p:cBhvr>
                                      <p:to>
                                        <p:strVal val="visible"/>
                                      </p:to>
                                    </p:set>
                                    <p:animEffect transition="in" filter="dissolve">
                                      <p:cBhvr>
                                        <p:cTn id="7" dur="500"/>
                                        <p:tgtEl>
                                          <p:spTgt spid="17715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177155"/>
                                        </p:tgtEl>
                                        <p:attrNameLst>
                                          <p:attrName>style.visibility</p:attrName>
                                        </p:attrNameLst>
                                      </p:cBhvr>
                                      <p:to>
                                        <p:strVal val="visible"/>
                                      </p:to>
                                    </p:set>
                                    <p:anim calcmode="lin" valueType="num">
                                      <p:cBhvr>
                                        <p:cTn id="12" dur="500" fill="hold"/>
                                        <p:tgtEl>
                                          <p:spTgt spid="177155"/>
                                        </p:tgtEl>
                                        <p:attrNameLst>
                                          <p:attrName>ppt_x</p:attrName>
                                        </p:attrNameLst>
                                      </p:cBhvr>
                                      <p:tavLst>
                                        <p:tav tm="0">
                                          <p:val>
                                            <p:strVal val="#ppt_x-#ppt_w/2"/>
                                          </p:val>
                                        </p:tav>
                                        <p:tav tm="100000">
                                          <p:val>
                                            <p:strVal val="#ppt_x"/>
                                          </p:val>
                                        </p:tav>
                                      </p:tavLst>
                                    </p:anim>
                                    <p:anim calcmode="lin" valueType="num">
                                      <p:cBhvr>
                                        <p:cTn id="13" dur="500" fill="hold"/>
                                        <p:tgtEl>
                                          <p:spTgt spid="177155"/>
                                        </p:tgtEl>
                                        <p:attrNameLst>
                                          <p:attrName>ppt_y</p:attrName>
                                        </p:attrNameLst>
                                      </p:cBhvr>
                                      <p:tavLst>
                                        <p:tav tm="0">
                                          <p:val>
                                            <p:strVal val="#ppt_y"/>
                                          </p:val>
                                        </p:tav>
                                        <p:tav tm="100000">
                                          <p:val>
                                            <p:strVal val="#ppt_y"/>
                                          </p:val>
                                        </p:tav>
                                      </p:tavLst>
                                    </p:anim>
                                    <p:anim calcmode="lin" valueType="num">
                                      <p:cBhvr>
                                        <p:cTn id="14" dur="500" fill="hold"/>
                                        <p:tgtEl>
                                          <p:spTgt spid="177155"/>
                                        </p:tgtEl>
                                        <p:attrNameLst>
                                          <p:attrName>ppt_w</p:attrName>
                                        </p:attrNameLst>
                                      </p:cBhvr>
                                      <p:tavLst>
                                        <p:tav tm="0">
                                          <p:val>
                                            <p:fltVal val="0"/>
                                          </p:val>
                                        </p:tav>
                                        <p:tav tm="100000">
                                          <p:val>
                                            <p:strVal val="#ppt_w"/>
                                          </p:val>
                                        </p:tav>
                                      </p:tavLst>
                                    </p:anim>
                                    <p:anim calcmode="lin" valueType="num">
                                      <p:cBhvr>
                                        <p:cTn id="15" dur="500" fill="hold"/>
                                        <p:tgtEl>
                                          <p:spTgt spid="177155"/>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77194"/>
                                        </p:tgtEl>
                                        <p:attrNameLst>
                                          <p:attrName>style.visibility</p:attrName>
                                        </p:attrNameLst>
                                      </p:cBhvr>
                                      <p:to>
                                        <p:strVal val="visible"/>
                                      </p:to>
                                    </p:set>
                                    <p:anim calcmode="lin" valueType="num">
                                      <p:cBhvr>
                                        <p:cTn id="20" dur="500" fill="hold"/>
                                        <p:tgtEl>
                                          <p:spTgt spid="177194"/>
                                        </p:tgtEl>
                                        <p:attrNameLst>
                                          <p:attrName>ppt_w</p:attrName>
                                        </p:attrNameLst>
                                      </p:cBhvr>
                                      <p:tavLst>
                                        <p:tav tm="0">
                                          <p:val>
                                            <p:fltVal val="0"/>
                                          </p:val>
                                        </p:tav>
                                        <p:tav tm="100000">
                                          <p:val>
                                            <p:strVal val="#ppt_w"/>
                                          </p:val>
                                        </p:tav>
                                      </p:tavLst>
                                    </p:anim>
                                    <p:anim calcmode="lin" valueType="num">
                                      <p:cBhvr>
                                        <p:cTn id="21" dur="500" fill="hold"/>
                                        <p:tgtEl>
                                          <p:spTgt spid="177194"/>
                                        </p:tgtEl>
                                        <p:attrNameLst>
                                          <p:attrName>ppt_h</p:attrName>
                                        </p:attrNameLst>
                                      </p:cBhvr>
                                      <p:tavLst>
                                        <p:tav tm="0">
                                          <p:val>
                                            <p:strVal val="#ppt_h"/>
                                          </p:val>
                                        </p:tav>
                                        <p:tav tm="100000">
                                          <p:val>
                                            <p:strVal val="#ppt_h"/>
                                          </p:val>
                                        </p:tav>
                                      </p:tavLst>
                                    </p:anim>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8" fill="hold" nodeType="clickEffect">
                                  <p:stCondLst>
                                    <p:cond delay="0"/>
                                  </p:stCondLst>
                                  <p:childTnLst>
                                    <p:set>
                                      <p:cBhvr>
                                        <p:cTn id="25" dur="1" fill="hold">
                                          <p:stCondLst>
                                            <p:cond delay="0"/>
                                          </p:stCondLst>
                                        </p:cTn>
                                        <p:tgtEl>
                                          <p:spTgt spid="177222"/>
                                        </p:tgtEl>
                                        <p:attrNameLst>
                                          <p:attrName>style.visibility</p:attrName>
                                        </p:attrNameLst>
                                      </p:cBhvr>
                                      <p:to>
                                        <p:strVal val="visible"/>
                                      </p:to>
                                    </p:set>
                                    <p:anim calcmode="lin" valueType="num">
                                      <p:cBhvr additive="base">
                                        <p:cTn id="26" dur="500" fill="hold"/>
                                        <p:tgtEl>
                                          <p:spTgt spid="177222"/>
                                        </p:tgtEl>
                                        <p:attrNameLst>
                                          <p:attrName>ppt_x</p:attrName>
                                        </p:attrNameLst>
                                      </p:cBhvr>
                                      <p:tavLst>
                                        <p:tav tm="0">
                                          <p:val>
                                            <p:strVal val="0-#ppt_w/2"/>
                                          </p:val>
                                        </p:tav>
                                        <p:tav tm="100000">
                                          <p:val>
                                            <p:strVal val="#ppt_x"/>
                                          </p:val>
                                        </p:tav>
                                      </p:tavLst>
                                    </p:anim>
                                    <p:anim calcmode="lin" valueType="num">
                                      <p:cBhvr additive="base">
                                        <p:cTn id="27" dur="500" fill="hold"/>
                                        <p:tgtEl>
                                          <p:spTgt spid="177222"/>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177195"/>
                                        </p:tgtEl>
                                        <p:attrNameLst>
                                          <p:attrName>style.visibility</p:attrName>
                                        </p:attrNameLst>
                                      </p:cBhvr>
                                      <p:to>
                                        <p:strVal val="visible"/>
                                      </p:to>
                                    </p:set>
                                    <p:anim calcmode="lin" valueType="num">
                                      <p:cBhvr additive="base">
                                        <p:cTn id="32" dur="500" fill="hold"/>
                                        <p:tgtEl>
                                          <p:spTgt spid="177195"/>
                                        </p:tgtEl>
                                        <p:attrNameLst>
                                          <p:attrName>ppt_x</p:attrName>
                                        </p:attrNameLst>
                                      </p:cBhvr>
                                      <p:tavLst>
                                        <p:tav tm="0">
                                          <p:val>
                                            <p:strVal val="#ppt_x"/>
                                          </p:val>
                                        </p:tav>
                                        <p:tav tm="100000">
                                          <p:val>
                                            <p:strVal val="#ppt_x"/>
                                          </p:val>
                                        </p:tav>
                                      </p:tavLst>
                                    </p:anim>
                                    <p:anim calcmode="lin" valueType="num">
                                      <p:cBhvr additive="base">
                                        <p:cTn id="33" dur="500" fill="hold"/>
                                        <p:tgtEl>
                                          <p:spTgt spid="177195"/>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177248"/>
                                        </p:tgtEl>
                                        <p:attrNameLst>
                                          <p:attrName>style.visibility</p:attrName>
                                        </p:attrNameLst>
                                      </p:cBhvr>
                                      <p:to>
                                        <p:strVal val="visible"/>
                                      </p:to>
                                    </p:set>
                                    <p:animEffect transition="in" filter="wipe(down)">
                                      <p:cBhvr>
                                        <p:cTn id="38" dur="500"/>
                                        <p:tgtEl>
                                          <p:spTgt spid="17724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177201"/>
                                        </p:tgtEl>
                                        <p:attrNameLst>
                                          <p:attrName>style.visibility</p:attrName>
                                        </p:attrNameLst>
                                      </p:cBhvr>
                                      <p:to>
                                        <p:strVal val="visible"/>
                                      </p:to>
                                    </p:set>
                                    <p:animEffect transition="in" filter="wipe(left)">
                                      <p:cBhvr>
                                        <p:cTn id="43" dur="500"/>
                                        <p:tgtEl>
                                          <p:spTgt spid="17720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5" fill="hold" grpId="0" nodeType="clickEffect">
                                  <p:stCondLst>
                                    <p:cond delay="0"/>
                                  </p:stCondLst>
                                  <p:childTnLst>
                                    <p:set>
                                      <p:cBhvr>
                                        <p:cTn id="47" dur="1" fill="hold">
                                          <p:stCondLst>
                                            <p:cond delay="0"/>
                                          </p:stCondLst>
                                        </p:cTn>
                                        <p:tgtEl>
                                          <p:spTgt spid="177196"/>
                                        </p:tgtEl>
                                        <p:attrNameLst>
                                          <p:attrName>style.visibility</p:attrName>
                                        </p:attrNameLst>
                                      </p:cBhvr>
                                      <p:to>
                                        <p:strVal val="visible"/>
                                      </p:to>
                                    </p:set>
                                    <p:animEffect transition="in" filter="blinds(vertical)">
                                      <p:cBhvr>
                                        <p:cTn id="48" dur="500"/>
                                        <p:tgtEl>
                                          <p:spTgt spid="177196"/>
                                        </p:tgtEl>
                                      </p:cBhvr>
                                    </p:animEffect>
                                  </p:childTnLst>
                                </p:cTn>
                              </p:par>
                            </p:childTnLst>
                          </p:cTn>
                        </p:par>
                        <p:par>
                          <p:cTn id="49" fill="hold" nodeType="afterGroup">
                            <p:stCondLst>
                              <p:cond delay="500"/>
                            </p:stCondLst>
                            <p:childTnLst>
                              <p:par>
                                <p:cTn id="50" presetID="4" presetClass="entr" presetSubtype="16" fill="hold" grpId="0" nodeType="afterEffect">
                                  <p:stCondLst>
                                    <p:cond delay="1000"/>
                                  </p:stCondLst>
                                  <p:childTnLst>
                                    <p:set>
                                      <p:cBhvr>
                                        <p:cTn id="51" dur="1" fill="hold">
                                          <p:stCondLst>
                                            <p:cond delay="0"/>
                                          </p:stCondLst>
                                        </p:cTn>
                                        <p:tgtEl>
                                          <p:spTgt spid="177197"/>
                                        </p:tgtEl>
                                        <p:attrNameLst>
                                          <p:attrName>style.visibility</p:attrName>
                                        </p:attrNameLst>
                                      </p:cBhvr>
                                      <p:to>
                                        <p:strVal val="visible"/>
                                      </p:to>
                                    </p:set>
                                    <p:animEffect transition="in" filter="box(in)">
                                      <p:cBhvr>
                                        <p:cTn id="52" dur="500"/>
                                        <p:tgtEl>
                                          <p:spTgt spid="17719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7" presetClass="entr" presetSubtype="2" fill="hold" grpId="0" nodeType="clickEffect">
                                  <p:stCondLst>
                                    <p:cond delay="0"/>
                                  </p:stCondLst>
                                  <p:childTnLst>
                                    <p:set>
                                      <p:cBhvr>
                                        <p:cTn id="56" dur="1" fill="hold">
                                          <p:stCondLst>
                                            <p:cond delay="0"/>
                                          </p:stCondLst>
                                        </p:cTn>
                                        <p:tgtEl>
                                          <p:spTgt spid="177198"/>
                                        </p:tgtEl>
                                        <p:attrNameLst>
                                          <p:attrName>style.visibility</p:attrName>
                                        </p:attrNameLst>
                                      </p:cBhvr>
                                      <p:to>
                                        <p:strVal val="visible"/>
                                      </p:to>
                                    </p:set>
                                    <p:anim calcmode="lin" valueType="num">
                                      <p:cBhvr>
                                        <p:cTn id="57" dur="500" fill="hold"/>
                                        <p:tgtEl>
                                          <p:spTgt spid="177198"/>
                                        </p:tgtEl>
                                        <p:attrNameLst>
                                          <p:attrName>ppt_x</p:attrName>
                                        </p:attrNameLst>
                                      </p:cBhvr>
                                      <p:tavLst>
                                        <p:tav tm="0">
                                          <p:val>
                                            <p:strVal val="#ppt_x+#ppt_w/2"/>
                                          </p:val>
                                        </p:tav>
                                        <p:tav tm="100000">
                                          <p:val>
                                            <p:strVal val="#ppt_x"/>
                                          </p:val>
                                        </p:tav>
                                      </p:tavLst>
                                    </p:anim>
                                    <p:anim calcmode="lin" valueType="num">
                                      <p:cBhvr>
                                        <p:cTn id="58" dur="500" fill="hold"/>
                                        <p:tgtEl>
                                          <p:spTgt spid="177198"/>
                                        </p:tgtEl>
                                        <p:attrNameLst>
                                          <p:attrName>ppt_y</p:attrName>
                                        </p:attrNameLst>
                                      </p:cBhvr>
                                      <p:tavLst>
                                        <p:tav tm="0">
                                          <p:val>
                                            <p:strVal val="#ppt_y"/>
                                          </p:val>
                                        </p:tav>
                                        <p:tav tm="100000">
                                          <p:val>
                                            <p:strVal val="#ppt_y"/>
                                          </p:val>
                                        </p:tav>
                                      </p:tavLst>
                                    </p:anim>
                                    <p:anim calcmode="lin" valueType="num">
                                      <p:cBhvr>
                                        <p:cTn id="59" dur="500" fill="hold"/>
                                        <p:tgtEl>
                                          <p:spTgt spid="177198"/>
                                        </p:tgtEl>
                                        <p:attrNameLst>
                                          <p:attrName>ppt_w</p:attrName>
                                        </p:attrNameLst>
                                      </p:cBhvr>
                                      <p:tavLst>
                                        <p:tav tm="0">
                                          <p:val>
                                            <p:fltVal val="0"/>
                                          </p:val>
                                        </p:tav>
                                        <p:tav tm="100000">
                                          <p:val>
                                            <p:strVal val="#ppt_w"/>
                                          </p:val>
                                        </p:tav>
                                      </p:tavLst>
                                    </p:anim>
                                    <p:anim calcmode="lin" valueType="num">
                                      <p:cBhvr>
                                        <p:cTn id="60" dur="500" fill="hold"/>
                                        <p:tgtEl>
                                          <p:spTgt spid="177198"/>
                                        </p:tgtEl>
                                        <p:attrNameLst>
                                          <p:attrName>ppt_h</p:attrName>
                                        </p:attrNameLst>
                                      </p:cBhvr>
                                      <p:tavLst>
                                        <p:tav tm="0">
                                          <p:val>
                                            <p:strVal val="#ppt_h"/>
                                          </p:val>
                                        </p:tav>
                                        <p:tav tm="100000">
                                          <p:val>
                                            <p:strVal val="#ppt_h"/>
                                          </p:val>
                                        </p:tav>
                                      </p:tavLst>
                                    </p:anim>
                                  </p:childTnLst>
                                </p:cTn>
                              </p:par>
                            </p:childTnLst>
                          </p:cTn>
                        </p:par>
                        <p:par>
                          <p:cTn id="61" fill="hold" nodeType="afterGroup">
                            <p:stCondLst>
                              <p:cond delay="500"/>
                            </p:stCondLst>
                            <p:childTnLst>
                              <p:par>
                                <p:cTn id="62" presetID="17" presetClass="entr" presetSubtype="1" fill="hold" grpId="0" nodeType="afterEffect">
                                  <p:stCondLst>
                                    <p:cond delay="1000"/>
                                  </p:stCondLst>
                                  <p:childTnLst>
                                    <p:set>
                                      <p:cBhvr>
                                        <p:cTn id="63" dur="1" fill="hold">
                                          <p:stCondLst>
                                            <p:cond delay="0"/>
                                          </p:stCondLst>
                                        </p:cTn>
                                        <p:tgtEl>
                                          <p:spTgt spid="177199"/>
                                        </p:tgtEl>
                                        <p:attrNameLst>
                                          <p:attrName>style.visibility</p:attrName>
                                        </p:attrNameLst>
                                      </p:cBhvr>
                                      <p:to>
                                        <p:strVal val="visible"/>
                                      </p:to>
                                    </p:set>
                                    <p:anim calcmode="lin" valueType="num">
                                      <p:cBhvr>
                                        <p:cTn id="64" dur="500" fill="hold"/>
                                        <p:tgtEl>
                                          <p:spTgt spid="177199"/>
                                        </p:tgtEl>
                                        <p:attrNameLst>
                                          <p:attrName>ppt_x</p:attrName>
                                        </p:attrNameLst>
                                      </p:cBhvr>
                                      <p:tavLst>
                                        <p:tav tm="0">
                                          <p:val>
                                            <p:strVal val="#ppt_x"/>
                                          </p:val>
                                        </p:tav>
                                        <p:tav tm="100000">
                                          <p:val>
                                            <p:strVal val="#ppt_x"/>
                                          </p:val>
                                        </p:tav>
                                      </p:tavLst>
                                    </p:anim>
                                    <p:anim calcmode="lin" valueType="num">
                                      <p:cBhvr>
                                        <p:cTn id="65" dur="500" fill="hold"/>
                                        <p:tgtEl>
                                          <p:spTgt spid="177199"/>
                                        </p:tgtEl>
                                        <p:attrNameLst>
                                          <p:attrName>ppt_y</p:attrName>
                                        </p:attrNameLst>
                                      </p:cBhvr>
                                      <p:tavLst>
                                        <p:tav tm="0">
                                          <p:val>
                                            <p:strVal val="#ppt_y-#ppt_h/2"/>
                                          </p:val>
                                        </p:tav>
                                        <p:tav tm="100000">
                                          <p:val>
                                            <p:strVal val="#ppt_y"/>
                                          </p:val>
                                        </p:tav>
                                      </p:tavLst>
                                    </p:anim>
                                    <p:anim calcmode="lin" valueType="num">
                                      <p:cBhvr>
                                        <p:cTn id="66" dur="500" fill="hold"/>
                                        <p:tgtEl>
                                          <p:spTgt spid="177199"/>
                                        </p:tgtEl>
                                        <p:attrNameLst>
                                          <p:attrName>ppt_w</p:attrName>
                                        </p:attrNameLst>
                                      </p:cBhvr>
                                      <p:tavLst>
                                        <p:tav tm="0">
                                          <p:val>
                                            <p:strVal val="#ppt_w"/>
                                          </p:val>
                                        </p:tav>
                                        <p:tav tm="100000">
                                          <p:val>
                                            <p:strVal val="#ppt_w"/>
                                          </p:val>
                                        </p:tav>
                                      </p:tavLst>
                                    </p:anim>
                                    <p:anim calcmode="lin" valueType="num">
                                      <p:cBhvr>
                                        <p:cTn id="67" dur="500" fill="hold"/>
                                        <p:tgtEl>
                                          <p:spTgt spid="177199"/>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177200"/>
                                        </p:tgtEl>
                                        <p:attrNameLst>
                                          <p:attrName>style.visibility</p:attrName>
                                        </p:attrNameLst>
                                      </p:cBhvr>
                                      <p:to>
                                        <p:strVal val="visible"/>
                                      </p:to>
                                    </p:set>
                                    <p:animEffect transition="in" filter="box(out)">
                                      <p:cBhvr>
                                        <p:cTn id="72" dur="500"/>
                                        <p:tgtEl>
                                          <p:spTgt spid="177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5" grpId="0" autoUpdateAnimBg="0"/>
      <p:bldP spid="177194" grpId="0" autoUpdateAnimBg="0"/>
      <p:bldP spid="177195" grpId="0" autoUpdateAnimBg="0"/>
      <p:bldP spid="177196" grpId="0" autoUpdateAnimBg="0"/>
      <p:bldP spid="177197" grpId="0" autoUpdateAnimBg="0"/>
      <p:bldP spid="177198" grpId="0" autoUpdateAnimBg="0"/>
      <p:bldP spid="177199" grpId="0" autoUpdateAnimBg="0"/>
      <p:bldP spid="177200"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Text Box 2"/>
          <p:cNvSpPr txBox="1">
            <a:spLocks noChangeArrowheads="1"/>
          </p:cNvSpPr>
          <p:nvPr/>
        </p:nvSpPr>
        <p:spPr bwMode="auto">
          <a:xfrm>
            <a:off x="304800" y="228600"/>
            <a:ext cx="4781550" cy="461665"/>
          </a:xfrm>
          <a:prstGeom prst="rect">
            <a:avLst/>
          </a:prstGeom>
          <a:noFill/>
          <a:ln w="9525">
            <a:solidFill>
              <a:srgbClr val="66FF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0000FF"/>
                </a:solidFill>
                <a:latin typeface="宋体" panose="02010600030101010101" pitchFamily="2" charset="-122"/>
                <a:ea typeface="宋体" panose="02010600030101010101" pitchFamily="2" charset="-122"/>
              </a:rPr>
              <a:t>含受控源电路戴维南定理的应用  </a:t>
            </a:r>
          </a:p>
        </p:txBody>
      </p:sp>
      <p:sp>
        <p:nvSpPr>
          <p:cNvPr id="178179" name="Text Box 3"/>
          <p:cNvSpPr txBox="1">
            <a:spLocks noChangeArrowheads="1"/>
          </p:cNvSpPr>
          <p:nvPr/>
        </p:nvSpPr>
        <p:spPr bwMode="auto">
          <a:xfrm>
            <a:off x="955675" y="882650"/>
            <a:ext cx="3933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buClr>
                <a:schemeClr val="accent2"/>
              </a:buClr>
              <a:buSzPct val="75000"/>
              <a:buFont typeface="Monotype Sorts" pitchFamily="2" charset="2"/>
              <a:buNone/>
            </a:pPr>
            <a:r>
              <a:rPr kumimoji="0" lang="zh-CN" altLang="en-US" b="1"/>
              <a:t>电路如图所示，</a:t>
            </a:r>
            <a:r>
              <a:rPr lang="zh-CN" altLang="zh-CN" b="1"/>
              <a:t>求电压</a:t>
            </a:r>
            <a:r>
              <a:rPr lang="en-US" altLang="zh-CN" b="1" i="1"/>
              <a:t>U</a:t>
            </a:r>
            <a:r>
              <a:rPr lang="en-US" altLang="zh-CN" b="1" i="1" baseline="-25000"/>
              <a:t>R</a:t>
            </a:r>
            <a:r>
              <a:rPr lang="en-US" altLang="zh-CN" b="1" baseline="-25000"/>
              <a:t> </a:t>
            </a:r>
            <a:r>
              <a:rPr lang="zh-CN" altLang="en-US" b="1"/>
              <a:t>。  </a:t>
            </a:r>
          </a:p>
        </p:txBody>
      </p:sp>
      <p:grpSp>
        <p:nvGrpSpPr>
          <p:cNvPr id="178180" name="Group 4"/>
          <p:cNvGrpSpPr>
            <a:grpSpLocks/>
          </p:cNvGrpSpPr>
          <p:nvPr/>
        </p:nvGrpSpPr>
        <p:grpSpPr bwMode="auto">
          <a:xfrm>
            <a:off x="849313" y="1347788"/>
            <a:ext cx="4343400" cy="2514600"/>
            <a:chOff x="864" y="480"/>
            <a:chExt cx="2736" cy="1584"/>
          </a:xfrm>
        </p:grpSpPr>
        <p:sp>
          <p:nvSpPr>
            <p:cNvPr id="178181" name="Line 5"/>
            <p:cNvSpPr>
              <a:spLocks noChangeShapeType="1"/>
            </p:cNvSpPr>
            <p:nvPr/>
          </p:nvSpPr>
          <p:spPr bwMode="auto">
            <a:xfrm>
              <a:off x="2064" y="816"/>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182" name="Text Box 6"/>
            <p:cNvSpPr txBox="1">
              <a:spLocks noChangeArrowheads="1"/>
            </p:cNvSpPr>
            <p:nvPr/>
          </p:nvSpPr>
          <p:spPr bwMode="auto">
            <a:xfrm>
              <a:off x="1632" y="1152"/>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r>
                <a:rPr lang="en-US" altLang="zh-CN" b="1">
                  <a:sym typeface="Symbol" panose="05050102010706020507" pitchFamily="18" charset="2"/>
                </a:rPr>
                <a:t></a:t>
              </a:r>
            </a:p>
          </p:txBody>
        </p:sp>
        <p:sp>
          <p:nvSpPr>
            <p:cNvPr id="178183" name="Text Box 7"/>
            <p:cNvSpPr txBox="1">
              <a:spLocks noChangeArrowheads="1"/>
            </p:cNvSpPr>
            <p:nvPr/>
          </p:nvSpPr>
          <p:spPr bwMode="auto">
            <a:xfrm>
              <a:off x="2736" y="1152"/>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r>
                <a:rPr lang="en-US" altLang="zh-CN" b="1">
                  <a:sym typeface="Symbol" panose="05050102010706020507" pitchFamily="18" charset="2"/>
                </a:rPr>
                <a:t></a:t>
              </a:r>
            </a:p>
          </p:txBody>
        </p:sp>
        <p:sp>
          <p:nvSpPr>
            <p:cNvPr id="178184" name="Rectangle 8"/>
            <p:cNvSpPr>
              <a:spLocks noChangeArrowheads="1"/>
            </p:cNvSpPr>
            <p:nvPr/>
          </p:nvSpPr>
          <p:spPr bwMode="auto">
            <a:xfrm>
              <a:off x="1440" y="751"/>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185" name="Text Box 9"/>
            <p:cNvSpPr txBox="1">
              <a:spLocks noChangeArrowheads="1"/>
            </p:cNvSpPr>
            <p:nvPr/>
          </p:nvSpPr>
          <p:spPr bwMode="auto">
            <a:xfrm>
              <a:off x="1392" y="480"/>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8186" name="Line 10"/>
            <p:cNvSpPr>
              <a:spLocks noChangeShapeType="1"/>
            </p:cNvSpPr>
            <p:nvPr/>
          </p:nvSpPr>
          <p:spPr bwMode="auto">
            <a:xfrm>
              <a:off x="2208" y="912"/>
              <a:ext cx="0" cy="384"/>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187" name="Text Box 11"/>
            <p:cNvSpPr txBox="1">
              <a:spLocks noChangeArrowheads="1"/>
            </p:cNvSpPr>
            <p:nvPr/>
          </p:nvSpPr>
          <p:spPr bwMode="auto">
            <a:xfrm>
              <a:off x="2208" y="96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b="1"/>
            </a:p>
          </p:txBody>
        </p:sp>
        <p:sp>
          <p:nvSpPr>
            <p:cNvPr id="178188" name="Text Box 12"/>
            <p:cNvSpPr txBox="1">
              <a:spLocks noChangeArrowheads="1"/>
            </p:cNvSpPr>
            <p:nvPr/>
          </p:nvSpPr>
          <p:spPr bwMode="auto">
            <a:xfrm>
              <a:off x="1008" y="86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189" name="Text Box 13"/>
            <p:cNvSpPr txBox="1">
              <a:spLocks noChangeArrowheads="1"/>
            </p:cNvSpPr>
            <p:nvPr/>
          </p:nvSpPr>
          <p:spPr bwMode="auto">
            <a:xfrm>
              <a:off x="1008" y="139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190" name="Text Box 14"/>
            <p:cNvSpPr txBox="1">
              <a:spLocks noChangeArrowheads="1"/>
            </p:cNvSpPr>
            <p:nvPr/>
          </p:nvSpPr>
          <p:spPr bwMode="auto">
            <a:xfrm>
              <a:off x="1152" y="115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9V</a:t>
              </a:r>
            </a:p>
          </p:txBody>
        </p:sp>
        <p:sp>
          <p:nvSpPr>
            <p:cNvPr id="178191" name="Text Box 15"/>
            <p:cNvSpPr txBox="1">
              <a:spLocks noChangeArrowheads="1"/>
            </p:cNvSpPr>
            <p:nvPr/>
          </p:nvSpPr>
          <p:spPr bwMode="auto">
            <a:xfrm>
              <a:off x="3216" y="81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192" name="Text Box 16"/>
            <p:cNvSpPr txBox="1">
              <a:spLocks noChangeArrowheads="1"/>
            </p:cNvSpPr>
            <p:nvPr/>
          </p:nvSpPr>
          <p:spPr bwMode="auto">
            <a:xfrm>
              <a:off x="3216" y="148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193" name="Text Box 17"/>
            <p:cNvSpPr txBox="1">
              <a:spLocks noChangeArrowheads="1"/>
            </p:cNvSpPr>
            <p:nvPr/>
          </p:nvSpPr>
          <p:spPr bwMode="auto">
            <a:xfrm>
              <a:off x="3216" y="115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i="1" baseline="-25000"/>
                <a:t>R</a:t>
              </a:r>
              <a:endParaRPr lang="en-US" altLang="zh-CN" b="1" i="1"/>
            </a:p>
          </p:txBody>
        </p:sp>
        <p:sp>
          <p:nvSpPr>
            <p:cNvPr id="178194" name="Text Box 18"/>
            <p:cNvSpPr txBox="1">
              <a:spLocks noChangeArrowheads="1"/>
            </p:cNvSpPr>
            <p:nvPr/>
          </p:nvSpPr>
          <p:spPr bwMode="auto">
            <a:xfrm>
              <a:off x="3024" y="48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8195" name="Text Box 19"/>
            <p:cNvSpPr txBox="1">
              <a:spLocks noChangeArrowheads="1"/>
            </p:cNvSpPr>
            <p:nvPr/>
          </p:nvSpPr>
          <p:spPr bwMode="auto">
            <a:xfrm>
              <a:off x="3024" y="1776"/>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b="1"/>
            </a:p>
          </p:txBody>
        </p:sp>
        <p:sp>
          <p:nvSpPr>
            <p:cNvPr id="178196" name="Line 20"/>
            <p:cNvSpPr>
              <a:spLocks noChangeShapeType="1"/>
            </p:cNvSpPr>
            <p:nvPr/>
          </p:nvSpPr>
          <p:spPr bwMode="auto">
            <a:xfrm>
              <a:off x="2448" y="816"/>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197" name="Text Box 21"/>
            <p:cNvSpPr txBox="1">
              <a:spLocks noChangeArrowheads="1"/>
            </p:cNvSpPr>
            <p:nvPr/>
          </p:nvSpPr>
          <p:spPr bwMode="auto">
            <a:xfrm>
              <a:off x="2736" y="57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198" name="Text Box 22"/>
            <p:cNvSpPr txBox="1">
              <a:spLocks noChangeArrowheads="1"/>
            </p:cNvSpPr>
            <p:nvPr/>
          </p:nvSpPr>
          <p:spPr bwMode="auto">
            <a:xfrm>
              <a:off x="2256" y="57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199" name="Text Box 23"/>
            <p:cNvSpPr txBox="1">
              <a:spLocks noChangeArrowheads="1"/>
            </p:cNvSpPr>
            <p:nvPr/>
          </p:nvSpPr>
          <p:spPr bwMode="auto">
            <a:xfrm>
              <a:off x="2448" y="480"/>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i="1"/>
                <a:t>I</a:t>
              </a:r>
              <a:endParaRPr lang="en-US" altLang="zh-CN" b="1"/>
            </a:p>
          </p:txBody>
        </p:sp>
        <p:sp>
          <p:nvSpPr>
            <p:cNvPr id="178200" name="AutoShape 24"/>
            <p:cNvSpPr>
              <a:spLocks noChangeArrowheads="1"/>
            </p:cNvSpPr>
            <p:nvPr/>
          </p:nvSpPr>
          <p:spPr bwMode="auto">
            <a:xfrm>
              <a:off x="2448" y="720"/>
              <a:ext cx="336" cy="192"/>
            </a:xfrm>
            <a:prstGeom prst="diamond">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1" name="Line 25"/>
            <p:cNvSpPr>
              <a:spLocks noChangeShapeType="1"/>
            </p:cNvSpPr>
            <p:nvPr/>
          </p:nvSpPr>
          <p:spPr bwMode="auto">
            <a:xfrm>
              <a:off x="1008" y="816"/>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2" name="Line 26"/>
            <p:cNvSpPr>
              <a:spLocks noChangeShapeType="1"/>
            </p:cNvSpPr>
            <p:nvPr/>
          </p:nvSpPr>
          <p:spPr bwMode="auto">
            <a:xfrm>
              <a:off x="1728" y="816"/>
              <a:ext cx="13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3" name="Line 27"/>
            <p:cNvSpPr>
              <a:spLocks noChangeShapeType="1"/>
            </p:cNvSpPr>
            <p:nvPr/>
          </p:nvSpPr>
          <p:spPr bwMode="auto">
            <a:xfrm>
              <a:off x="1008" y="1776"/>
              <a:ext cx="21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4" name="Oval 28"/>
            <p:cNvSpPr>
              <a:spLocks noChangeArrowheads="1"/>
            </p:cNvSpPr>
            <p:nvPr/>
          </p:nvSpPr>
          <p:spPr bwMode="auto">
            <a:xfrm>
              <a:off x="864" y="1152"/>
              <a:ext cx="295" cy="295"/>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5" name="Line 29"/>
            <p:cNvSpPr>
              <a:spLocks noChangeShapeType="1"/>
            </p:cNvSpPr>
            <p:nvPr/>
          </p:nvSpPr>
          <p:spPr bwMode="auto">
            <a:xfrm flipV="1">
              <a:off x="1008" y="816"/>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6" name="Rectangle 30"/>
            <p:cNvSpPr>
              <a:spLocks noChangeArrowheads="1"/>
            </p:cNvSpPr>
            <p:nvPr/>
          </p:nvSpPr>
          <p:spPr bwMode="auto">
            <a:xfrm rot="5400000">
              <a:off x="1908" y="1243"/>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7" name="Rectangle 31"/>
            <p:cNvSpPr>
              <a:spLocks noChangeArrowheads="1"/>
            </p:cNvSpPr>
            <p:nvPr/>
          </p:nvSpPr>
          <p:spPr bwMode="auto">
            <a:xfrm rot="5400000">
              <a:off x="2964" y="1243"/>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8" name="Line 32"/>
            <p:cNvSpPr>
              <a:spLocks noChangeShapeType="1"/>
            </p:cNvSpPr>
            <p:nvPr/>
          </p:nvSpPr>
          <p:spPr bwMode="auto">
            <a:xfrm>
              <a:off x="3120" y="1440"/>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09" name="Line 33"/>
            <p:cNvSpPr>
              <a:spLocks noChangeShapeType="1"/>
            </p:cNvSpPr>
            <p:nvPr/>
          </p:nvSpPr>
          <p:spPr bwMode="auto">
            <a:xfrm>
              <a:off x="3120" y="816"/>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8210" name="Text Box 34"/>
          <p:cNvSpPr txBox="1">
            <a:spLocks noChangeArrowheads="1"/>
          </p:cNvSpPr>
          <p:nvPr/>
        </p:nvSpPr>
        <p:spPr bwMode="auto">
          <a:xfrm>
            <a:off x="152400" y="868363"/>
            <a:ext cx="857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33CC"/>
                </a:solidFill>
              </a:rPr>
              <a:t>例</a:t>
            </a:r>
            <a:r>
              <a:rPr lang="en-US" altLang="zh-CN" b="1">
                <a:solidFill>
                  <a:srgbClr val="FF33CC"/>
                </a:solidFill>
              </a:rPr>
              <a:t>2  </a:t>
            </a:r>
            <a:endParaRPr lang="en-US" altLang="zh-CN" b="1"/>
          </a:p>
        </p:txBody>
      </p:sp>
      <p:sp>
        <p:nvSpPr>
          <p:cNvPr id="178211" name="AutoShape 35"/>
          <p:cNvSpPr>
            <a:spLocks noChangeArrowheads="1"/>
          </p:cNvSpPr>
          <p:nvPr/>
        </p:nvSpPr>
        <p:spPr bwMode="auto">
          <a:xfrm>
            <a:off x="5307013" y="2400300"/>
            <a:ext cx="595312" cy="420688"/>
          </a:xfrm>
          <a:prstGeom prst="rightArrow">
            <a:avLst>
              <a:gd name="adj1" fmla="val 50000"/>
              <a:gd name="adj2" fmla="val 35377"/>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8212" name="Group 36"/>
          <p:cNvGrpSpPr>
            <a:grpSpLocks/>
          </p:cNvGrpSpPr>
          <p:nvPr/>
        </p:nvGrpSpPr>
        <p:grpSpPr bwMode="auto">
          <a:xfrm>
            <a:off x="6091238" y="1187450"/>
            <a:ext cx="3052762" cy="2557463"/>
            <a:chOff x="3876" y="501"/>
            <a:chExt cx="1923" cy="1611"/>
          </a:xfrm>
        </p:grpSpPr>
        <p:sp>
          <p:nvSpPr>
            <p:cNvPr id="178213" name="Text Box 37"/>
            <p:cNvSpPr txBox="1">
              <a:spLocks noChangeArrowheads="1"/>
            </p:cNvSpPr>
            <p:nvPr/>
          </p:nvSpPr>
          <p:spPr bwMode="auto">
            <a:xfrm>
              <a:off x="5260" y="501"/>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8214" name="Text Box 38"/>
            <p:cNvSpPr txBox="1">
              <a:spLocks noChangeArrowheads="1"/>
            </p:cNvSpPr>
            <p:nvPr/>
          </p:nvSpPr>
          <p:spPr bwMode="auto">
            <a:xfrm>
              <a:off x="5260" y="1824"/>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178215" name="Text Box 39"/>
            <p:cNvSpPr txBox="1">
              <a:spLocks noChangeArrowheads="1"/>
            </p:cNvSpPr>
            <p:nvPr/>
          </p:nvSpPr>
          <p:spPr bwMode="auto">
            <a:xfrm>
              <a:off x="3876" y="1411"/>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oc</a:t>
              </a:r>
              <a:endParaRPr lang="en-US" altLang="zh-CN" b="1"/>
            </a:p>
          </p:txBody>
        </p:sp>
        <p:sp>
          <p:nvSpPr>
            <p:cNvPr id="178216" name="Text Box 40"/>
            <p:cNvSpPr txBox="1">
              <a:spLocks noChangeArrowheads="1"/>
            </p:cNvSpPr>
            <p:nvPr/>
          </p:nvSpPr>
          <p:spPr bwMode="auto">
            <a:xfrm>
              <a:off x="4172" y="1211"/>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217" name="Text Box 41"/>
            <p:cNvSpPr txBox="1">
              <a:spLocks noChangeArrowheads="1"/>
            </p:cNvSpPr>
            <p:nvPr/>
          </p:nvSpPr>
          <p:spPr bwMode="auto">
            <a:xfrm>
              <a:off x="4174" y="1604"/>
              <a:ext cx="3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218" name="Text Box 42"/>
            <p:cNvSpPr txBox="1">
              <a:spLocks noChangeArrowheads="1"/>
            </p:cNvSpPr>
            <p:nvPr/>
          </p:nvSpPr>
          <p:spPr bwMode="auto">
            <a:xfrm>
              <a:off x="4602" y="1383"/>
              <a:ext cx="3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p>
          </p:txBody>
        </p:sp>
        <p:grpSp>
          <p:nvGrpSpPr>
            <p:cNvPr id="178219" name="Group 43"/>
            <p:cNvGrpSpPr>
              <a:grpSpLocks/>
            </p:cNvGrpSpPr>
            <p:nvPr/>
          </p:nvGrpSpPr>
          <p:grpSpPr bwMode="auto">
            <a:xfrm>
              <a:off x="4368" y="810"/>
              <a:ext cx="983" cy="1014"/>
              <a:chOff x="3456" y="720"/>
              <a:chExt cx="768" cy="720"/>
            </a:xfrm>
          </p:grpSpPr>
          <p:sp>
            <p:nvSpPr>
              <p:cNvPr id="178220" name="Line 44"/>
              <p:cNvSpPr>
                <a:spLocks noChangeShapeType="1"/>
              </p:cNvSpPr>
              <p:nvPr/>
            </p:nvSpPr>
            <p:spPr bwMode="auto">
              <a:xfrm>
                <a:off x="3456" y="720"/>
                <a:ext cx="0" cy="72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21" name="Line 45"/>
              <p:cNvSpPr>
                <a:spLocks noChangeShapeType="1"/>
              </p:cNvSpPr>
              <p:nvPr/>
            </p:nvSpPr>
            <p:spPr bwMode="auto">
              <a:xfrm>
                <a:off x="3456" y="720"/>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22" name="Line 46"/>
              <p:cNvSpPr>
                <a:spLocks noChangeShapeType="1"/>
              </p:cNvSpPr>
              <p:nvPr/>
            </p:nvSpPr>
            <p:spPr bwMode="auto">
              <a:xfrm>
                <a:off x="3456" y="1440"/>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78223" name="Line 47"/>
            <p:cNvSpPr>
              <a:spLocks noChangeShapeType="1"/>
            </p:cNvSpPr>
            <p:nvPr/>
          </p:nvSpPr>
          <p:spPr bwMode="auto">
            <a:xfrm>
              <a:off x="5351" y="813"/>
              <a:ext cx="0" cy="99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24" name="Rectangle 48"/>
            <p:cNvSpPr>
              <a:spLocks noChangeArrowheads="1"/>
            </p:cNvSpPr>
            <p:nvPr/>
          </p:nvSpPr>
          <p:spPr bwMode="auto">
            <a:xfrm>
              <a:off x="5292" y="1118"/>
              <a:ext cx="118" cy="35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25" name="Text Box 49"/>
            <p:cNvSpPr txBox="1">
              <a:spLocks noChangeArrowheads="1"/>
            </p:cNvSpPr>
            <p:nvPr/>
          </p:nvSpPr>
          <p:spPr bwMode="auto">
            <a:xfrm>
              <a:off x="4033" y="945"/>
              <a:ext cx="4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i</a:t>
              </a:r>
              <a:endParaRPr lang="en-US" altLang="zh-CN" b="1"/>
            </a:p>
          </p:txBody>
        </p:sp>
        <p:sp>
          <p:nvSpPr>
            <p:cNvPr id="178226" name="Rectangle 50"/>
            <p:cNvSpPr>
              <a:spLocks noChangeArrowheads="1"/>
            </p:cNvSpPr>
            <p:nvPr/>
          </p:nvSpPr>
          <p:spPr bwMode="auto">
            <a:xfrm>
              <a:off x="4313" y="898"/>
              <a:ext cx="118" cy="354"/>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27" name="Oval 51"/>
            <p:cNvSpPr>
              <a:spLocks noChangeArrowheads="1"/>
            </p:cNvSpPr>
            <p:nvPr/>
          </p:nvSpPr>
          <p:spPr bwMode="auto">
            <a:xfrm>
              <a:off x="4224" y="1421"/>
              <a:ext cx="272" cy="271"/>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28" name="Freeform 52"/>
            <p:cNvSpPr>
              <a:spLocks/>
            </p:cNvSpPr>
            <p:nvPr/>
          </p:nvSpPr>
          <p:spPr bwMode="auto">
            <a:xfrm>
              <a:off x="4368" y="1428"/>
              <a:ext cx="1" cy="264"/>
            </a:xfrm>
            <a:custGeom>
              <a:avLst/>
              <a:gdLst>
                <a:gd name="T0" fmla="*/ 0 w 1"/>
                <a:gd name="T1" fmla="*/ 0 h 264"/>
                <a:gd name="T2" fmla="*/ 0 w 1"/>
                <a:gd name="T3" fmla="*/ 264 h 264"/>
              </a:gdLst>
              <a:ahLst/>
              <a:cxnLst>
                <a:cxn ang="0">
                  <a:pos x="T0" y="T1"/>
                </a:cxn>
                <a:cxn ang="0">
                  <a:pos x="T2" y="T3"/>
                </a:cxn>
              </a:cxnLst>
              <a:rect l="0" t="0" r="r" b="b"/>
              <a:pathLst>
                <a:path w="1" h="264">
                  <a:moveTo>
                    <a:pt x="0" y="0"/>
                  </a:moveTo>
                  <a:lnTo>
                    <a:pt x="0" y="264"/>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29" name="Oval 53"/>
            <p:cNvSpPr>
              <a:spLocks noChangeArrowheads="1"/>
            </p:cNvSpPr>
            <p:nvPr/>
          </p:nvSpPr>
          <p:spPr bwMode="auto">
            <a:xfrm>
              <a:off x="5322" y="766"/>
              <a:ext cx="59" cy="62"/>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30" name="Oval 54"/>
            <p:cNvSpPr>
              <a:spLocks noChangeArrowheads="1"/>
            </p:cNvSpPr>
            <p:nvPr/>
          </p:nvSpPr>
          <p:spPr bwMode="auto">
            <a:xfrm>
              <a:off x="5322" y="1780"/>
              <a:ext cx="59" cy="63"/>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31" name="Text Box 55"/>
            <p:cNvSpPr txBox="1">
              <a:spLocks noChangeArrowheads="1"/>
            </p:cNvSpPr>
            <p:nvPr/>
          </p:nvSpPr>
          <p:spPr bwMode="auto">
            <a:xfrm>
              <a:off x="4933" y="1152"/>
              <a:ext cx="395"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a:t>3</a:t>
              </a:r>
              <a:r>
                <a:rPr lang="en-US" altLang="zh-CN" b="1">
                  <a:sym typeface="Symbol" panose="05050102010706020507" pitchFamily="18" charset="2"/>
                </a:rPr>
                <a:t></a:t>
              </a:r>
            </a:p>
          </p:txBody>
        </p:sp>
        <p:sp>
          <p:nvSpPr>
            <p:cNvPr id="178232" name="Text Box 56"/>
            <p:cNvSpPr txBox="1">
              <a:spLocks noChangeArrowheads="1"/>
            </p:cNvSpPr>
            <p:nvPr/>
          </p:nvSpPr>
          <p:spPr bwMode="auto">
            <a:xfrm>
              <a:off x="5376" y="1152"/>
              <a:ext cx="423"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i="1"/>
                <a:t>U</a:t>
              </a:r>
              <a:r>
                <a:rPr lang="en-US" altLang="zh-CN" b="1" i="1" baseline="-25000"/>
                <a:t>R</a:t>
              </a:r>
            </a:p>
          </p:txBody>
        </p:sp>
        <p:sp>
          <p:nvSpPr>
            <p:cNvPr id="178233" name="Text Box 57"/>
            <p:cNvSpPr txBox="1">
              <a:spLocks noChangeArrowheads="1"/>
            </p:cNvSpPr>
            <p:nvPr/>
          </p:nvSpPr>
          <p:spPr bwMode="auto">
            <a:xfrm>
              <a:off x="5461" y="1512"/>
              <a:ext cx="212"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a:latin typeface="黑体" panose="02010609060101010101" pitchFamily="49" charset="-122"/>
                  <a:ea typeface="黑体" panose="02010609060101010101" pitchFamily="49" charset="-122"/>
                </a:rPr>
                <a:t>-</a:t>
              </a:r>
            </a:p>
          </p:txBody>
        </p:sp>
        <p:sp>
          <p:nvSpPr>
            <p:cNvPr id="178234" name="Text Box 58"/>
            <p:cNvSpPr txBox="1">
              <a:spLocks noChangeArrowheads="1"/>
            </p:cNvSpPr>
            <p:nvPr/>
          </p:nvSpPr>
          <p:spPr bwMode="auto">
            <a:xfrm>
              <a:off x="5456" y="696"/>
              <a:ext cx="225"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a:t>+</a:t>
              </a:r>
            </a:p>
          </p:txBody>
        </p:sp>
      </p:grpSp>
      <p:sp>
        <p:nvSpPr>
          <p:cNvPr id="178235" name="Text Box 59"/>
          <p:cNvSpPr txBox="1">
            <a:spLocks noChangeArrowheads="1"/>
          </p:cNvSpPr>
          <p:nvPr/>
        </p:nvSpPr>
        <p:spPr bwMode="auto">
          <a:xfrm>
            <a:off x="304800" y="3643313"/>
            <a:ext cx="1066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00FF"/>
                </a:solidFill>
              </a:rPr>
              <a:t>解  </a:t>
            </a:r>
          </a:p>
        </p:txBody>
      </p:sp>
      <p:sp>
        <p:nvSpPr>
          <p:cNvPr id="178236" name="Text Box 60"/>
          <p:cNvSpPr txBox="1">
            <a:spLocks noChangeArrowheads="1"/>
          </p:cNvSpPr>
          <p:nvPr/>
        </p:nvSpPr>
        <p:spPr bwMode="auto">
          <a:xfrm>
            <a:off x="730250" y="3544888"/>
            <a:ext cx="3705225" cy="579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a:t>
            </a:r>
            <a:r>
              <a:rPr lang="en-US" altLang="zh-CN" b="1"/>
              <a:t>1</a:t>
            </a:r>
            <a:r>
              <a:rPr lang="zh-CN" altLang="en-US" b="1"/>
              <a:t>） 求开路电压</a:t>
            </a:r>
            <a:r>
              <a:rPr lang="en-US" altLang="zh-CN" b="1" i="1"/>
              <a:t>U</a:t>
            </a:r>
            <a:r>
              <a:rPr lang="en-US" altLang="zh-CN" sz="3200" b="1" baseline="-25000"/>
              <a:t>oc</a:t>
            </a:r>
            <a:r>
              <a:rPr lang="zh-CN" altLang="en-US" sz="3200" b="1"/>
              <a:t>。  </a:t>
            </a:r>
          </a:p>
        </p:txBody>
      </p:sp>
      <p:sp>
        <p:nvSpPr>
          <p:cNvPr id="178237" name="Text Box 61"/>
          <p:cNvSpPr txBox="1">
            <a:spLocks noChangeArrowheads="1"/>
          </p:cNvSpPr>
          <p:nvPr/>
        </p:nvSpPr>
        <p:spPr bwMode="auto">
          <a:xfrm>
            <a:off x="5257800" y="4862513"/>
            <a:ext cx="1676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sz="3200" b="1" baseline="-25000"/>
              <a:t>oc</a:t>
            </a:r>
            <a:r>
              <a:rPr lang="en-US" altLang="zh-CN" b="1"/>
              <a:t>=6</a:t>
            </a:r>
            <a:r>
              <a:rPr lang="en-US" altLang="zh-CN" b="1" i="1"/>
              <a:t>I</a:t>
            </a:r>
            <a:r>
              <a:rPr lang="en-US" altLang="zh-CN" b="1"/>
              <a:t>+3</a:t>
            </a:r>
            <a:r>
              <a:rPr lang="en-US" altLang="zh-CN" b="1" i="1"/>
              <a:t>I  </a:t>
            </a:r>
            <a:endParaRPr lang="en-US" altLang="zh-CN" sz="3200" b="1" baseline="-25000"/>
          </a:p>
        </p:txBody>
      </p:sp>
      <p:sp>
        <p:nvSpPr>
          <p:cNvPr id="178238" name="Text Box 62"/>
          <p:cNvSpPr txBox="1">
            <a:spLocks noChangeArrowheads="1"/>
          </p:cNvSpPr>
          <p:nvPr/>
        </p:nvSpPr>
        <p:spPr bwMode="auto">
          <a:xfrm>
            <a:off x="5334000" y="5319713"/>
            <a:ext cx="1600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a:t>=9/9=1</a:t>
            </a:r>
            <a:r>
              <a:rPr lang="en-US" altLang="zh-CN" sz="2000" b="1"/>
              <a:t>A  </a:t>
            </a:r>
            <a:endParaRPr lang="en-US" altLang="zh-CN" b="1"/>
          </a:p>
        </p:txBody>
      </p:sp>
      <p:sp>
        <p:nvSpPr>
          <p:cNvPr id="178239" name="AutoShape 63"/>
          <p:cNvSpPr>
            <a:spLocks/>
          </p:cNvSpPr>
          <p:nvPr/>
        </p:nvSpPr>
        <p:spPr bwMode="auto">
          <a:xfrm>
            <a:off x="5181600" y="5014913"/>
            <a:ext cx="76200" cy="685800"/>
          </a:xfrm>
          <a:prstGeom prst="leftBrace">
            <a:avLst>
              <a:gd name="adj1" fmla="val 75000"/>
              <a:gd name="adj2" fmla="val 50000"/>
            </a:avLst>
          </a:pr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40" name="AutoShape 64"/>
          <p:cNvSpPr>
            <a:spLocks noChangeArrowheads="1"/>
          </p:cNvSpPr>
          <p:nvPr/>
        </p:nvSpPr>
        <p:spPr bwMode="auto">
          <a:xfrm>
            <a:off x="6781800" y="5319713"/>
            <a:ext cx="304800" cy="152400"/>
          </a:xfrm>
          <a:prstGeom prst="rightArrow">
            <a:avLst>
              <a:gd name="adj1" fmla="val 50000"/>
              <a:gd name="adj2"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41" name="Text Box 65"/>
          <p:cNvSpPr txBox="1">
            <a:spLocks noChangeArrowheads="1"/>
          </p:cNvSpPr>
          <p:nvPr/>
        </p:nvSpPr>
        <p:spPr bwMode="auto">
          <a:xfrm>
            <a:off x="7239000" y="5167313"/>
            <a:ext cx="1219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sz="3200" b="1" baseline="-25000"/>
              <a:t>oc</a:t>
            </a:r>
            <a:r>
              <a:rPr lang="en-US" altLang="zh-CN" b="1"/>
              <a:t>=9</a:t>
            </a:r>
            <a:r>
              <a:rPr lang="en-US" altLang="zh-CN" sz="2000" b="1"/>
              <a:t>V  </a:t>
            </a:r>
            <a:endParaRPr lang="en-US" altLang="zh-CN" b="1"/>
          </a:p>
        </p:txBody>
      </p:sp>
      <p:grpSp>
        <p:nvGrpSpPr>
          <p:cNvPr id="178242" name="Group 66"/>
          <p:cNvGrpSpPr>
            <a:grpSpLocks/>
          </p:cNvGrpSpPr>
          <p:nvPr/>
        </p:nvGrpSpPr>
        <p:grpSpPr bwMode="auto">
          <a:xfrm>
            <a:off x="838200" y="4176713"/>
            <a:ext cx="3962400" cy="2514600"/>
            <a:chOff x="528" y="2352"/>
            <a:chExt cx="2496" cy="1584"/>
          </a:xfrm>
        </p:grpSpPr>
        <p:sp>
          <p:nvSpPr>
            <p:cNvPr id="178243" name="Line 67"/>
            <p:cNvSpPr>
              <a:spLocks noChangeShapeType="1"/>
            </p:cNvSpPr>
            <p:nvPr/>
          </p:nvSpPr>
          <p:spPr bwMode="auto">
            <a:xfrm>
              <a:off x="1728" y="2688"/>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44" name="Text Box 68"/>
            <p:cNvSpPr txBox="1">
              <a:spLocks noChangeArrowheads="1"/>
            </p:cNvSpPr>
            <p:nvPr/>
          </p:nvSpPr>
          <p:spPr bwMode="auto">
            <a:xfrm>
              <a:off x="1296" y="3024"/>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r>
                <a:rPr lang="en-US" altLang="zh-CN" b="1">
                  <a:sym typeface="Symbol" panose="05050102010706020507" pitchFamily="18" charset="2"/>
                </a:rPr>
                <a:t></a:t>
              </a:r>
            </a:p>
          </p:txBody>
        </p:sp>
        <p:sp>
          <p:nvSpPr>
            <p:cNvPr id="178245" name="Rectangle 69"/>
            <p:cNvSpPr>
              <a:spLocks noChangeArrowheads="1"/>
            </p:cNvSpPr>
            <p:nvPr/>
          </p:nvSpPr>
          <p:spPr bwMode="auto">
            <a:xfrm>
              <a:off x="1104" y="2623"/>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46" name="Text Box 70"/>
            <p:cNvSpPr txBox="1">
              <a:spLocks noChangeArrowheads="1"/>
            </p:cNvSpPr>
            <p:nvPr/>
          </p:nvSpPr>
          <p:spPr bwMode="auto">
            <a:xfrm>
              <a:off x="1056" y="2352"/>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8247" name="Line 71"/>
            <p:cNvSpPr>
              <a:spLocks noChangeShapeType="1"/>
            </p:cNvSpPr>
            <p:nvPr/>
          </p:nvSpPr>
          <p:spPr bwMode="auto">
            <a:xfrm>
              <a:off x="1872" y="2784"/>
              <a:ext cx="0" cy="384"/>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48" name="Text Box 72"/>
            <p:cNvSpPr txBox="1">
              <a:spLocks noChangeArrowheads="1"/>
            </p:cNvSpPr>
            <p:nvPr/>
          </p:nvSpPr>
          <p:spPr bwMode="auto">
            <a:xfrm>
              <a:off x="1872" y="28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b="1"/>
            </a:p>
          </p:txBody>
        </p:sp>
        <p:sp>
          <p:nvSpPr>
            <p:cNvPr id="178249" name="Text Box 73"/>
            <p:cNvSpPr txBox="1">
              <a:spLocks noChangeArrowheads="1"/>
            </p:cNvSpPr>
            <p:nvPr/>
          </p:nvSpPr>
          <p:spPr bwMode="auto">
            <a:xfrm>
              <a:off x="672" y="273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250" name="Text Box 74"/>
            <p:cNvSpPr txBox="1">
              <a:spLocks noChangeArrowheads="1"/>
            </p:cNvSpPr>
            <p:nvPr/>
          </p:nvSpPr>
          <p:spPr bwMode="auto">
            <a:xfrm>
              <a:off x="672" y="326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251" name="Text Box 75"/>
            <p:cNvSpPr txBox="1">
              <a:spLocks noChangeArrowheads="1"/>
            </p:cNvSpPr>
            <p:nvPr/>
          </p:nvSpPr>
          <p:spPr bwMode="auto">
            <a:xfrm>
              <a:off x="816" y="302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9V</a:t>
              </a:r>
            </a:p>
          </p:txBody>
        </p:sp>
        <p:sp>
          <p:nvSpPr>
            <p:cNvPr id="178252" name="Text Box 76"/>
            <p:cNvSpPr txBox="1">
              <a:spLocks noChangeArrowheads="1"/>
            </p:cNvSpPr>
            <p:nvPr/>
          </p:nvSpPr>
          <p:spPr bwMode="auto">
            <a:xfrm>
              <a:off x="2688" y="268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253" name="Text Box 77"/>
            <p:cNvSpPr txBox="1">
              <a:spLocks noChangeArrowheads="1"/>
            </p:cNvSpPr>
            <p:nvPr/>
          </p:nvSpPr>
          <p:spPr bwMode="auto">
            <a:xfrm>
              <a:off x="2688" y="33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254" name="Text Box 78"/>
            <p:cNvSpPr txBox="1">
              <a:spLocks noChangeArrowheads="1"/>
            </p:cNvSpPr>
            <p:nvPr/>
          </p:nvSpPr>
          <p:spPr bwMode="auto">
            <a:xfrm>
              <a:off x="2640" y="302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oc</a:t>
              </a:r>
              <a:endParaRPr lang="en-US" altLang="zh-CN" b="1"/>
            </a:p>
          </p:txBody>
        </p:sp>
        <p:sp>
          <p:nvSpPr>
            <p:cNvPr id="178255" name="Text Box 79"/>
            <p:cNvSpPr txBox="1">
              <a:spLocks noChangeArrowheads="1"/>
            </p:cNvSpPr>
            <p:nvPr/>
          </p:nvSpPr>
          <p:spPr bwMode="auto">
            <a:xfrm>
              <a:off x="2688" y="235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8256" name="Text Box 80"/>
            <p:cNvSpPr txBox="1">
              <a:spLocks noChangeArrowheads="1"/>
            </p:cNvSpPr>
            <p:nvPr/>
          </p:nvSpPr>
          <p:spPr bwMode="auto">
            <a:xfrm>
              <a:off x="2688" y="3648"/>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b="1"/>
            </a:p>
          </p:txBody>
        </p:sp>
        <p:sp>
          <p:nvSpPr>
            <p:cNvPr id="178257" name="Line 81"/>
            <p:cNvSpPr>
              <a:spLocks noChangeShapeType="1"/>
            </p:cNvSpPr>
            <p:nvPr/>
          </p:nvSpPr>
          <p:spPr bwMode="auto">
            <a:xfrm>
              <a:off x="2112" y="2688"/>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58" name="Text Box 82"/>
            <p:cNvSpPr txBox="1">
              <a:spLocks noChangeArrowheads="1"/>
            </p:cNvSpPr>
            <p:nvPr/>
          </p:nvSpPr>
          <p:spPr bwMode="auto">
            <a:xfrm>
              <a:off x="2400" y="244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259" name="Text Box 83"/>
            <p:cNvSpPr txBox="1">
              <a:spLocks noChangeArrowheads="1"/>
            </p:cNvSpPr>
            <p:nvPr/>
          </p:nvSpPr>
          <p:spPr bwMode="auto">
            <a:xfrm>
              <a:off x="1920" y="244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8260" name="Text Box 84"/>
            <p:cNvSpPr txBox="1">
              <a:spLocks noChangeArrowheads="1"/>
            </p:cNvSpPr>
            <p:nvPr/>
          </p:nvSpPr>
          <p:spPr bwMode="auto">
            <a:xfrm>
              <a:off x="2112" y="235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i="1"/>
                <a:t>I</a:t>
              </a:r>
              <a:endParaRPr lang="en-US" altLang="zh-CN" b="1"/>
            </a:p>
          </p:txBody>
        </p:sp>
        <p:sp>
          <p:nvSpPr>
            <p:cNvPr id="178261" name="AutoShape 85"/>
            <p:cNvSpPr>
              <a:spLocks noChangeArrowheads="1"/>
            </p:cNvSpPr>
            <p:nvPr/>
          </p:nvSpPr>
          <p:spPr bwMode="auto">
            <a:xfrm>
              <a:off x="2112" y="2592"/>
              <a:ext cx="336" cy="192"/>
            </a:xfrm>
            <a:prstGeom prst="diamond">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62" name="Line 86"/>
            <p:cNvSpPr>
              <a:spLocks noChangeShapeType="1"/>
            </p:cNvSpPr>
            <p:nvPr/>
          </p:nvSpPr>
          <p:spPr bwMode="auto">
            <a:xfrm>
              <a:off x="672" y="2688"/>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63" name="Line 87"/>
            <p:cNvSpPr>
              <a:spLocks noChangeShapeType="1"/>
            </p:cNvSpPr>
            <p:nvPr/>
          </p:nvSpPr>
          <p:spPr bwMode="auto">
            <a:xfrm>
              <a:off x="1392" y="2688"/>
              <a:ext cx="13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64" name="Line 88"/>
            <p:cNvSpPr>
              <a:spLocks noChangeShapeType="1"/>
            </p:cNvSpPr>
            <p:nvPr/>
          </p:nvSpPr>
          <p:spPr bwMode="auto">
            <a:xfrm>
              <a:off x="672" y="3648"/>
              <a:ext cx="21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65" name="Oval 89"/>
            <p:cNvSpPr>
              <a:spLocks noChangeArrowheads="1"/>
            </p:cNvSpPr>
            <p:nvPr/>
          </p:nvSpPr>
          <p:spPr bwMode="auto">
            <a:xfrm>
              <a:off x="528" y="3024"/>
              <a:ext cx="295" cy="295"/>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66" name="Line 90"/>
            <p:cNvSpPr>
              <a:spLocks noChangeShapeType="1"/>
            </p:cNvSpPr>
            <p:nvPr/>
          </p:nvSpPr>
          <p:spPr bwMode="auto">
            <a:xfrm flipV="1">
              <a:off x="672" y="2688"/>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67" name="Rectangle 91"/>
            <p:cNvSpPr>
              <a:spLocks noChangeArrowheads="1"/>
            </p:cNvSpPr>
            <p:nvPr/>
          </p:nvSpPr>
          <p:spPr bwMode="auto">
            <a:xfrm rot="5400000">
              <a:off x="1572" y="3115"/>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68" name="Oval 92"/>
            <p:cNvSpPr>
              <a:spLocks noChangeArrowheads="1"/>
            </p:cNvSpPr>
            <p:nvPr/>
          </p:nvSpPr>
          <p:spPr bwMode="auto">
            <a:xfrm>
              <a:off x="2784" y="3600"/>
              <a:ext cx="96" cy="9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269" name="Oval 93"/>
            <p:cNvSpPr>
              <a:spLocks noChangeArrowheads="1"/>
            </p:cNvSpPr>
            <p:nvPr/>
          </p:nvSpPr>
          <p:spPr bwMode="auto">
            <a:xfrm>
              <a:off x="2784" y="2640"/>
              <a:ext cx="96" cy="96"/>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85620941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78210"/>
                                        </p:tgtEl>
                                        <p:attrNameLst>
                                          <p:attrName>style.visibility</p:attrName>
                                        </p:attrNameLst>
                                      </p:cBhvr>
                                      <p:to>
                                        <p:strVal val="visible"/>
                                      </p:to>
                                    </p:set>
                                    <p:anim calcmode="lin" valueType="num">
                                      <p:cBhvr>
                                        <p:cTn id="7" dur="1000" fill="hold"/>
                                        <p:tgtEl>
                                          <p:spTgt spid="178210"/>
                                        </p:tgtEl>
                                        <p:attrNameLst>
                                          <p:attrName>ppt_w</p:attrName>
                                        </p:attrNameLst>
                                      </p:cBhvr>
                                      <p:tavLst>
                                        <p:tav tm="0">
                                          <p:val>
                                            <p:fltVal val="0"/>
                                          </p:val>
                                        </p:tav>
                                        <p:tav tm="100000">
                                          <p:val>
                                            <p:strVal val="#ppt_w"/>
                                          </p:val>
                                        </p:tav>
                                      </p:tavLst>
                                    </p:anim>
                                    <p:anim calcmode="lin" valueType="num">
                                      <p:cBhvr>
                                        <p:cTn id="8" dur="1000" fill="hold"/>
                                        <p:tgtEl>
                                          <p:spTgt spid="178210"/>
                                        </p:tgtEl>
                                        <p:attrNameLst>
                                          <p:attrName>ppt_h</p:attrName>
                                        </p:attrNameLst>
                                      </p:cBhvr>
                                      <p:tavLst>
                                        <p:tav tm="0">
                                          <p:val>
                                            <p:fltVal val="0"/>
                                          </p:val>
                                        </p:tav>
                                        <p:tav tm="100000">
                                          <p:val>
                                            <p:strVal val="#ppt_h"/>
                                          </p:val>
                                        </p:tav>
                                      </p:tavLst>
                                    </p:anim>
                                    <p:anim calcmode="lin" valueType="num">
                                      <p:cBhvr>
                                        <p:cTn id="9" dur="1000" fill="hold"/>
                                        <p:tgtEl>
                                          <p:spTgt spid="17821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7821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9" presetClass="entr" presetSubtype="0" fill="hold" grpId="0" nodeType="afterEffect">
                                  <p:stCondLst>
                                    <p:cond delay="0"/>
                                  </p:stCondLst>
                                  <p:childTnLst>
                                    <p:set>
                                      <p:cBhvr>
                                        <p:cTn id="13" dur="1" fill="hold">
                                          <p:stCondLst>
                                            <p:cond delay="0"/>
                                          </p:stCondLst>
                                        </p:cTn>
                                        <p:tgtEl>
                                          <p:spTgt spid="178179"/>
                                        </p:tgtEl>
                                        <p:attrNameLst>
                                          <p:attrName>style.visibility</p:attrName>
                                        </p:attrNameLst>
                                      </p:cBhvr>
                                      <p:to>
                                        <p:strVal val="visible"/>
                                      </p:to>
                                    </p:set>
                                    <p:animEffect transition="in" filter="dissolve">
                                      <p:cBhvr>
                                        <p:cTn id="14" dur="500"/>
                                        <p:tgtEl>
                                          <p:spTgt spid="178179"/>
                                        </p:tgtEl>
                                      </p:cBhvr>
                                    </p:animEffect>
                                  </p:childTnLst>
                                </p:cTn>
                              </p:par>
                            </p:childTnLst>
                          </p:cTn>
                        </p:par>
                        <p:par>
                          <p:cTn id="15" fill="hold" nodeType="afterGroup">
                            <p:stCondLst>
                              <p:cond delay="1500"/>
                            </p:stCondLst>
                            <p:childTnLst>
                              <p:par>
                                <p:cTn id="16" presetID="9" presetClass="entr" presetSubtype="0" fill="hold" nodeType="afterEffect">
                                  <p:stCondLst>
                                    <p:cond delay="0"/>
                                  </p:stCondLst>
                                  <p:childTnLst>
                                    <p:set>
                                      <p:cBhvr>
                                        <p:cTn id="17" dur="1" fill="hold">
                                          <p:stCondLst>
                                            <p:cond delay="0"/>
                                          </p:stCondLst>
                                        </p:cTn>
                                        <p:tgtEl>
                                          <p:spTgt spid="178180"/>
                                        </p:tgtEl>
                                        <p:attrNameLst>
                                          <p:attrName>style.visibility</p:attrName>
                                        </p:attrNameLst>
                                      </p:cBhvr>
                                      <p:to>
                                        <p:strVal val="visible"/>
                                      </p:to>
                                    </p:set>
                                    <p:animEffect transition="in" filter="dissolve">
                                      <p:cBhvr>
                                        <p:cTn id="18" dur="500"/>
                                        <p:tgtEl>
                                          <p:spTgt spid="17818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nodeType="clickEffect">
                                  <p:stCondLst>
                                    <p:cond delay="0"/>
                                  </p:stCondLst>
                                  <p:childTnLst>
                                    <p:set>
                                      <p:cBhvr>
                                        <p:cTn id="22" dur="1" fill="hold">
                                          <p:stCondLst>
                                            <p:cond delay="0"/>
                                          </p:stCondLst>
                                        </p:cTn>
                                        <p:tgtEl>
                                          <p:spTgt spid="178211"/>
                                        </p:tgtEl>
                                        <p:attrNameLst>
                                          <p:attrName>style.visibility</p:attrName>
                                        </p:attrNameLst>
                                      </p:cBhvr>
                                      <p:to>
                                        <p:strVal val="visible"/>
                                      </p:to>
                                    </p:set>
                                    <p:animEffect transition="in" filter="slide(fromLeft)">
                                      <p:cBhvr>
                                        <p:cTn id="23" dur="500"/>
                                        <p:tgtEl>
                                          <p:spTgt spid="17821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78212"/>
                                        </p:tgtEl>
                                        <p:attrNameLst>
                                          <p:attrName>style.visibility</p:attrName>
                                        </p:attrNameLst>
                                      </p:cBhvr>
                                      <p:to>
                                        <p:strVal val="visible"/>
                                      </p:to>
                                    </p:set>
                                    <p:animEffect transition="in" filter="dissolve">
                                      <p:cBhvr>
                                        <p:cTn id="28" dur="500"/>
                                        <p:tgtEl>
                                          <p:spTgt spid="178212"/>
                                        </p:tgtEl>
                                      </p:cBhvr>
                                    </p:animEffect>
                                  </p:childTnLst>
                                </p:cTn>
                              </p:par>
                            </p:childTnLst>
                          </p:cTn>
                        </p:par>
                        <p:par>
                          <p:cTn id="29" fill="hold" nodeType="afterGroup">
                            <p:stCondLst>
                              <p:cond delay="500"/>
                            </p:stCondLst>
                            <p:childTnLst>
                              <p:par>
                                <p:cTn id="30" presetID="15" presetClass="entr" presetSubtype="0" fill="hold" grpId="0" nodeType="afterEffect">
                                  <p:stCondLst>
                                    <p:cond delay="0"/>
                                  </p:stCondLst>
                                  <p:childTnLst>
                                    <p:set>
                                      <p:cBhvr>
                                        <p:cTn id="31" dur="1" fill="hold">
                                          <p:stCondLst>
                                            <p:cond delay="0"/>
                                          </p:stCondLst>
                                        </p:cTn>
                                        <p:tgtEl>
                                          <p:spTgt spid="178235"/>
                                        </p:tgtEl>
                                        <p:attrNameLst>
                                          <p:attrName>style.visibility</p:attrName>
                                        </p:attrNameLst>
                                      </p:cBhvr>
                                      <p:to>
                                        <p:strVal val="visible"/>
                                      </p:to>
                                    </p:set>
                                    <p:anim calcmode="lin" valueType="num">
                                      <p:cBhvr>
                                        <p:cTn id="32" dur="1000" fill="hold"/>
                                        <p:tgtEl>
                                          <p:spTgt spid="178235"/>
                                        </p:tgtEl>
                                        <p:attrNameLst>
                                          <p:attrName>ppt_w</p:attrName>
                                        </p:attrNameLst>
                                      </p:cBhvr>
                                      <p:tavLst>
                                        <p:tav tm="0">
                                          <p:val>
                                            <p:fltVal val="0"/>
                                          </p:val>
                                        </p:tav>
                                        <p:tav tm="100000">
                                          <p:val>
                                            <p:strVal val="#ppt_w"/>
                                          </p:val>
                                        </p:tav>
                                      </p:tavLst>
                                    </p:anim>
                                    <p:anim calcmode="lin" valueType="num">
                                      <p:cBhvr>
                                        <p:cTn id="33" dur="1000" fill="hold"/>
                                        <p:tgtEl>
                                          <p:spTgt spid="178235"/>
                                        </p:tgtEl>
                                        <p:attrNameLst>
                                          <p:attrName>ppt_h</p:attrName>
                                        </p:attrNameLst>
                                      </p:cBhvr>
                                      <p:tavLst>
                                        <p:tav tm="0">
                                          <p:val>
                                            <p:fltVal val="0"/>
                                          </p:val>
                                        </p:tav>
                                        <p:tav tm="100000">
                                          <p:val>
                                            <p:strVal val="#ppt_h"/>
                                          </p:val>
                                        </p:tav>
                                      </p:tavLst>
                                    </p:anim>
                                    <p:anim calcmode="lin" valueType="num">
                                      <p:cBhvr>
                                        <p:cTn id="34" dur="1000" fill="hold"/>
                                        <p:tgtEl>
                                          <p:spTgt spid="178235"/>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17823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7" presetClass="entr" presetSubtype="8" fill="hold" grpId="0" nodeType="clickEffect">
                                  <p:stCondLst>
                                    <p:cond delay="0"/>
                                  </p:stCondLst>
                                  <p:childTnLst>
                                    <p:set>
                                      <p:cBhvr>
                                        <p:cTn id="39" dur="1" fill="hold">
                                          <p:stCondLst>
                                            <p:cond delay="0"/>
                                          </p:stCondLst>
                                        </p:cTn>
                                        <p:tgtEl>
                                          <p:spTgt spid="178236"/>
                                        </p:tgtEl>
                                        <p:attrNameLst>
                                          <p:attrName>style.visibility</p:attrName>
                                        </p:attrNameLst>
                                      </p:cBhvr>
                                      <p:to>
                                        <p:strVal val="visible"/>
                                      </p:to>
                                    </p:set>
                                    <p:anim calcmode="lin" valueType="num">
                                      <p:cBhvr>
                                        <p:cTn id="40" dur="500" fill="hold"/>
                                        <p:tgtEl>
                                          <p:spTgt spid="178236"/>
                                        </p:tgtEl>
                                        <p:attrNameLst>
                                          <p:attrName>ppt_x</p:attrName>
                                        </p:attrNameLst>
                                      </p:cBhvr>
                                      <p:tavLst>
                                        <p:tav tm="0">
                                          <p:val>
                                            <p:strVal val="#ppt_x-#ppt_w/2"/>
                                          </p:val>
                                        </p:tav>
                                        <p:tav tm="100000">
                                          <p:val>
                                            <p:strVal val="#ppt_x"/>
                                          </p:val>
                                        </p:tav>
                                      </p:tavLst>
                                    </p:anim>
                                    <p:anim calcmode="lin" valueType="num">
                                      <p:cBhvr>
                                        <p:cTn id="41" dur="500" fill="hold"/>
                                        <p:tgtEl>
                                          <p:spTgt spid="178236"/>
                                        </p:tgtEl>
                                        <p:attrNameLst>
                                          <p:attrName>ppt_y</p:attrName>
                                        </p:attrNameLst>
                                      </p:cBhvr>
                                      <p:tavLst>
                                        <p:tav tm="0">
                                          <p:val>
                                            <p:strVal val="#ppt_y"/>
                                          </p:val>
                                        </p:tav>
                                        <p:tav tm="100000">
                                          <p:val>
                                            <p:strVal val="#ppt_y"/>
                                          </p:val>
                                        </p:tav>
                                      </p:tavLst>
                                    </p:anim>
                                    <p:anim calcmode="lin" valueType="num">
                                      <p:cBhvr>
                                        <p:cTn id="42" dur="500" fill="hold"/>
                                        <p:tgtEl>
                                          <p:spTgt spid="178236"/>
                                        </p:tgtEl>
                                        <p:attrNameLst>
                                          <p:attrName>ppt_w</p:attrName>
                                        </p:attrNameLst>
                                      </p:cBhvr>
                                      <p:tavLst>
                                        <p:tav tm="0">
                                          <p:val>
                                            <p:fltVal val="0"/>
                                          </p:val>
                                        </p:tav>
                                        <p:tav tm="100000">
                                          <p:val>
                                            <p:strVal val="#ppt_w"/>
                                          </p:val>
                                        </p:tav>
                                      </p:tavLst>
                                    </p:anim>
                                    <p:anim calcmode="lin" valueType="num">
                                      <p:cBhvr>
                                        <p:cTn id="43" dur="500" fill="hold"/>
                                        <p:tgtEl>
                                          <p:spTgt spid="178236"/>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nodeType="clickEffect">
                                  <p:stCondLst>
                                    <p:cond delay="0"/>
                                  </p:stCondLst>
                                  <p:childTnLst>
                                    <p:set>
                                      <p:cBhvr>
                                        <p:cTn id="47" dur="1" fill="hold">
                                          <p:stCondLst>
                                            <p:cond delay="0"/>
                                          </p:stCondLst>
                                        </p:cTn>
                                        <p:tgtEl>
                                          <p:spTgt spid="178242"/>
                                        </p:tgtEl>
                                        <p:attrNameLst>
                                          <p:attrName>style.visibility</p:attrName>
                                        </p:attrNameLst>
                                      </p:cBhvr>
                                      <p:to>
                                        <p:strVal val="visible"/>
                                      </p:to>
                                    </p:set>
                                    <p:animEffect transition="in" filter="dissolve">
                                      <p:cBhvr>
                                        <p:cTn id="48" dur="500"/>
                                        <p:tgtEl>
                                          <p:spTgt spid="178242"/>
                                        </p:tgtEl>
                                      </p:cBhvr>
                                    </p:animEffect>
                                  </p:childTnLst>
                                </p:cTn>
                              </p:par>
                            </p:childTnLst>
                          </p:cTn>
                        </p:par>
                        <p:par>
                          <p:cTn id="49" fill="hold" nodeType="afterGroup">
                            <p:stCondLst>
                              <p:cond delay="500"/>
                            </p:stCondLst>
                            <p:childTnLst>
                              <p:par>
                                <p:cTn id="50" presetID="2" presetClass="entr" presetSubtype="2" fill="hold" nodeType="afterEffect">
                                  <p:stCondLst>
                                    <p:cond delay="1000"/>
                                  </p:stCondLst>
                                  <p:childTnLst>
                                    <p:set>
                                      <p:cBhvr>
                                        <p:cTn id="51" dur="1" fill="hold">
                                          <p:stCondLst>
                                            <p:cond delay="0"/>
                                          </p:stCondLst>
                                        </p:cTn>
                                        <p:tgtEl>
                                          <p:spTgt spid="178239"/>
                                        </p:tgtEl>
                                        <p:attrNameLst>
                                          <p:attrName>style.visibility</p:attrName>
                                        </p:attrNameLst>
                                      </p:cBhvr>
                                      <p:to>
                                        <p:strVal val="visible"/>
                                      </p:to>
                                    </p:set>
                                    <p:anim calcmode="lin" valueType="num">
                                      <p:cBhvr additive="base">
                                        <p:cTn id="52" dur="500" fill="hold"/>
                                        <p:tgtEl>
                                          <p:spTgt spid="178239"/>
                                        </p:tgtEl>
                                        <p:attrNameLst>
                                          <p:attrName>ppt_x</p:attrName>
                                        </p:attrNameLst>
                                      </p:cBhvr>
                                      <p:tavLst>
                                        <p:tav tm="0">
                                          <p:val>
                                            <p:strVal val="1+#ppt_w/2"/>
                                          </p:val>
                                        </p:tav>
                                        <p:tav tm="100000">
                                          <p:val>
                                            <p:strVal val="#ppt_x"/>
                                          </p:val>
                                        </p:tav>
                                      </p:tavLst>
                                    </p:anim>
                                    <p:anim calcmode="lin" valueType="num">
                                      <p:cBhvr additive="base">
                                        <p:cTn id="53" dur="500" fill="hold"/>
                                        <p:tgtEl>
                                          <p:spTgt spid="178239"/>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2000"/>
                            </p:stCondLst>
                            <p:childTnLst>
                              <p:par>
                                <p:cTn id="55" presetID="2" presetClass="entr" presetSubtype="2" fill="hold" grpId="0" nodeType="afterEffect">
                                  <p:stCondLst>
                                    <p:cond delay="0"/>
                                  </p:stCondLst>
                                  <p:childTnLst>
                                    <p:set>
                                      <p:cBhvr>
                                        <p:cTn id="56" dur="1" fill="hold">
                                          <p:stCondLst>
                                            <p:cond delay="0"/>
                                          </p:stCondLst>
                                        </p:cTn>
                                        <p:tgtEl>
                                          <p:spTgt spid="178237"/>
                                        </p:tgtEl>
                                        <p:attrNameLst>
                                          <p:attrName>style.visibility</p:attrName>
                                        </p:attrNameLst>
                                      </p:cBhvr>
                                      <p:to>
                                        <p:strVal val="visible"/>
                                      </p:to>
                                    </p:set>
                                    <p:anim calcmode="lin" valueType="num">
                                      <p:cBhvr additive="base">
                                        <p:cTn id="57" dur="500" fill="hold"/>
                                        <p:tgtEl>
                                          <p:spTgt spid="178237"/>
                                        </p:tgtEl>
                                        <p:attrNameLst>
                                          <p:attrName>ppt_x</p:attrName>
                                        </p:attrNameLst>
                                      </p:cBhvr>
                                      <p:tavLst>
                                        <p:tav tm="0">
                                          <p:val>
                                            <p:strVal val="1+#ppt_w/2"/>
                                          </p:val>
                                        </p:tav>
                                        <p:tav tm="100000">
                                          <p:val>
                                            <p:strVal val="#ppt_x"/>
                                          </p:val>
                                        </p:tav>
                                      </p:tavLst>
                                    </p:anim>
                                    <p:anim calcmode="lin" valueType="num">
                                      <p:cBhvr additive="base">
                                        <p:cTn id="58" dur="500" fill="hold"/>
                                        <p:tgtEl>
                                          <p:spTgt spid="178237"/>
                                        </p:tgtEl>
                                        <p:attrNameLst>
                                          <p:attrName>ppt_y</p:attrName>
                                        </p:attrNameLst>
                                      </p:cBhvr>
                                      <p:tavLst>
                                        <p:tav tm="0">
                                          <p:val>
                                            <p:strVal val="#ppt_y"/>
                                          </p:val>
                                        </p:tav>
                                        <p:tav tm="100000">
                                          <p:val>
                                            <p:strVal val="#ppt_y"/>
                                          </p:val>
                                        </p:tav>
                                      </p:tavLst>
                                    </p:anim>
                                  </p:childTnLst>
                                </p:cTn>
                              </p:par>
                            </p:childTnLst>
                          </p:cTn>
                        </p:par>
                        <p:par>
                          <p:cTn id="59" fill="hold" nodeType="afterGroup">
                            <p:stCondLst>
                              <p:cond delay="2500"/>
                            </p:stCondLst>
                            <p:childTnLst>
                              <p:par>
                                <p:cTn id="60" presetID="2" presetClass="entr" presetSubtype="2" fill="hold" grpId="0" nodeType="afterEffect">
                                  <p:stCondLst>
                                    <p:cond delay="1000"/>
                                  </p:stCondLst>
                                  <p:childTnLst>
                                    <p:set>
                                      <p:cBhvr>
                                        <p:cTn id="61" dur="1" fill="hold">
                                          <p:stCondLst>
                                            <p:cond delay="0"/>
                                          </p:stCondLst>
                                        </p:cTn>
                                        <p:tgtEl>
                                          <p:spTgt spid="178238"/>
                                        </p:tgtEl>
                                        <p:attrNameLst>
                                          <p:attrName>style.visibility</p:attrName>
                                        </p:attrNameLst>
                                      </p:cBhvr>
                                      <p:to>
                                        <p:strVal val="visible"/>
                                      </p:to>
                                    </p:set>
                                    <p:anim calcmode="lin" valueType="num">
                                      <p:cBhvr additive="base">
                                        <p:cTn id="62" dur="500" fill="hold"/>
                                        <p:tgtEl>
                                          <p:spTgt spid="178238"/>
                                        </p:tgtEl>
                                        <p:attrNameLst>
                                          <p:attrName>ppt_x</p:attrName>
                                        </p:attrNameLst>
                                      </p:cBhvr>
                                      <p:tavLst>
                                        <p:tav tm="0">
                                          <p:val>
                                            <p:strVal val="1+#ppt_w/2"/>
                                          </p:val>
                                        </p:tav>
                                        <p:tav tm="100000">
                                          <p:val>
                                            <p:strVal val="#ppt_x"/>
                                          </p:val>
                                        </p:tav>
                                      </p:tavLst>
                                    </p:anim>
                                    <p:anim calcmode="lin" valueType="num">
                                      <p:cBhvr additive="base">
                                        <p:cTn id="63" dur="500" fill="hold"/>
                                        <p:tgtEl>
                                          <p:spTgt spid="178238"/>
                                        </p:tgtEl>
                                        <p:attrNameLst>
                                          <p:attrName>ppt_y</p:attrName>
                                        </p:attrNameLst>
                                      </p:cBhvr>
                                      <p:tavLst>
                                        <p:tav tm="0">
                                          <p:val>
                                            <p:strVal val="#ppt_y"/>
                                          </p:val>
                                        </p:tav>
                                        <p:tav tm="100000">
                                          <p:val>
                                            <p:strVal val="#ppt_y"/>
                                          </p:val>
                                        </p:tav>
                                      </p:tavLst>
                                    </p:anim>
                                  </p:childTnLst>
                                </p:cTn>
                              </p:par>
                            </p:childTnLst>
                          </p:cTn>
                        </p:par>
                        <p:par>
                          <p:cTn id="64" fill="hold" nodeType="afterGroup">
                            <p:stCondLst>
                              <p:cond delay="4000"/>
                            </p:stCondLst>
                            <p:childTnLst>
                              <p:par>
                                <p:cTn id="65" presetID="12" presetClass="entr" presetSubtype="8" fill="hold" nodeType="afterEffect">
                                  <p:stCondLst>
                                    <p:cond delay="0"/>
                                  </p:stCondLst>
                                  <p:childTnLst>
                                    <p:set>
                                      <p:cBhvr>
                                        <p:cTn id="66" dur="1" fill="hold">
                                          <p:stCondLst>
                                            <p:cond delay="0"/>
                                          </p:stCondLst>
                                        </p:cTn>
                                        <p:tgtEl>
                                          <p:spTgt spid="178240"/>
                                        </p:tgtEl>
                                        <p:attrNameLst>
                                          <p:attrName>style.visibility</p:attrName>
                                        </p:attrNameLst>
                                      </p:cBhvr>
                                      <p:to>
                                        <p:strVal val="visible"/>
                                      </p:to>
                                    </p:set>
                                    <p:animEffect transition="in" filter="slide(fromLeft)">
                                      <p:cBhvr>
                                        <p:cTn id="67" dur="500"/>
                                        <p:tgtEl>
                                          <p:spTgt spid="178240"/>
                                        </p:tgtEl>
                                      </p:cBhvr>
                                    </p:animEffect>
                                  </p:childTnLst>
                                </p:cTn>
                              </p:par>
                            </p:childTnLst>
                          </p:cTn>
                        </p:par>
                        <p:par>
                          <p:cTn id="68" fill="hold" nodeType="afterGroup">
                            <p:stCondLst>
                              <p:cond delay="4500"/>
                            </p:stCondLst>
                            <p:childTnLst>
                              <p:par>
                                <p:cTn id="69" presetID="2" presetClass="entr" presetSubtype="4" fill="hold" grpId="0" nodeType="afterEffect">
                                  <p:stCondLst>
                                    <p:cond delay="0"/>
                                  </p:stCondLst>
                                  <p:childTnLst>
                                    <p:set>
                                      <p:cBhvr>
                                        <p:cTn id="70" dur="1" fill="hold">
                                          <p:stCondLst>
                                            <p:cond delay="0"/>
                                          </p:stCondLst>
                                        </p:cTn>
                                        <p:tgtEl>
                                          <p:spTgt spid="178241"/>
                                        </p:tgtEl>
                                        <p:attrNameLst>
                                          <p:attrName>style.visibility</p:attrName>
                                        </p:attrNameLst>
                                      </p:cBhvr>
                                      <p:to>
                                        <p:strVal val="visible"/>
                                      </p:to>
                                    </p:set>
                                    <p:anim calcmode="lin" valueType="num">
                                      <p:cBhvr additive="base">
                                        <p:cTn id="71" dur="500" fill="hold"/>
                                        <p:tgtEl>
                                          <p:spTgt spid="178241"/>
                                        </p:tgtEl>
                                        <p:attrNameLst>
                                          <p:attrName>ppt_x</p:attrName>
                                        </p:attrNameLst>
                                      </p:cBhvr>
                                      <p:tavLst>
                                        <p:tav tm="0">
                                          <p:val>
                                            <p:strVal val="#ppt_x"/>
                                          </p:val>
                                        </p:tav>
                                        <p:tav tm="100000">
                                          <p:val>
                                            <p:strVal val="#ppt_x"/>
                                          </p:val>
                                        </p:tav>
                                      </p:tavLst>
                                    </p:anim>
                                    <p:anim calcmode="lin" valueType="num">
                                      <p:cBhvr additive="base">
                                        <p:cTn id="72" dur="500" fill="hold"/>
                                        <p:tgtEl>
                                          <p:spTgt spid="1782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179" grpId="0" autoUpdateAnimBg="0"/>
      <p:bldP spid="178210" grpId="0" autoUpdateAnimBg="0"/>
      <p:bldP spid="178235" grpId="0" autoUpdateAnimBg="0"/>
      <p:bldP spid="178236" grpId="0" autoUpdateAnimBg="0"/>
      <p:bldP spid="178237" grpId="0" autoUpdateAnimBg="0"/>
      <p:bldP spid="178238" grpId="0" autoUpdateAnimBg="0"/>
      <p:bldP spid="178241"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Text Box 2"/>
          <p:cNvSpPr txBox="1">
            <a:spLocks noChangeArrowheads="1"/>
          </p:cNvSpPr>
          <p:nvPr/>
        </p:nvSpPr>
        <p:spPr bwMode="auto">
          <a:xfrm>
            <a:off x="423111" y="176975"/>
            <a:ext cx="327660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 求等效电阻</a:t>
            </a:r>
            <a:r>
              <a:rPr lang="en-US" altLang="zh-CN" sz="2000" b="1" i="1" dirty="0" err="1">
                <a:latin typeface="宋体" panose="02010600030101010101" pitchFamily="2" charset="-122"/>
                <a:ea typeface="宋体" panose="02010600030101010101" pitchFamily="2" charset="-122"/>
              </a:rPr>
              <a:t>R</a:t>
            </a:r>
            <a:r>
              <a:rPr lang="en-US" altLang="zh-CN" sz="3600" b="1" baseline="-25000" dirty="0" err="1">
                <a:latin typeface="宋体" panose="02010600030101010101" pitchFamily="2" charset="-122"/>
                <a:ea typeface="宋体" panose="02010600030101010101" pitchFamily="2" charset="-122"/>
              </a:rPr>
              <a:t>i</a:t>
            </a:r>
            <a:r>
              <a:rPr lang="en-US" altLang="zh-CN" sz="3600" b="1" baseline="-25000" dirty="0">
                <a:latin typeface="宋体" panose="02010600030101010101" pitchFamily="2" charset="-122"/>
                <a:ea typeface="宋体" panose="02010600030101010101" pitchFamily="2" charset="-122"/>
              </a:rPr>
              <a:t>  </a:t>
            </a:r>
          </a:p>
        </p:txBody>
      </p:sp>
      <p:sp>
        <p:nvSpPr>
          <p:cNvPr id="179203" name="Text Box 3"/>
          <p:cNvSpPr txBox="1">
            <a:spLocks noChangeArrowheads="1"/>
          </p:cNvSpPr>
          <p:nvPr/>
        </p:nvSpPr>
        <p:spPr bwMode="auto">
          <a:xfrm>
            <a:off x="1077913" y="812800"/>
            <a:ext cx="664210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t>    I: </a:t>
            </a:r>
            <a:r>
              <a:rPr lang="zh-CN" altLang="en-US" b="1" dirty="0"/>
              <a:t>端口加压求流（内部独立电压源短路）  </a:t>
            </a:r>
          </a:p>
        </p:txBody>
      </p:sp>
      <p:sp>
        <p:nvSpPr>
          <p:cNvPr id="179204" name="Text Box 4"/>
          <p:cNvSpPr txBox="1">
            <a:spLocks noChangeArrowheads="1"/>
          </p:cNvSpPr>
          <p:nvPr/>
        </p:nvSpPr>
        <p:spPr bwMode="auto">
          <a:xfrm>
            <a:off x="5829300" y="1200150"/>
            <a:ext cx="20574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0</a:t>
            </a:r>
            <a:r>
              <a:rPr lang="en-US" altLang="zh-CN" b="1"/>
              <a:t>=6</a:t>
            </a:r>
            <a:r>
              <a:rPr lang="en-US" altLang="zh-CN" b="1" i="1"/>
              <a:t>I</a:t>
            </a:r>
            <a:r>
              <a:rPr lang="en-US" altLang="zh-CN" b="1"/>
              <a:t>+3</a:t>
            </a:r>
            <a:r>
              <a:rPr lang="en-US" altLang="zh-CN" b="1" i="1"/>
              <a:t>I</a:t>
            </a:r>
            <a:r>
              <a:rPr lang="en-US" altLang="zh-CN" b="1"/>
              <a:t>=9</a:t>
            </a:r>
            <a:r>
              <a:rPr lang="en-US" altLang="zh-CN" b="1" i="1"/>
              <a:t>I  </a:t>
            </a:r>
            <a:endParaRPr lang="en-US" altLang="zh-CN" b="1"/>
          </a:p>
        </p:txBody>
      </p:sp>
      <p:sp>
        <p:nvSpPr>
          <p:cNvPr id="179205" name="Text Box 5"/>
          <p:cNvSpPr txBox="1">
            <a:spLocks noChangeArrowheads="1"/>
          </p:cNvSpPr>
          <p:nvPr/>
        </p:nvSpPr>
        <p:spPr bwMode="auto">
          <a:xfrm>
            <a:off x="5829300" y="1733550"/>
            <a:ext cx="2895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a:t>=</a:t>
            </a:r>
            <a:r>
              <a:rPr lang="en-US" altLang="zh-CN" b="1" i="1"/>
              <a:t>I</a:t>
            </a:r>
            <a:r>
              <a:rPr lang="en-US" altLang="zh-CN" b="1" baseline="-25000"/>
              <a:t>0</a:t>
            </a:r>
            <a:r>
              <a:rPr lang="en-US" altLang="zh-CN" b="1">
                <a:sym typeface="Symbol" panose="05050102010706020507" pitchFamily="18" charset="2"/>
              </a:rPr>
              <a:t></a:t>
            </a:r>
            <a:r>
              <a:rPr lang="en-US" altLang="zh-CN" b="1"/>
              <a:t>6/(6+3)=(2/3)</a:t>
            </a:r>
            <a:r>
              <a:rPr lang="en-US" altLang="zh-CN" b="1" i="1"/>
              <a:t>I</a:t>
            </a:r>
            <a:r>
              <a:rPr lang="en-US" altLang="zh-CN" b="1" baseline="-25000"/>
              <a:t>0  </a:t>
            </a:r>
            <a:endParaRPr lang="en-US" altLang="zh-CN" b="1"/>
          </a:p>
        </p:txBody>
      </p:sp>
      <p:sp>
        <p:nvSpPr>
          <p:cNvPr id="179206" name="AutoShape 6"/>
          <p:cNvSpPr>
            <a:spLocks/>
          </p:cNvSpPr>
          <p:nvPr/>
        </p:nvSpPr>
        <p:spPr bwMode="auto">
          <a:xfrm>
            <a:off x="5676900" y="1352550"/>
            <a:ext cx="76200" cy="762000"/>
          </a:xfrm>
          <a:prstGeom prst="leftBrace">
            <a:avLst>
              <a:gd name="adj1" fmla="val 83333"/>
              <a:gd name="adj2" fmla="val 50000"/>
            </a:avLst>
          </a:prstGeom>
          <a:noFill/>
          <a:ln w="9525">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07" name="AutoShape 7"/>
          <p:cNvSpPr>
            <a:spLocks noChangeArrowheads="1"/>
          </p:cNvSpPr>
          <p:nvPr/>
        </p:nvSpPr>
        <p:spPr bwMode="auto">
          <a:xfrm>
            <a:off x="5448300" y="2495550"/>
            <a:ext cx="304800" cy="152400"/>
          </a:xfrm>
          <a:prstGeom prst="rightArrow">
            <a:avLst>
              <a:gd name="adj1" fmla="val 50000"/>
              <a:gd name="adj2"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08" name="Text Box 8"/>
          <p:cNvSpPr txBox="1">
            <a:spLocks noChangeArrowheads="1"/>
          </p:cNvSpPr>
          <p:nvPr/>
        </p:nvSpPr>
        <p:spPr bwMode="auto">
          <a:xfrm>
            <a:off x="5753100" y="2305050"/>
            <a:ext cx="2971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0</a:t>
            </a:r>
            <a:r>
              <a:rPr lang="en-US" altLang="zh-CN" b="1"/>
              <a:t> =9 </a:t>
            </a:r>
            <a:r>
              <a:rPr lang="en-US" altLang="zh-CN" b="1">
                <a:sym typeface="Symbol" panose="05050102010706020507" pitchFamily="18" charset="2"/>
              </a:rPr>
              <a:t></a:t>
            </a:r>
            <a:r>
              <a:rPr lang="en-US" altLang="zh-CN" b="1"/>
              <a:t> (2/3)</a:t>
            </a:r>
            <a:r>
              <a:rPr lang="en-US" altLang="zh-CN" b="1" i="1"/>
              <a:t>I</a:t>
            </a:r>
            <a:r>
              <a:rPr lang="en-US" altLang="zh-CN" b="1" baseline="-25000"/>
              <a:t>0</a:t>
            </a:r>
            <a:r>
              <a:rPr lang="en-US" altLang="zh-CN" b="1"/>
              <a:t>=6</a:t>
            </a:r>
            <a:r>
              <a:rPr lang="en-US" altLang="zh-CN" b="1" i="1"/>
              <a:t>I</a:t>
            </a:r>
            <a:r>
              <a:rPr lang="en-US" altLang="zh-CN" b="1" baseline="-25000"/>
              <a:t>0  </a:t>
            </a:r>
          </a:p>
        </p:txBody>
      </p:sp>
      <p:sp>
        <p:nvSpPr>
          <p:cNvPr id="179209" name="AutoShape 9"/>
          <p:cNvSpPr>
            <a:spLocks noChangeArrowheads="1"/>
          </p:cNvSpPr>
          <p:nvPr/>
        </p:nvSpPr>
        <p:spPr bwMode="auto">
          <a:xfrm>
            <a:off x="5448300" y="3028950"/>
            <a:ext cx="304800" cy="152400"/>
          </a:xfrm>
          <a:prstGeom prst="rightArrow">
            <a:avLst>
              <a:gd name="adj1" fmla="val 50000"/>
              <a:gd name="adj2"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10" name="Text Box 10"/>
          <p:cNvSpPr txBox="1">
            <a:spLocks noChangeArrowheads="1"/>
          </p:cNvSpPr>
          <p:nvPr/>
        </p:nvSpPr>
        <p:spPr bwMode="auto">
          <a:xfrm>
            <a:off x="5791200" y="2838450"/>
            <a:ext cx="22860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sz="3200" b="1" baseline="-25000"/>
              <a:t>i</a:t>
            </a:r>
            <a:r>
              <a:rPr lang="en-US" altLang="zh-CN" b="1"/>
              <a:t> = </a:t>
            </a:r>
            <a:r>
              <a:rPr lang="en-US" altLang="zh-CN" b="1" i="1"/>
              <a:t>U</a:t>
            </a:r>
            <a:r>
              <a:rPr lang="en-US" altLang="zh-CN" b="1" baseline="-25000"/>
              <a:t>0</a:t>
            </a:r>
            <a:r>
              <a:rPr lang="en-US" altLang="zh-CN" b="1"/>
              <a:t> /</a:t>
            </a:r>
            <a:r>
              <a:rPr lang="en-US" altLang="zh-CN" b="1" i="1"/>
              <a:t>I</a:t>
            </a:r>
            <a:r>
              <a:rPr lang="en-US" altLang="zh-CN" b="1" baseline="-25000"/>
              <a:t>0</a:t>
            </a:r>
            <a:r>
              <a:rPr lang="en-US" altLang="zh-CN" b="1"/>
              <a:t>=6 </a:t>
            </a:r>
            <a:r>
              <a:rPr lang="en-US" altLang="zh-CN" b="1">
                <a:sym typeface="Symbol" panose="05050102010706020507" pitchFamily="18" charset="2"/>
              </a:rPr>
              <a:t>  </a:t>
            </a:r>
          </a:p>
        </p:txBody>
      </p:sp>
      <p:grpSp>
        <p:nvGrpSpPr>
          <p:cNvPr id="179211" name="Group 11"/>
          <p:cNvGrpSpPr>
            <a:grpSpLocks/>
          </p:cNvGrpSpPr>
          <p:nvPr/>
        </p:nvGrpSpPr>
        <p:grpSpPr bwMode="auto">
          <a:xfrm>
            <a:off x="990600" y="1200150"/>
            <a:ext cx="4114800" cy="2362200"/>
            <a:chOff x="624" y="816"/>
            <a:chExt cx="2592" cy="1488"/>
          </a:xfrm>
        </p:grpSpPr>
        <p:sp>
          <p:nvSpPr>
            <p:cNvPr id="179212" name="Line 12"/>
            <p:cNvSpPr>
              <a:spLocks noChangeShapeType="1"/>
            </p:cNvSpPr>
            <p:nvPr/>
          </p:nvSpPr>
          <p:spPr bwMode="auto">
            <a:xfrm>
              <a:off x="1680" y="1200"/>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13" name="Text Box 13"/>
            <p:cNvSpPr txBox="1">
              <a:spLocks noChangeArrowheads="1"/>
            </p:cNvSpPr>
            <p:nvPr/>
          </p:nvSpPr>
          <p:spPr bwMode="auto">
            <a:xfrm>
              <a:off x="1248" y="1536"/>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r>
                <a:rPr lang="en-US" altLang="zh-CN" b="1">
                  <a:sym typeface="Symbol" panose="05050102010706020507" pitchFamily="18" charset="2"/>
                </a:rPr>
                <a:t></a:t>
              </a:r>
            </a:p>
          </p:txBody>
        </p:sp>
        <p:sp>
          <p:nvSpPr>
            <p:cNvPr id="179214" name="Rectangle 14"/>
            <p:cNvSpPr>
              <a:spLocks noChangeArrowheads="1"/>
            </p:cNvSpPr>
            <p:nvPr/>
          </p:nvSpPr>
          <p:spPr bwMode="auto">
            <a:xfrm>
              <a:off x="1056" y="1135"/>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15" name="Text Box 15"/>
            <p:cNvSpPr txBox="1">
              <a:spLocks noChangeArrowheads="1"/>
            </p:cNvSpPr>
            <p:nvPr/>
          </p:nvSpPr>
          <p:spPr bwMode="auto">
            <a:xfrm>
              <a:off x="1008" y="864"/>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79216" name="Line 16"/>
            <p:cNvSpPr>
              <a:spLocks noChangeShapeType="1"/>
            </p:cNvSpPr>
            <p:nvPr/>
          </p:nvSpPr>
          <p:spPr bwMode="auto">
            <a:xfrm>
              <a:off x="1824" y="1296"/>
              <a:ext cx="0" cy="384"/>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17" name="Text Box 17"/>
            <p:cNvSpPr txBox="1">
              <a:spLocks noChangeArrowheads="1"/>
            </p:cNvSpPr>
            <p:nvPr/>
          </p:nvSpPr>
          <p:spPr bwMode="auto">
            <a:xfrm>
              <a:off x="1824" y="134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b="1"/>
            </a:p>
          </p:txBody>
        </p:sp>
        <p:sp>
          <p:nvSpPr>
            <p:cNvPr id="179218" name="Text Box 18"/>
            <p:cNvSpPr txBox="1">
              <a:spLocks noChangeArrowheads="1"/>
            </p:cNvSpPr>
            <p:nvPr/>
          </p:nvSpPr>
          <p:spPr bwMode="auto">
            <a:xfrm>
              <a:off x="2736" y="124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9219" name="Text Box 19"/>
            <p:cNvSpPr txBox="1">
              <a:spLocks noChangeArrowheads="1"/>
            </p:cNvSpPr>
            <p:nvPr/>
          </p:nvSpPr>
          <p:spPr bwMode="auto">
            <a:xfrm>
              <a:off x="2736" y="177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9220" name="Text Box 20"/>
            <p:cNvSpPr txBox="1">
              <a:spLocks noChangeArrowheads="1"/>
            </p:cNvSpPr>
            <p:nvPr/>
          </p:nvSpPr>
          <p:spPr bwMode="auto">
            <a:xfrm>
              <a:off x="2832" y="15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0</a:t>
              </a:r>
              <a:endParaRPr lang="en-US" altLang="zh-CN" b="1"/>
            </a:p>
          </p:txBody>
        </p:sp>
        <p:sp>
          <p:nvSpPr>
            <p:cNvPr id="179221" name="Text Box 21"/>
            <p:cNvSpPr txBox="1">
              <a:spLocks noChangeArrowheads="1"/>
            </p:cNvSpPr>
            <p:nvPr/>
          </p:nvSpPr>
          <p:spPr bwMode="auto">
            <a:xfrm>
              <a:off x="2832" y="105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79222" name="Text Box 22"/>
            <p:cNvSpPr txBox="1">
              <a:spLocks noChangeArrowheads="1"/>
            </p:cNvSpPr>
            <p:nvPr/>
          </p:nvSpPr>
          <p:spPr bwMode="auto">
            <a:xfrm>
              <a:off x="2832" y="2016"/>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b="1"/>
            </a:p>
          </p:txBody>
        </p:sp>
        <p:sp>
          <p:nvSpPr>
            <p:cNvPr id="179223" name="Line 23"/>
            <p:cNvSpPr>
              <a:spLocks noChangeShapeType="1"/>
            </p:cNvSpPr>
            <p:nvPr/>
          </p:nvSpPr>
          <p:spPr bwMode="auto">
            <a:xfrm>
              <a:off x="1968" y="1200"/>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24" name="Text Box 24"/>
            <p:cNvSpPr txBox="1">
              <a:spLocks noChangeArrowheads="1"/>
            </p:cNvSpPr>
            <p:nvPr/>
          </p:nvSpPr>
          <p:spPr bwMode="auto">
            <a:xfrm>
              <a:off x="2256" y="96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9225" name="Text Box 25"/>
            <p:cNvSpPr txBox="1">
              <a:spLocks noChangeArrowheads="1"/>
            </p:cNvSpPr>
            <p:nvPr/>
          </p:nvSpPr>
          <p:spPr bwMode="auto">
            <a:xfrm>
              <a:off x="1776" y="96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79226" name="Text Box 26"/>
            <p:cNvSpPr txBox="1">
              <a:spLocks noChangeArrowheads="1"/>
            </p:cNvSpPr>
            <p:nvPr/>
          </p:nvSpPr>
          <p:spPr bwMode="auto">
            <a:xfrm>
              <a:off x="1968" y="86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i="1"/>
                <a:t>I</a:t>
              </a:r>
              <a:endParaRPr lang="en-US" altLang="zh-CN" b="1"/>
            </a:p>
          </p:txBody>
        </p:sp>
        <p:sp>
          <p:nvSpPr>
            <p:cNvPr id="179227" name="AutoShape 27"/>
            <p:cNvSpPr>
              <a:spLocks noChangeArrowheads="1"/>
            </p:cNvSpPr>
            <p:nvPr/>
          </p:nvSpPr>
          <p:spPr bwMode="auto">
            <a:xfrm>
              <a:off x="1968" y="1104"/>
              <a:ext cx="336" cy="192"/>
            </a:xfrm>
            <a:prstGeom prst="diamond">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28" name="Line 28"/>
            <p:cNvSpPr>
              <a:spLocks noChangeShapeType="1"/>
            </p:cNvSpPr>
            <p:nvPr/>
          </p:nvSpPr>
          <p:spPr bwMode="auto">
            <a:xfrm>
              <a:off x="624" y="1200"/>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29" name="Line 29"/>
            <p:cNvSpPr>
              <a:spLocks noChangeShapeType="1"/>
            </p:cNvSpPr>
            <p:nvPr/>
          </p:nvSpPr>
          <p:spPr bwMode="auto">
            <a:xfrm>
              <a:off x="1344" y="1200"/>
              <a:ext cx="13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30" name="Line 30"/>
            <p:cNvSpPr>
              <a:spLocks noChangeShapeType="1"/>
            </p:cNvSpPr>
            <p:nvPr/>
          </p:nvSpPr>
          <p:spPr bwMode="auto">
            <a:xfrm>
              <a:off x="624" y="2160"/>
              <a:ext cx="21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31" name="Line 31"/>
            <p:cNvSpPr>
              <a:spLocks noChangeShapeType="1"/>
            </p:cNvSpPr>
            <p:nvPr/>
          </p:nvSpPr>
          <p:spPr bwMode="auto">
            <a:xfrm flipV="1">
              <a:off x="624" y="1200"/>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32" name="Rectangle 32"/>
            <p:cNvSpPr>
              <a:spLocks noChangeArrowheads="1"/>
            </p:cNvSpPr>
            <p:nvPr/>
          </p:nvSpPr>
          <p:spPr bwMode="auto">
            <a:xfrm rot="5400000">
              <a:off x="1524" y="1627"/>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33" name="Line 33"/>
            <p:cNvSpPr>
              <a:spLocks noChangeShapeType="1"/>
            </p:cNvSpPr>
            <p:nvPr/>
          </p:nvSpPr>
          <p:spPr bwMode="auto">
            <a:xfrm>
              <a:off x="2736" y="1824"/>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34" name="Line 34"/>
            <p:cNvSpPr>
              <a:spLocks noChangeShapeType="1"/>
            </p:cNvSpPr>
            <p:nvPr/>
          </p:nvSpPr>
          <p:spPr bwMode="auto">
            <a:xfrm>
              <a:off x="2736" y="1200"/>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35" name="Oval 35"/>
            <p:cNvSpPr>
              <a:spLocks noChangeArrowheads="1"/>
            </p:cNvSpPr>
            <p:nvPr/>
          </p:nvSpPr>
          <p:spPr bwMode="auto">
            <a:xfrm>
              <a:off x="2585" y="1536"/>
              <a:ext cx="295" cy="295"/>
            </a:xfrm>
            <a:prstGeom prst="ellipse">
              <a:avLst/>
            </a:prstGeom>
            <a:solidFill>
              <a:srgbClr val="66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36" name="Line 36"/>
            <p:cNvSpPr>
              <a:spLocks noChangeShapeType="1"/>
            </p:cNvSpPr>
            <p:nvPr/>
          </p:nvSpPr>
          <p:spPr bwMode="auto">
            <a:xfrm>
              <a:off x="2736" y="1536"/>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37" name="Line 37"/>
            <p:cNvSpPr>
              <a:spLocks noChangeShapeType="1"/>
            </p:cNvSpPr>
            <p:nvPr/>
          </p:nvSpPr>
          <p:spPr bwMode="auto">
            <a:xfrm flipH="1">
              <a:off x="2496" y="1104"/>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238" name="Text Box 38"/>
            <p:cNvSpPr txBox="1">
              <a:spLocks noChangeArrowheads="1"/>
            </p:cNvSpPr>
            <p:nvPr/>
          </p:nvSpPr>
          <p:spPr bwMode="auto">
            <a:xfrm>
              <a:off x="2544" y="81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0</a:t>
              </a:r>
              <a:endParaRPr lang="en-US" altLang="zh-CN" b="1"/>
            </a:p>
          </p:txBody>
        </p:sp>
      </p:grpSp>
      <p:sp>
        <p:nvSpPr>
          <p:cNvPr id="75" name="Text Box 2">
            <a:extLst>
              <a:ext uri="{FF2B5EF4-FFF2-40B4-BE49-F238E27FC236}">
                <a16:creationId xmlns:a16="http://schemas.microsoft.com/office/drawing/2014/main" id="{162E295B-2DCB-499E-8EE9-84EC49DA4062}"/>
              </a:ext>
            </a:extLst>
          </p:cNvPr>
          <p:cNvSpPr txBox="1">
            <a:spLocks noChangeArrowheads="1"/>
          </p:cNvSpPr>
          <p:nvPr/>
        </p:nvSpPr>
        <p:spPr bwMode="auto">
          <a:xfrm>
            <a:off x="409575" y="4052539"/>
            <a:ext cx="251460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 等效电路  </a:t>
            </a:r>
          </a:p>
        </p:txBody>
      </p:sp>
      <p:grpSp>
        <p:nvGrpSpPr>
          <p:cNvPr id="76" name="Group 3">
            <a:extLst>
              <a:ext uri="{FF2B5EF4-FFF2-40B4-BE49-F238E27FC236}">
                <a16:creationId xmlns:a16="http://schemas.microsoft.com/office/drawing/2014/main" id="{5264314C-63F9-4F2C-9CAB-87E3E1697348}"/>
              </a:ext>
            </a:extLst>
          </p:cNvPr>
          <p:cNvGrpSpPr>
            <a:grpSpLocks/>
          </p:cNvGrpSpPr>
          <p:nvPr/>
        </p:nvGrpSpPr>
        <p:grpSpPr bwMode="auto">
          <a:xfrm>
            <a:off x="738187" y="4209702"/>
            <a:ext cx="3071813" cy="2557462"/>
            <a:chOff x="456" y="261"/>
            <a:chExt cx="1935" cy="1611"/>
          </a:xfrm>
        </p:grpSpPr>
        <p:sp>
          <p:nvSpPr>
            <p:cNvPr id="77" name="Text Box 4">
              <a:extLst>
                <a:ext uri="{FF2B5EF4-FFF2-40B4-BE49-F238E27FC236}">
                  <a16:creationId xmlns:a16="http://schemas.microsoft.com/office/drawing/2014/main" id="{D3060D5E-E2BD-4F17-969C-FDD805A708AD}"/>
                </a:ext>
              </a:extLst>
            </p:cNvPr>
            <p:cNvSpPr txBox="1">
              <a:spLocks noChangeArrowheads="1"/>
            </p:cNvSpPr>
            <p:nvPr/>
          </p:nvSpPr>
          <p:spPr bwMode="auto">
            <a:xfrm>
              <a:off x="1852" y="261"/>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78" name="Text Box 5">
              <a:extLst>
                <a:ext uri="{FF2B5EF4-FFF2-40B4-BE49-F238E27FC236}">
                  <a16:creationId xmlns:a16="http://schemas.microsoft.com/office/drawing/2014/main" id="{99187580-6BA9-4416-B665-BCC0AC57B0FC}"/>
                </a:ext>
              </a:extLst>
            </p:cNvPr>
            <p:cNvSpPr txBox="1">
              <a:spLocks noChangeArrowheads="1"/>
            </p:cNvSpPr>
            <p:nvPr/>
          </p:nvSpPr>
          <p:spPr bwMode="auto">
            <a:xfrm>
              <a:off x="1852" y="1584"/>
              <a:ext cx="2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79" name="Text Box 6">
              <a:extLst>
                <a:ext uri="{FF2B5EF4-FFF2-40B4-BE49-F238E27FC236}">
                  <a16:creationId xmlns:a16="http://schemas.microsoft.com/office/drawing/2014/main" id="{14F825ED-E4B6-4B67-B663-BAAEF28D5D84}"/>
                </a:ext>
              </a:extLst>
            </p:cNvPr>
            <p:cNvSpPr txBox="1">
              <a:spLocks noChangeArrowheads="1"/>
            </p:cNvSpPr>
            <p:nvPr/>
          </p:nvSpPr>
          <p:spPr bwMode="auto">
            <a:xfrm>
              <a:off x="456" y="1171"/>
              <a:ext cx="45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oc</a:t>
              </a:r>
              <a:endParaRPr lang="en-US" altLang="zh-CN" b="1"/>
            </a:p>
          </p:txBody>
        </p:sp>
        <p:sp>
          <p:nvSpPr>
            <p:cNvPr id="80" name="Text Box 7">
              <a:extLst>
                <a:ext uri="{FF2B5EF4-FFF2-40B4-BE49-F238E27FC236}">
                  <a16:creationId xmlns:a16="http://schemas.microsoft.com/office/drawing/2014/main" id="{74973AF6-1C11-4C34-9A48-0D5A36DF4C19}"/>
                </a:ext>
              </a:extLst>
            </p:cNvPr>
            <p:cNvSpPr txBox="1">
              <a:spLocks noChangeArrowheads="1"/>
            </p:cNvSpPr>
            <p:nvPr/>
          </p:nvSpPr>
          <p:spPr bwMode="auto">
            <a:xfrm>
              <a:off x="788" y="971"/>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81" name="Text Box 8">
              <a:extLst>
                <a:ext uri="{FF2B5EF4-FFF2-40B4-BE49-F238E27FC236}">
                  <a16:creationId xmlns:a16="http://schemas.microsoft.com/office/drawing/2014/main" id="{564EF1A5-3C6B-483F-9421-43A0C62462E9}"/>
                </a:ext>
              </a:extLst>
            </p:cNvPr>
            <p:cNvSpPr txBox="1">
              <a:spLocks noChangeArrowheads="1"/>
            </p:cNvSpPr>
            <p:nvPr/>
          </p:nvSpPr>
          <p:spPr bwMode="auto">
            <a:xfrm>
              <a:off x="778" y="1364"/>
              <a:ext cx="3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82" name="Text Box 9">
              <a:extLst>
                <a:ext uri="{FF2B5EF4-FFF2-40B4-BE49-F238E27FC236}">
                  <a16:creationId xmlns:a16="http://schemas.microsoft.com/office/drawing/2014/main" id="{37CBC828-63CD-4EC5-87BD-54DD976AC8F8}"/>
                </a:ext>
              </a:extLst>
            </p:cNvPr>
            <p:cNvSpPr txBox="1">
              <a:spLocks noChangeArrowheads="1"/>
            </p:cNvSpPr>
            <p:nvPr/>
          </p:nvSpPr>
          <p:spPr bwMode="auto">
            <a:xfrm>
              <a:off x="1194" y="1143"/>
              <a:ext cx="3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p>
          </p:txBody>
        </p:sp>
        <p:grpSp>
          <p:nvGrpSpPr>
            <p:cNvPr id="83" name="Group 10">
              <a:extLst>
                <a:ext uri="{FF2B5EF4-FFF2-40B4-BE49-F238E27FC236}">
                  <a16:creationId xmlns:a16="http://schemas.microsoft.com/office/drawing/2014/main" id="{52721CE4-33AD-4FB1-9CCA-2F7806A86A76}"/>
                </a:ext>
              </a:extLst>
            </p:cNvPr>
            <p:cNvGrpSpPr>
              <a:grpSpLocks/>
            </p:cNvGrpSpPr>
            <p:nvPr/>
          </p:nvGrpSpPr>
          <p:grpSpPr bwMode="auto">
            <a:xfrm>
              <a:off x="960" y="570"/>
              <a:ext cx="983" cy="1014"/>
              <a:chOff x="3456" y="720"/>
              <a:chExt cx="768" cy="720"/>
            </a:xfrm>
          </p:grpSpPr>
          <p:sp>
            <p:nvSpPr>
              <p:cNvPr id="98" name="Line 11">
                <a:extLst>
                  <a:ext uri="{FF2B5EF4-FFF2-40B4-BE49-F238E27FC236}">
                    <a16:creationId xmlns:a16="http://schemas.microsoft.com/office/drawing/2014/main" id="{3121BEDB-8604-4F04-89D5-29C02E6A4585}"/>
                  </a:ext>
                </a:extLst>
              </p:cNvPr>
              <p:cNvSpPr>
                <a:spLocks noChangeShapeType="1"/>
              </p:cNvSpPr>
              <p:nvPr/>
            </p:nvSpPr>
            <p:spPr bwMode="auto">
              <a:xfrm>
                <a:off x="3456" y="720"/>
                <a:ext cx="0" cy="72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12">
                <a:extLst>
                  <a:ext uri="{FF2B5EF4-FFF2-40B4-BE49-F238E27FC236}">
                    <a16:creationId xmlns:a16="http://schemas.microsoft.com/office/drawing/2014/main" id="{4236F7B1-EA2D-4150-A93C-F3B7CA29045A}"/>
                  </a:ext>
                </a:extLst>
              </p:cNvPr>
              <p:cNvSpPr>
                <a:spLocks noChangeShapeType="1"/>
              </p:cNvSpPr>
              <p:nvPr/>
            </p:nvSpPr>
            <p:spPr bwMode="auto">
              <a:xfrm>
                <a:off x="3456" y="720"/>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13">
                <a:extLst>
                  <a:ext uri="{FF2B5EF4-FFF2-40B4-BE49-F238E27FC236}">
                    <a16:creationId xmlns:a16="http://schemas.microsoft.com/office/drawing/2014/main" id="{376F43DA-F279-4B1F-BFFA-07D03CE02470}"/>
                  </a:ext>
                </a:extLst>
              </p:cNvPr>
              <p:cNvSpPr>
                <a:spLocks noChangeShapeType="1"/>
              </p:cNvSpPr>
              <p:nvPr/>
            </p:nvSpPr>
            <p:spPr bwMode="auto">
              <a:xfrm>
                <a:off x="3456" y="1440"/>
                <a:ext cx="76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 name="Line 14">
              <a:extLst>
                <a:ext uri="{FF2B5EF4-FFF2-40B4-BE49-F238E27FC236}">
                  <a16:creationId xmlns:a16="http://schemas.microsoft.com/office/drawing/2014/main" id="{81BEA4E7-FA8F-4220-AFFE-4465E5CE51A6}"/>
                </a:ext>
              </a:extLst>
            </p:cNvPr>
            <p:cNvSpPr>
              <a:spLocks noChangeShapeType="1"/>
            </p:cNvSpPr>
            <p:nvPr/>
          </p:nvSpPr>
          <p:spPr bwMode="auto">
            <a:xfrm>
              <a:off x="1943" y="573"/>
              <a:ext cx="0" cy="99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Rectangle 15">
              <a:extLst>
                <a:ext uri="{FF2B5EF4-FFF2-40B4-BE49-F238E27FC236}">
                  <a16:creationId xmlns:a16="http://schemas.microsoft.com/office/drawing/2014/main" id="{400E6681-4DCF-4F72-98DC-B179FB165ED1}"/>
                </a:ext>
              </a:extLst>
            </p:cNvPr>
            <p:cNvSpPr>
              <a:spLocks noChangeArrowheads="1"/>
            </p:cNvSpPr>
            <p:nvPr/>
          </p:nvSpPr>
          <p:spPr bwMode="auto">
            <a:xfrm>
              <a:off x="1884" y="878"/>
              <a:ext cx="118" cy="354"/>
            </a:xfrm>
            <a:prstGeom prst="rect">
              <a:avLst/>
            </a:prstGeom>
            <a:solidFill>
              <a:srgbClr val="66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Text Box 16">
              <a:extLst>
                <a:ext uri="{FF2B5EF4-FFF2-40B4-BE49-F238E27FC236}">
                  <a16:creationId xmlns:a16="http://schemas.microsoft.com/office/drawing/2014/main" id="{D091C95F-412F-4407-9FCB-7BDF988062CF}"/>
                </a:ext>
              </a:extLst>
            </p:cNvPr>
            <p:cNvSpPr txBox="1">
              <a:spLocks noChangeArrowheads="1"/>
            </p:cNvSpPr>
            <p:nvPr/>
          </p:nvSpPr>
          <p:spPr bwMode="auto">
            <a:xfrm>
              <a:off x="601" y="705"/>
              <a:ext cx="42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i</a:t>
              </a:r>
              <a:endParaRPr lang="en-US" altLang="zh-CN" b="1"/>
            </a:p>
          </p:txBody>
        </p:sp>
        <p:sp>
          <p:nvSpPr>
            <p:cNvPr id="87" name="Rectangle 17">
              <a:extLst>
                <a:ext uri="{FF2B5EF4-FFF2-40B4-BE49-F238E27FC236}">
                  <a16:creationId xmlns:a16="http://schemas.microsoft.com/office/drawing/2014/main" id="{7A0BB16E-D4A6-43FC-984C-709534E0FE52}"/>
                </a:ext>
              </a:extLst>
            </p:cNvPr>
            <p:cNvSpPr>
              <a:spLocks noChangeArrowheads="1"/>
            </p:cNvSpPr>
            <p:nvPr/>
          </p:nvSpPr>
          <p:spPr bwMode="auto">
            <a:xfrm>
              <a:off x="893" y="658"/>
              <a:ext cx="118" cy="354"/>
            </a:xfrm>
            <a:prstGeom prst="rect">
              <a:avLst/>
            </a:prstGeom>
            <a:solidFill>
              <a:srgbClr val="66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Oval 18">
              <a:extLst>
                <a:ext uri="{FF2B5EF4-FFF2-40B4-BE49-F238E27FC236}">
                  <a16:creationId xmlns:a16="http://schemas.microsoft.com/office/drawing/2014/main" id="{BA877F31-C339-4BA1-B5A3-2653ACEE6DF2}"/>
                </a:ext>
              </a:extLst>
            </p:cNvPr>
            <p:cNvSpPr>
              <a:spLocks noChangeArrowheads="1"/>
            </p:cNvSpPr>
            <p:nvPr/>
          </p:nvSpPr>
          <p:spPr bwMode="auto">
            <a:xfrm>
              <a:off x="816" y="1181"/>
              <a:ext cx="272" cy="271"/>
            </a:xfrm>
            <a:prstGeom prst="ellipse">
              <a:avLst/>
            </a:prstGeom>
            <a:solidFill>
              <a:srgbClr val="66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Freeform 19">
              <a:extLst>
                <a:ext uri="{FF2B5EF4-FFF2-40B4-BE49-F238E27FC236}">
                  <a16:creationId xmlns:a16="http://schemas.microsoft.com/office/drawing/2014/main" id="{D42650C9-EE1A-4C96-933E-53E8C8A35824}"/>
                </a:ext>
              </a:extLst>
            </p:cNvPr>
            <p:cNvSpPr>
              <a:spLocks/>
            </p:cNvSpPr>
            <p:nvPr/>
          </p:nvSpPr>
          <p:spPr bwMode="auto">
            <a:xfrm>
              <a:off x="960" y="1188"/>
              <a:ext cx="1" cy="264"/>
            </a:xfrm>
            <a:custGeom>
              <a:avLst/>
              <a:gdLst>
                <a:gd name="T0" fmla="*/ 0 w 1"/>
                <a:gd name="T1" fmla="*/ 0 h 264"/>
                <a:gd name="T2" fmla="*/ 0 w 1"/>
                <a:gd name="T3" fmla="*/ 264 h 264"/>
              </a:gdLst>
              <a:ahLst/>
              <a:cxnLst>
                <a:cxn ang="0">
                  <a:pos x="T0" y="T1"/>
                </a:cxn>
                <a:cxn ang="0">
                  <a:pos x="T2" y="T3"/>
                </a:cxn>
              </a:cxnLst>
              <a:rect l="0" t="0" r="r" b="b"/>
              <a:pathLst>
                <a:path w="1" h="264">
                  <a:moveTo>
                    <a:pt x="0" y="0"/>
                  </a:moveTo>
                  <a:lnTo>
                    <a:pt x="0" y="264"/>
                  </a:lnTo>
                </a:path>
              </a:pathLst>
            </a:custGeom>
            <a:noFill/>
            <a:ln w="1905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20">
              <a:extLst>
                <a:ext uri="{FF2B5EF4-FFF2-40B4-BE49-F238E27FC236}">
                  <a16:creationId xmlns:a16="http://schemas.microsoft.com/office/drawing/2014/main" id="{4832F975-964C-470C-AFF5-2EDE407C482C}"/>
                </a:ext>
              </a:extLst>
            </p:cNvPr>
            <p:cNvSpPr>
              <a:spLocks noChangeArrowheads="1"/>
            </p:cNvSpPr>
            <p:nvPr/>
          </p:nvSpPr>
          <p:spPr bwMode="auto">
            <a:xfrm>
              <a:off x="1914" y="526"/>
              <a:ext cx="59" cy="62"/>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21">
              <a:extLst>
                <a:ext uri="{FF2B5EF4-FFF2-40B4-BE49-F238E27FC236}">
                  <a16:creationId xmlns:a16="http://schemas.microsoft.com/office/drawing/2014/main" id="{EBFF1221-1FB6-409B-980C-492CD993AB80}"/>
                </a:ext>
              </a:extLst>
            </p:cNvPr>
            <p:cNvSpPr>
              <a:spLocks noChangeArrowheads="1"/>
            </p:cNvSpPr>
            <p:nvPr/>
          </p:nvSpPr>
          <p:spPr bwMode="auto">
            <a:xfrm>
              <a:off x="1914" y="1540"/>
              <a:ext cx="59" cy="63"/>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Text Box 22">
              <a:extLst>
                <a:ext uri="{FF2B5EF4-FFF2-40B4-BE49-F238E27FC236}">
                  <a16:creationId xmlns:a16="http://schemas.microsoft.com/office/drawing/2014/main" id="{CCDF159D-9399-4FFB-B9E6-28979834AEF0}"/>
                </a:ext>
              </a:extLst>
            </p:cNvPr>
            <p:cNvSpPr txBox="1">
              <a:spLocks noChangeArrowheads="1"/>
            </p:cNvSpPr>
            <p:nvPr/>
          </p:nvSpPr>
          <p:spPr bwMode="auto">
            <a:xfrm>
              <a:off x="1525" y="912"/>
              <a:ext cx="395"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a:t>3</a:t>
              </a:r>
              <a:r>
                <a:rPr lang="en-US" altLang="zh-CN" b="1">
                  <a:sym typeface="Symbol" panose="05050102010706020507" pitchFamily="18" charset="2"/>
                </a:rPr>
                <a:t></a:t>
              </a:r>
            </a:p>
          </p:txBody>
        </p:sp>
        <p:sp>
          <p:nvSpPr>
            <p:cNvPr id="93" name="Text Box 23">
              <a:extLst>
                <a:ext uri="{FF2B5EF4-FFF2-40B4-BE49-F238E27FC236}">
                  <a16:creationId xmlns:a16="http://schemas.microsoft.com/office/drawing/2014/main" id="{23BF70C8-3820-4FDE-9279-0CC40133519D}"/>
                </a:ext>
              </a:extLst>
            </p:cNvPr>
            <p:cNvSpPr txBox="1">
              <a:spLocks noChangeArrowheads="1"/>
            </p:cNvSpPr>
            <p:nvPr/>
          </p:nvSpPr>
          <p:spPr bwMode="auto">
            <a:xfrm>
              <a:off x="1968" y="912"/>
              <a:ext cx="423"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i="1"/>
                <a:t>U</a:t>
              </a:r>
              <a:r>
                <a:rPr lang="en-US" altLang="zh-CN" b="1" i="1" baseline="-25000"/>
                <a:t>R</a:t>
              </a:r>
            </a:p>
          </p:txBody>
        </p:sp>
        <p:sp>
          <p:nvSpPr>
            <p:cNvPr id="94" name="Text Box 24">
              <a:extLst>
                <a:ext uri="{FF2B5EF4-FFF2-40B4-BE49-F238E27FC236}">
                  <a16:creationId xmlns:a16="http://schemas.microsoft.com/office/drawing/2014/main" id="{14B3140E-4DE9-436E-834F-D8885555BB6C}"/>
                </a:ext>
              </a:extLst>
            </p:cNvPr>
            <p:cNvSpPr txBox="1">
              <a:spLocks noChangeArrowheads="1"/>
            </p:cNvSpPr>
            <p:nvPr/>
          </p:nvSpPr>
          <p:spPr bwMode="auto">
            <a:xfrm>
              <a:off x="2054" y="1272"/>
              <a:ext cx="212"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a:latin typeface="黑体" panose="02010609060101010101" pitchFamily="49" charset="-122"/>
                  <a:ea typeface="黑体" panose="02010609060101010101" pitchFamily="49" charset="-122"/>
                </a:rPr>
                <a:t>-</a:t>
              </a:r>
            </a:p>
          </p:txBody>
        </p:sp>
        <p:sp>
          <p:nvSpPr>
            <p:cNvPr id="95" name="Text Box 25">
              <a:extLst>
                <a:ext uri="{FF2B5EF4-FFF2-40B4-BE49-F238E27FC236}">
                  <a16:creationId xmlns:a16="http://schemas.microsoft.com/office/drawing/2014/main" id="{E8452CC0-4D37-4235-B328-593CB47F2069}"/>
                </a:ext>
              </a:extLst>
            </p:cNvPr>
            <p:cNvSpPr txBox="1">
              <a:spLocks noChangeArrowheads="1"/>
            </p:cNvSpPr>
            <p:nvPr/>
          </p:nvSpPr>
          <p:spPr bwMode="auto">
            <a:xfrm>
              <a:off x="2048" y="456"/>
              <a:ext cx="225"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a:t>+</a:t>
              </a:r>
            </a:p>
          </p:txBody>
        </p:sp>
        <p:sp>
          <p:nvSpPr>
            <p:cNvPr id="96" name="Text Box 26">
              <a:extLst>
                <a:ext uri="{FF2B5EF4-FFF2-40B4-BE49-F238E27FC236}">
                  <a16:creationId xmlns:a16="http://schemas.microsoft.com/office/drawing/2014/main" id="{6F0187A3-6465-41E4-B148-C833BD94A12E}"/>
                </a:ext>
              </a:extLst>
            </p:cNvPr>
            <p:cNvSpPr txBox="1">
              <a:spLocks noChangeArrowheads="1"/>
            </p:cNvSpPr>
            <p:nvPr/>
          </p:nvSpPr>
          <p:spPr bwMode="auto">
            <a:xfrm>
              <a:off x="960" y="697"/>
              <a:ext cx="432"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a:t>6</a:t>
              </a:r>
              <a:r>
                <a:rPr lang="en-US" altLang="zh-CN" b="1">
                  <a:sym typeface="Symbol" panose="05050102010706020507" pitchFamily="18" charset="2"/>
                </a:rPr>
                <a:t></a:t>
              </a:r>
            </a:p>
          </p:txBody>
        </p:sp>
        <p:sp>
          <p:nvSpPr>
            <p:cNvPr id="97" name="Text Box 27">
              <a:extLst>
                <a:ext uri="{FF2B5EF4-FFF2-40B4-BE49-F238E27FC236}">
                  <a16:creationId xmlns:a16="http://schemas.microsoft.com/office/drawing/2014/main" id="{567816DE-C399-491A-B4AA-E5C9D06D735B}"/>
                </a:ext>
              </a:extLst>
            </p:cNvPr>
            <p:cNvSpPr txBox="1">
              <a:spLocks noChangeArrowheads="1"/>
            </p:cNvSpPr>
            <p:nvPr/>
          </p:nvSpPr>
          <p:spPr bwMode="auto">
            <a:xfrm>
              <a:off x="1056" y="1177"/>
              <a:ext cx="395"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a:t>9V</a:t>
              </a:r>
              <a:endParaRPr lang="en-US" altLang="zh-CN" b="1">
                <a:sym typeface="Symbol" panose="05050102010706020507" pitchFamily="18" charset="2"/>
              </a:endParaRPr>
            </a:p>
          </p:txBody>
        </p:sp>
      </p:grpSp>
      <p:graphicFrame>
        <p:nvGraphicFramePr>
          <p:cNvPr id="101" name="Object 28">
            <a:extLst>
              <a:ext uri="{FF2B5EF4-FFF2-40B4-BE49-F238E27FC236}">
                <a16:creationId xmlns:a16="http://schemas.microsoft.com/office/drawing/2014/main" id="{CC332278-0A04-4C2D-98B2-312929F61D6A}"/>
              </a:ext>
            </a:extLst>
          </p:cNvPr>
          <p:cNvGraphicFramePr>
            <a:graphicFrameLocks noChangeAspect="1"/>
          </p:cNvGraphicFramePr>
          <p:nvPr>
            <p:extLst>
              <p:ext uri="{D42A27DB-BD31-4B8C-83A1-F6EECF244321}">
                <p14:modId xmlns:p14="http://schemas.microsoft.com/office/powerpoint/2010/main" val="2000443285"/>
              </p:ext>
            </p:extLst>
          </p:nvPr>
        </p:nvGraphicFramePr>
        <p:xfrm>
          <a:off x="4065951" y="5096845"/>
          <a:ext cx="3143250" cy="1011238"/>
        </p:xfrm>
        <a:graphic>
          <a:graphicData uri="http://schemas.openxmlformats.org/presentationml/2006/ole">
            <mc:AlternateContent xmlns:mc="http://schemas.openxmlformats.org/markup-compatibility/2006">
              <mc:Choice xmlns:v="urn:schemas-microsoft-com:vml" Requires="v">
                <p:oleObj spid="_x0000_s74854" name="Equation" r:id="rId3" imgW="1257120" imgH="406080" progId="Equation.3">
                  <p:embed/>
                </p:oleObj>
              </mc:Choice>
              <mc:Fallback>
                <p:oleObj name="Equation" r:id="rId3" imgW="1257120" imgH="406080" progId="Equation.3">
                  <p:embed/>
                  <p:pic>
                    <p:nvPicPr>
                      <p:cNvPr id="180252"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5951" y="5096845"/>
                        <a:ext cx="3143250" cy="1011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框 1">
            <a:extLst>
              <a:ext uri="{FF2B5EF4-FFF2-40B4-BE49-F238E27FC236}">
                <a16:creationId xmlns:a16="http://schemas.microsoft.com/office/drawing/2014/main" id="{23C5B4BF-116D-44F0-A0D4-962DA656566A}"/>
              </a:ext>
            </a:extLst>
          </p:cNvPr>
          <p:cNvSpPr txBox="1"/>
          <p:nvPr/>
        </p:nvSpPr>
        <p:spPr>
          <a:xfrm>
            <a:off x="3762522" y="3429684"/>
            <a:ext cx="4339650" cy="923330"/>
          </a:xfrm>
          <a:prstGeom prst="rect">
            <a:avLst/>
          </a:prstGeom>
          <a:noFill/>
        </p:spPr>
        <p:txBody>
          <a:bodyPr wrap="none" rtlCol="0">
            <a:spAutoFit/>
          </a:bodyPr>
          <a:lstStyle/>
          <a:p>
            <a:r>
              <a:rPr lang="en-US" altLang="zh-CN" dirty="0"/>
              <a:t>II. </a:t>
            </a:r>
            <a:r>
              <a:rPr lang="zh-CN" altLang="en-US" dirty="0"/>
              <a:t>另外一种方法：</a:t>
            </a:r>
            <a:endParaRPr lang="en-US" altLang="zh-CN" dirty="0"/>
          </a:p>
          <a:p>
            <a:r>
              <a:rPr lang="zh-CN" altLang="en-US" dirty="0"/>
              <a:t>受控电源的等效电阻：</a:t>
            </a:r>
            <a:r>
              <a:rPr lang="en-US" altLang="zh-CN" dirty="0"/>
              <a:t>R=6I/</a:t>
            </a:r>
            <a:r>
              <a:rPr lang="zh-CN" altLang="en-US" dirty="0"/>
              <a:t>（</a:t>
            </a:r>
            <a:r>
              <a:rPr lang="en-US" altLang="zh-CN" dirty="0"/>
              <a:t>I+0.5I)=4</a:t>
            </a:r>
          </a:p>
          <a:p>
            <a:r>
              <a:rPr lang="en-US" altLang="zh-CN" dirty="0"/>
              <a:t>Ri=6//3+R=6</a:t>
            </a:r>
            <a:endParaRPr lang="zh-CN" altLang="en-US" dirty="0"/>
          </a:p>
        </p:txBody>
      </p:sp>
    </p:spTree>
    <p:extLst>
      <p:ext uri="{BB962C8B-B14F-4D97-AF65-F5344CB8AC3E}">
        <p14:creationId xmlns:p14="http://schemas.microsoft.com/office/powerpoint/2010/main" val="201372926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79203"/>
                                        </p:tgtEl>
                                        <p:attrNameLst>
                                          <p:attrName>style.visibility</p:attrName>
                                        </p:attrNameLst>
                                      </p:cBhvr>
                                      <p:to>
                                        <p:strVal val="visible"/>
                                      </p:to>
                                    </p:set>
                                    <p:animEffect transition="in" filter="slide(fromLeft)">
                                      <p:cBhvr>
                                        <p:cTn id="7" dur="500"/>
                                        <p:tgtEl>
                                          <p:spTgt spid="1792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79211"/>
                                        </p:tgtEl>
                                        <p:attrNameLst>
                                          <p:attrName>style.visibility</p:attrName>
                                        </p:attrNameLst>
                                      </p:cBhvr>
                                      <p:to>
                                        <p:strVal val="visible"/>
                                      </p:to>
                                    </p:set>
                                    <p:animEffect transition="in" filter="dissolve">
                                      <p:cBhvr>
                                        <p:cTn id="12" dur="500"/>
                                        <p:tgtEl>
                                          <p:spTgt spid="1792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nodeType="clickEffect">
                                  <p:stCondLst>
                                    <p:cond delay="0"/>
                                  </p:stCondLst>
                                  <p:childTnLst>
                                    <p:set>
                                      <p:cBhvr>
                                        <p:cTn id="16" dur="1" fill="hold">
                                          <p:stCondLst>
                                            <p:cond delay="0"/>
                                          </p:stCondLst>
                                        </p:cTn>
                                        <p:tgtEl>
                                          <p:spTgt spid="179206"/>
                                        </p:tgtEl>
                                        <p:attrNameLst>
                                          <p:attrName>style.visibility</p:attrName>
                                        </p:attrNameLst>
                                      </p:cBhvr>
                                      <p:to>
                                        <p:strVal val="visible"/>
                                      </p:to>
                                    </p:set>
                                    <p:anim calcmode="lin" valueType="num">
                                      <p:cBhvr additive="base">
                                        <p:cTn id="17" dur="500" fill="hold"/>
                                        <p:tgtEl>
                                          <p:spTgt spid="179206"/>
                                        </p:tgtEl>
                                        <p:attrNameLst>
                                          <p:attrName>ppt_x</p:attrName>
                                        </p:attrNameLst>
                                      </p:cBhvr>
                                      <p:tavLst>
                                        <p:tav tm="0">
                                          <p:val>
                                            <p:strVal val="#ppt_x"/>
                                          </p:val>
                                        </p:tav>
                                        <p:tav tm="100000">
                                          <p:val>
                                            <p:strVal val="#ppt_x"/>
                                          </p:val>
                                        </p:tav>
                                      </p:tavLst>
                                    </p:anim>
                                    <p:anim calcmode="lin" valueType="num">
                                      <p:cBhvr additive="base">
                                        <p:cTn id="18" dur="500" fill="hold"/>
                                        <p:tgtEl>
                                          <p:spTgt spid="179206"/>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500"/>
                            </p:stCondLst>
                            <p:childTnLst>
                              <p:par>
                                <p:cTn id="20" presetID="16" presetClass="entr" presetSubtype="42" fill="hold" grpId="0" nodeType="afterEffect">
                                  <p:stCondLst>
                                    <p:cond delay="1000"/>
                                  </p:stCondLst>
                                  <p:childTnLst>
                                    <p:set>
                                      <p:cBhvr>
                                        <p:cTn id="21" dur="1" fill="hold">
                                          <p:stCondLst>
                                            <p:cond delay="0"/>
                                          </p:stCondLst>
                                        </p:cTn>
                                        <p:tgtEl>
                                          <p:spTgt spid="179204"/>
                                        </p:tgtEl>
                                        <p:attrNameLst>
                                          <p:attrName>style.visibility</p:attrName>
                                        </p:attrNameLst>
                                      </p:cBhvr>
                                      <p:to>
                                        <p:strVal val="visible"/>
                                      </p:to>
                                    </p:set>
                                    <p:animEffect transition="in" filter="barn(outHorizontal)">
                                      <p:cBhvr>
                                        <p:cTn id="22" dur="500"/>
                                        <p:tgtEl>
                                          <p:spTgt spid="179204"/>
                                        </p:tgtEl>
                                      </p:cBhvr>
                                    </p:animEffect>
                                  </p:childTnLst>
                                </p:cTn>
                              </p:par>
                            </p:childTnLst>
                          </p:cTn>
                        </p:par>
                        <p:par>
                          <p:cTn id="23" fill="hold" nodeType="afterGroup">
                            <p:stCondLst>
                              <p:cond delay="2000"/>
                            </p:stCondLst>
                            <p:childTnLst>
                              <p:par>
                                <p:cTn id="24" presetID="16" presetClass="entr" presetSubtype="37" fill="hold" grpId="0" nodeType="afterEffect">
                                  <p:stCondLst>
                                    <p:cond delay="1000"/>
                                  </p:stCondLst>
                                  <p:childTnLst>
                                    <p:set>
                                      <p:cBhvr>
                                        <p:cTn id="25" dur="1" fill="hold">
                                          <p:stCondLst>
                                            <p:cond delay="0"/>
                                          </p:stCondLst>
                                        </p:cTn>
                                        <p:tgtEl>
                                          <p:spTgt spid="179205"/>
                                        </p:tgtEl>
                                        <p:attrNameLst>
                                          <p:attrName>style.visibility</p:attrName>
                                        </p:attrNameLst>
                                      </p:cBhvr>
                                      <p:to>
                                        <p:strVal val="visible"/>
                                      </p:to>
                                    </p:set>
                                    <p:animEffect transition="in" filter="barn(outVertical)">
                                      <p:cBhvr>
                                        <p:cTn id="26" dur="500"/>
                                        <p:tgtEl>
                                          <p:spTgt spid="17920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8" fill="hold" nodeType="clickEffect">
                                  <p:stCondLst>
                                    <p:cond delay="0"/>
                                  </p:stCondLst>
                                  <p:childTnLst>
                                    <p:set>
                                      <p:cBhvr>
                                        <p:cTn id="30" dur="1" fill="hold">
                                          <p:stCondLst>
                                            <p:cond delay="0"/>
                                          </p:stCondLst>
                                        </p:cTn>
                                        <p:tgtEl>
                                          <p:spTgt spid="179207"/>
                                        </p:tgtEl>
                                        <p:attrNameLst>
                                          <p:attrName>style.visibility</p:attrName>
                                        </p:attrNameLst>
                                      </p:cBhvr>
                                      <p:to>
                                        <p:strVal val="visible"/>
                                      </p:to>
                                    </p:set>
                                    <p:animEffect transition="in" filter="slide(fromLeft)">
                                      <p:cBhvr>
                                        <p:cTn id="31" dur="500"/>
                                        <p:tgtEl>
                                          <p:spTgt spid="179207"/>
                                        </p:tgtEl>
                                      </p:cBhvr>
                                    </p:animEffect>
                                  </p:childTnLst>
                                </p:cTn>
                              </p:par>
                            </p:childTnLst>
                          </p:cTn>
                        </p:par>
                        <p:par>
                          <p:cTn id="32" fill="hold" nodeType="afterGroup">
                            <p:stCondLst>
                              <p:cond delay="500"/>
                            </p:stCondLst>
                            <p:childTnLst>
                              <p:par>
                                <p:cTn id="33" presetID="17" presetClass="entr" presetSubtype="8" fill="hold" grpId="0" nodeType="afterEffect">
                                  <p:stCondLst>
                                    <p:cond delay="0"/>
                                  </p:stCondLst>
                                  <p:childTnLst>
                                    <p:set>
                                      <p:cBhvr>
                                        <p:cTn id="34" dur="1" fill="hold">
                                          <p:stCondLst>
                                            <p:cond delay="0"/>
                                          </p:stCondLst>
                                        </p:cTn>
                                        <p:tgtEl>
                                          <p:spTgt spid="179208"/>
                                        </p:tgtEl>
                                        <p:attrNameLst>
                                          <p:attrName>style.visibility</p:attrName>
                                        </p:attrNameLst>
                                      </p:cBhvr>
                                      <p:to>
                                        <p:strVal val="visible"/>
                                      </p:to>
                                    </p:set>
                                    <p:anim calcmode="lin" valueType="num">
                                      <p:cBhvr>
                                        <p:cTn id="35" dur="500" fill="hold"/>
                                        <p:tgtEl>
                                          <p:spTgt spid="179208"/>
                                        </p:tgtEl>
                                        <p:attrNameLst>
                                          <p:attrName>ppt_x</p:attrName>
                                        </p:attrNameLst>
                                      </p:cBhvr>
                                      <p:tavLst>
                                        <p:tav tm="0">
                                          <p:val>
                                            <p:strVal val="#ppt_x-#ppt_w/2"/>
                                          </p:val>
                                        </p:tav>
                                        <p:tav tm="100000">
                                          <p:val>
                                            <p:strVal val="#ppt_x"/>
                                          </p:val>
                                        </p:tav>
                                      </p:tavLst>
                                    </p:anim>
                                    <p:anim calcmode="lin" valueType="num">
                                      <p:cBhvr>
                                        <p:cTn id="36" dur="500" fill="hold"/>
                                        <p:tgtEl>
                                          <p:spTgt spid="179208"/>
                                        </p:tgtEl>
                                        <p:attrNameLst>
                                          <p:attrName>ppt_y</p:attrName>
                                        </p:attrNameLst>
                                      </p:cBhvr>
                                      <p:tavLst>
                                        <p:tav tm="0">
                                          <p:val>
                                            <p:strVal val="#ppt_y"/>
                                          </p:val>
                                        </p:tav>
                                        <p:tav tm="100000">
                                          <p:val>
                                            <p:strVal val="#ppt_y"/>
                                          </p:val>
                                        </p:tav>
                                      </p:tavLst>
                                    </p:anim>
                                    <p:anim calcmode="lin" valueType="num">
                                      <p:cBhvr>
                                        <p:cTn id="37" dur="500" fill="hold"/>
                                        <p:tgtEl>
                                          <p:spTgt spid="179208"/>
                                        </p:tgtEl>
                                        <p:attrNameLst>
                                          <p:attrName>ppt_w</p:attrName>
                                        </p:attrNameLst>
                                      </p:cBhvr>
                                      <p:tavLst>
                                        <p:tav tm="0">
                                          <p:val>
                                            <p:fltVal val="0"/>
                                          </p:val>
                                        </p:tav>
                                        <p:tav tm="100000">
                                          <p:val>
                                            <p:strVal val="#ppt_w"/>
                                          </p:val>
                                        </p:tav>
                                      </p:tavLst>
                                    </p:anim>
                                    <p:anim calcmode="lin" valueType="num">
                                      <p:cBhvr>
                                        <p:cTn id="38" dur="500" fill="hold"/>
                                        <p:tgtEl>
                                          <p:spTgt spid="179208"/>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2" presetClass="entr" presetSubtype="8" fill="hold" nodeType="clickEffect">
                                  <p:stCondLst>
                                    <p:cond delay="0"/>
                                  </p:stCondLst>
                                  <p:childTnLst>
                                    <p:set>
                                      <p:cBhvr>
                                        <p:cTn id="42" dur="1" fill="hold">
                                          <p:stCondLst>
                                            <p:cond delay="0"/>
                                          </p:stCondLst>
                                        </p:cTn>
                                        <p:tgtEl>
                                          <p:spTgt spid="179209"/>
                                        </p:tgtEl>
                                        <p:attrNameLst>
                                          <p:attrName>style.visibility</p:attrName>
                                        </p:attrNameLst>
                                      </p:cBhvr>
                                      <p:to>
                                        <p:strVal val="visible"/>
                                      </p:to>
                                    </p:set>
                                    <p:animEffect transition="in" filter="slide(fromLeft)">
                                      <p:cBhvr>
                                        <p:cTn id="43" dur="500"/>
                                        <p:tgtEl>
                                          <p:spTgt spid="179209"/>
                                        </p:tgtEl>
                                      </p:cBhvr>
                                    </p:animEffect>
                                  </p:childTnLst>
                                </p:cTn>
                              </p:par>
                            </p:childTnLst>
                          </p:cTn>
                        </p:par>
                        <p:par>
                          <p:cTn id="44" fill="hold" nodeType="afterGroup">
                            <p:stCondLst>
                              <p:cond delay="500"/>
                            </p:stCondLst>
                            <p:childTnLst>
                              <p:par>
                                <p:cTn id="45" presetID="17" presetClass="entr" presetSubtype="8" fill="hold" grpId="0" nodeType="afterEffect">
                                  <p:stCondLst>
                                    <p:cond delay="0"/>
                                  </p:stCondLst>
                                  <p:childTnLst>
                                    <p:set>
                                      <p:cBhvr>
                                        <p:cTn id="46" dur="1" fill="hold">
                                          <p:stCondLst>
                                            <p:cond delay="0"/>
                                          </p:stCondLst>
                                        </p:cTn>
                                        <p:tgtEl>
                                          <p:spTgt spid="179210"/>
                                        </p:tgtEl>
                                        <p:attrNameLst>
                                          <p:attrName>style.visibility</p:attrName>
                                        </p:attrNameLst>
                                      </p:cBhvr>
                                      <p:to>
                                        <p:strVal val="visible"/>
                                      </p:to>
                                    </p:set>
                                    <p:anim calcmode="lin" valueType="num">
                                      <p:cBhvr>
                                        <p:cTn id="47" dur="500" fill="hold"/>
                                        <p:tgtEl>
                                          <p:spTgt spid="179210"/>
                                        </p:tgtEl>
                                        <p:attrNameLst>
                                          <p:attrName>ppt_x</p:attrName>
                                        </p:attrNameLst>
                                      </p:cBhvr>
                                      <p:tavLst>
                                        <p:tav tm="0">
                                          <p:val>
                                            <p:strVal val="#ppt_x-#ppt_w/2"/>
                                          </p:val>
                                        </p:tav>
                                        <p:tav tm="100000">
                                          <p:val>
                                            <p:strVal val="#ppt_x"/>
                                          </p:val>
                                        </p:tav>
                                      </p:tavLst>
                                    </p:anim>
                                    <p:anim calcmode="lin" valueType="num">
                                      <p:cBhvr>
                                        <p:cTn id="48" dur="500" fill="hold"/>
                                        <p:tgtEl>
                                          <p:spTgt spid="179210"/>
                                        </p:tgtEl>
                                        <p:attrNameLst>
                                          <p:attrName>ppt_y</p:attrName>
                                        </p:attrNameLst>
                                      </p:cBhvr>
                                      <p:tavLst>
                                        <p:tav tm="0">
                                          <p:val>
                                            <p:strVal val="#ppt_y"/>
                                          </p:val>
                                        </p:tav>
                                        <p:tav tm="100000">
                                          <p:val>
                                            <p:strVal val="#ppt_y"/>
                                          </p:val>
                                        </p:tav>
                                      </p:tavLst>
                                    </p:anim>
                                    <p:anim calcmode="lin" valueType="num">
                                      <p:cBhvr>
                                        <p:cTn id="49" dur="500" fill="hold"/>
                                        <p:tgtEl>
                                          <p:spTgt spid="179210"/>
                                        </p:tgtEl>
                                        <p:attrNameLst>
                                          <p:attrName>ppt_w</p:attrName>
                                        </p:attrNameLst>
                                      </p:cBhvr>
                                      <p:tavLst>
                                        <p:tav tm="0">
                                          <p:val>
                                            <p:fltVal val="0"/>
                                          </p:val>
                                        </p:tav>
                                        <p:tav tm="100000">
                                          <p:val>
                                            <p:strVal val="#ppt_w"/>
                                          </p:val>
                                        </p:tav>
                                      </p:tavLst>
                                    </p:anim>
                                    <p:anim calcmode="lin" valueType="num">
                                      <p:cBhvr>
                                        <p:cTn id="50" dur="500" fill="hold"/>
                                        <p:tgtEl>
                                          <p:spTgt spid="179210"/>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 calcmode="lin" valueType="num">
                                      <p:cBhvr additive="base">
                                        <p:cTn id="55" dur="500" fill="hold"/>
                                        <p:tgtEl>
                                          <p:spTgt spid="2"/>
                                        </p:tgtEl>
                                        <p:attrNameLst>
                                          <p:attrName>ppt_x</p:attrName>
                                        </p:attrNameLst>
                                      </p:cBhvr>
                                      <p:tavLst>
                                        <p:tav tm="0">
                                          <p:val>
                                            <p:strVal val="#ppt_x"/>
                                          </p:val>
                                        </p:tav>
                                        <p:tav tm="100000">
                                          <p:val>
                                            <p:strVal val="#ppt_x"/>
                                          </p:val>
                                        </p:tav>
                                      </p:tavLst>
                                    </p:anim>
                                    <p:anim calcmode="lin" valueType="num">
                                      <p:cBhvr additive="base">
                                        <p:cTn id="5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5"/>
                                        </p:tgtEl>
                                        <p:attrNameLst>
                                          <p:attrName>style.visibility</p:attrName>
                                        </p:attrNameLst>
                                      </p:cBhvr>
                                      <p:to>
                                        <p:strVal val="visible"/>
                                      </p:to>
                                    </p:set>
                                    <p:anim calcmode="lin" valueType="num">
                                      <p:cBhvr additive="base">
                                        <p:cTn id="61" dur="500" fill="hold"/>
                                        <p:tgtEl>
                                          <p:spTgt spid="75"/>
                                        </p:tgtEl>
                                        <p:attrNameLst>
                                          <p:attrName>ppt_x</p:attrName>
                                        </p:attrNameLst>
                                      </p:cBhvr>
                                      <p:tavLst>
                                        <p:tav tm="0">
                                          <p:val>
                                            <p:strVal val="#ppt_x"/>
                                          </p:val>
                                        </p:tav>
                                        <p:tav tm="100000">
                                          <p:val>
                                            <p:strVal val="#ppt_x"/>
                                          </p:val>
                                        </p:tav>
                                      </p:tavLst>
                                    </p:anim>
                                    <p:anim calcmode="lin" valueType="num">
                                      <p:cBhvr additive="base">
                                        <p:cTn id="6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76"/>
                                        </p:tgtEl>
                                        <p:attrNameLst>
                                          <p:attrName>style.visibility</p:attrName>
                                        </p:attrNameLst>
                                      </p:cBhvr>
                                      <p:to>
                                        <p:strVal val="visible"/>
                                      </p:to>
                                    </p:set>
                                    <p:animEffect transition="in" filter="dissolve">
                                      <p:cBhvr>
                                        <p:cTn id="67" dur="500"/>
                                        <p:tgtEl>
                                          <p:spTgt spid="7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wipe(left)">
                                      <p:cBhvr>
                                        <p:cTn id="72"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autoUpdateAnimBg="0"/>
      <p:bldP spid="179204" grpId="0" autoUpdateAnimBg="0"/>
      <p:bldP spid="179205" grpId="0" autoUpdateAnimBg="0"/>
      <p:bldP spid="179208" grpId="0" autoUpdateAnimBg="0"/>
      <p:bldP spid="179210" grpId="0" autoUpdateAnimBg="0"/>
      <p:bldP spid="75" grpId="0"/>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0253" name="Group 29"/>
          <p:cNvGrpSpPr>
            <a:grpSpLocks/>
          </p:cNvGrpSpPr>
          <p:nvPr/>
        </p:nvGrpSpPr>
        <p:grpSpPr bwMode="auto">
          <a:xfrm>
            <a:off x="409823" y="2067967"/>
            <a:ext cx="4343400" cy="2514600"/>
            <a:chOff x="240" y="2184"/>
            <a:chExt cx="2736" cy="1584"/>
          </a:xfrm>
        </p:grpSpPr>
        <p:sp>
          <p:nvSpPr>
            <p:cNvPr id="180254" name="Line 30"/>
            <p:cNvSpPr>
              <a:spLocks noChangeShapeType="1"/>
            </p:cNvSpPr>
            <p:nvPr/>
          </p:nvSpPr>
          <p:spPr bwMode="auto">
            <a:xfrm>
              <a:off x="1440" y="2520"/>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5" name="Text Box 31"/>
            <p:cNvSpPr txBox="1">
              <a:spLocks noChangeArrowheads="1"/>
            </p:cNvSpPr>
            <p:nvPr/>
          </p:nvSpPr>
          <p:spPr bwMode="auto">
            <a:xfrm>
              <a:off x="1008" y="2856"/>
              <a:ext cx="4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r>
                <a:rPr lang="en-US" altLang="zh-CN" b="1">
                  <a:sym typeface="Symbol" panose="05050102010706020507" pitchFamily="18" charset="2"/>
                </a:rPr>
                <a:t></a:t>
              </a:r>
            </a:p>
          </p:txBody>
        </p:sp>
        <p:sp>
          <p:nvSpPr>
            <p:cNvPr id="180256" name="Text Box 32"/>
            <p:cNvSpPr txBox="1">
              <a:spLocks noChangeArrowheads="1"/>
            </p:cNvSpPr>
            <p:nvPr/>
          </p:nvSpPr>
          <p:spPr bwMode="auto">
            <a:xfrm>
              <a:off x="2112" y="2856"/>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r>
                <a:rPr lang="en-US" altLang="zh-CN" b="1">
                  <a:sym typeface="Symbol" panose="05050102010706020507" pitchFamily="18" charset="2"/>
                </a:rPr>
                <a:t></a:t>
              </a:r>
            </a:p>
          </p:txBody>
        </p:sp>
        <p:sp>
          <p:nvSpPr>
            <p:cNvPr id="180257" name="Rectangle 33"/>
            <p:cNvSpPr>
              <a:spLocks noChangeArrowheads="1"/>
            </p:cNvSpPr>
            <p:nvPr/>
          </p:nvSpPr>
          <p:spPr bwMode="auto">
            <a:xfrm>
              <a:off x="816" y="2455"/>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58" name="Text Box 34"/>
            <p:cNvSpPr txBox="1">
              <a:spLocks noChangeArrowheads="1"/>
            </p:cNvSpPr>
            <p:nvPr/>
          </p:nvSpPr>
          <p:spPr bwMode="auto">
            <a:xfrm>
              <a:off x="768" y="2184"/>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a:sym typeface="Symbol" panose="05050102010706020507" pitchFamily="18" charset="2"/>
                </a:rPr>
                <a:t></a:t>
              </a:r>
            </a:p>
          </p:txBody>
        </p:sp>
        <p:sp>
          <p:nvSpPr>
            <p:cNvPr id="180259" name="Line 35"/>
            <p:cNvSpPr>
              <a:spLocks noChangeShapeType="1"/>
            </p:cNvSpPr>
            <p:nvPr/>
          </p:nvSpPr>
          <p:spPr bwMode="auto">
            <a:xfrm>
              <a:off x="1584" y="2616"/>
              <a:ext cx="0" cy="384"/>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60" name="Text Box 36"/>
            <p:cNvSpPr txBox="1">
              <a:spLocks noChangeArrowheads="1"/>
            </p:cNvSpPr>
            <p:nvPr/>
          </p:nvSpPr>
          <p:spPr bwMode="auto">
            <a:xfrm>
              <a:off x="1584" y="2664"/>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b="1"/>
            </a:p>
          </p:txBody>
        </p:sp>
        <p:sp>
          <p:nvSpPr>
            <p:cNvPr id="180261" name="Text Box 37"/>
            <p:cNvSpPr txBox="1">
              <a:spLocks noChangeArrowheads="1"/>
            </p:cNvSpPr>
            <p:nvPr/>
          </p:nvSpPr>
          <p:spPr bwMode="auto">
            <a:xfrm>
              <a:off x="384" y="256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62" name="Text Box 38"/>
            <p:cNvSpPr txBox="1">
              <a:spLocks noChangeArrowheads="1"/>
            </p:cNvSpPr>
            <p:nvPr/>
          </p:nvSpPr>
          <p:spPr bwMode="auto">
            <a:xfrm>
              <a:off x="384" y="30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63" name="Text Box 39"/>
            <p:cNvSpPr txBox="1">
              <a:spLocks noChangeArrowheads="1"/>
            </p:cNvSpPr>
            <p:nvPr/>
          </p:nvSpPr>
          <p:spPr bwMode="auto">
            <a:xfrm>
              <a:off x="528" y="28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9V</a:t>
              </a:r>
            </a:p>
          </p:txBody>
        </p:sp>
        <p:sp>
          <p:nvSpPr>
            <p:cNvPr id="180264" name="Text Box 40"/>
            <p:cNvSpPr txBox="1">
              <a:spLocks noChangeArrowheads="1"/>
            </p:cNvSpPr>
            <p:nvPr/>
          </p:nvSpPr>
          <p:spPr bwMode="auto">
            <a:xfrm>
              <a:off x="2592" y="252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65" name="Text Box 41"/>
            <p:cNvSpPr txBox="1">
              <a:spLocks noChangeArrowheads="1"/>
            </p:cNvSpPr>
            <p:nvPr/>
          </p:nvSpPr>
          <p:spPr bwMode="auto">
            <a:xfrm>
              <a:off x="2592" y="319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66" name="Text Box 42"/>
            <p:cNvSpPr txBox="1">
              <a:spLocks noChangeArrowheads="1"/>
            </p:cNvSpPr>
            <p:nvPr/>
          </p:nvSpPr>
          <p:spPr bwMode="auto">
            <a:xfrm>
              <a:off x="2592" y="28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i="1" baseline="-25000"/>
                <a:t>R</a:t>
              </a:r>
              <a:endParaRPr lang="en-US" altLang="zh-CN" b="1" i="1"/>
            </a:p>
          </p:txBody>
        </p:sp>
        <p:sp>
          <p:nvSpPr>
            <p:cNvPr id="180267" name="Text Box 43"/>
            <p:cNvSpPr txBox="1">
              <a:spLocks noChangeArrowheads="1"/>
            </p:cNvSpPr>
            <p:nvPr/>
          </p:nvSpPr>
          <p:spPr bwMode="auto">
            <a:xfrm>
              <a:off x="2400" y="218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80268" name="Text Box 44"/>
            <p:cNvSpPr txBox="1">
              <a:spLocks noChangeArrowheads="1"/>
            </p:cNvSpPr>
            <p:nvPr/>
          </p:nvSpPr>
          <p:spPr bwMode="auto">
            <a:xfrm>
              <a:off x="2400" y="3480"/>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b="1"/>
            </a:p>
          </p:txBody>
        </p:sp>
        <p:sp>
          <p:nvSpPr>
            <p:cNvPr id="180269" name="Line 45"/>
            <p:cNvSpPr>
              <a:spLocks noChangeShapeType="1"/>
            </p:cNvSpPr>
            <p:nvPr/>
          </p:nvSpPr>
          <p:spPr bwMode="auto">
            <a:xfrm>
              <a:off x="1824" y="2520"/>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0" name="Text Box 46"/>
            <p:cNvSpPr txBox="1">
              <a:spLocks noChangeArrowheads="1"/>
            </p:cNvSpPr>
            <p:nvPr/>
          </p:nvSpPr>
          <p:spPr bwMode="auto">
            <a:xfrm>
              <a:off x="2112" y="22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71" name="Text Box 47"/>
            <p:cNvSpPr txBox="1">
              <a:spLocks noChangeArrowheads="1"/>
            </p:cNvSpPr>
            <p:nvPr/>
          </p:nvSpPr>
          <p:spPr bwMode="auto">
            <a:xfrm>
              <a:off x="1632" y="228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72" name="Text Box 48"/>
            <p:cNvSpPr txBox="1">
              <a:spLocks noChangeArrowheads="1"/>
            </p:cNvSpPr>
            <p:nvPr/>
          </p:nvSpPr>
          <p:spPr bwMode="auto">
            <a:xfrm>
              <a:off x="1824" y="21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i="1"/>
                <a:t>I</a:t>
              </a:r>
              <a:endParaRPr lang="en-US" altLang="zh-CN" b="1"/>
            </a:p>
          </p:txBody>
        </p:sp>
        <p:sp>
          <p:nvSpPr>
            <p:cNvPr id="180273" name="AutoShape 49"/>
            <p:cNvSpPr>
              <a:spLocks noChangeArrowheads="1"/>
            </p:cNvSpPr>
            <p:nvPr/>
          </p:nvSpPr>
          <p:spPr bwMode="auto">
            <a:xfrm>
              <a:off x="1824" y="2424"/>
              <a:ext cx="336" cy="192"/>
            </a:xfrm>
            <a:prstGeom prst="diamond">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4" name="Line 50"/>
            <p:cNvSpPr>
              <a:spLocks noChangeShapeType="1"/>
            </p:cNvSpPr>
            <p:nvPr/>
          </p:nvSpPr>
          <p:spPr bwMode="auto">
            <a:xfrm>
              <a:off x="384" y="2520"/>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5" name="Line 51"/>
            <p:cNvSpPr>
              <a:spLocks noChangeShapeType="1"/>
            </p:cNvSpPr>
            <p:nvPr/>
          </p:nvSpPr>
          <p:spPr bwMode="auto">
            <a:xfrm>
              <a:off x="1104" y="2520"/>
              <a:ext cx="13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6" name="Line 52"/>
            <p:cNvSpPr>
              <a:spLocks noChangeShapeType="1"/>
            </p:cNvSpPr>
            <p:nvPr/>
          </p:nvSpPr>
          <p:spPr bwMode="auto">
            <a:xfrm>
              <a:off x="384" y="3480"/>
              <a:ext cx="21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7" name="Oval 53"/>
            <p:cNvSpPr>
              <a:spLocks noChangeArrowheads="1"/>
            </p:cNvSpPr>
            <p:nvPr/>
          </p:nvSpPr>
          <p:spPr bwMode="auto">
            <a:xfrm>
              <a:off x="240" y="2856"/>
              <a:ext cx="295" cy="295"/>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8" name="Line 54"/>
            <p:cNvSpPr>
              <a:spLocks noChangeShapeType="1"/>
            </p:cNvSpPr>
            <p:nvPr/>
          </p:nvSpPr>
          <p:spPr bwMode="auto">
            <a:xfrm flipV="1">
              <a:off x="384" y="2520"/>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79" name="Rectangle 55"/>
            <p:cNvSpPr>
              <a:spLocks noChangeArrowheads="1"/>
            </p:cNvSpPr>
            <p:nvPr/>
          </p:nvSpPr>
          <p:spPr bwMode="auto">
            <a:xfrm rot="5400000">
              <a:off x="1284" y="2947"/>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80" name="Rectangle 56"/>
            <p:cNvSpPr>
              <a:spLocks noChangeArrowheads="1"/>
            </p:cNvSpPr>
            <p:nvPr/>
          </p:nvSpPr>
          <p:spPr bwMode="auto">
            <a:xfrm rot="5400000">
              <a:off x="2340" y="2947"/>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81" name="Line 57"/>
            <p:cNvSpPr>
              <a:spLocks noChangeShapeType="1"/>
            </p:cNvSpPr>
            <p:nvPr/>
          </p:nvSpPr>
          <p:spPr bwMode="auto">
            <a:xfrm>
              <a:off x="2496" y="3144"/>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82" name="Line 58"/>
            <p:cNvSpPr>
              <a:spLocks noChangeShapeType="1"/>
            </p:cNvSpPr>
            <p:nvPr/>
          </p:nvSpPr>
          <p:spPr bwMode="auto">
            <a:xfrm>
              <a:off x="2496" y="2520"/>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0283" name="Group 59"/>
          <p:cNvGrpSpPr>
            <a:grpSpLocks/>
          </p:cNvGrpSpPr>
          <p:nvPr/>
        </p:nvGrpSpPr>
        <p:grpSpPr bwMode="auto">
          <a:xfrm>
            <a:off x="5439023" y="2125117"/>
            <a:ext cx="3733800" cy="2514600"/>
            <a:chOff x="3312" y="2184"/>
            <a:chExt cx="2352" cy="1584"/>
          </a:xfrm>
        </p:grpSpPr>
        <p:sp>
          <p:nvSpPr>
            <p:cNvPr id="180284" name="AutoShape 60"/>
            <p:cNvSpPr>
              <a:spLocks noChangeArrowheads="1"/>
            </p:cNvSpPr>
            <p:nvPr/>
          </p:nvSpPr>
          <p:spPr bwMode="auto">
            <a:xfrm>
              <a:off x="4512" y="2424"/>
              <a:ext cx="336" cy="192"/>
            </a:xfrm>
            <a:prstGeom prst="diamond">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85" name="Line 61"/>
            <p:cNvSpPr>
              <a:spLocks noChangeShapeType="1"/>
            </p:cNvSpPr>
            <p:nvPr/>
          </p:nvSpPr>
          <p:spPr bwMode="auto">
            <a:xfrm>
              <a:off x="3792" y="2520"/>
              <a:ext cx="139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86" name="Text Box 62"/>
            <p:cNvSpPr txBox="1">
              <a:spLocks noChangeArrowheads="1"/>
            </p:cNvSpPr>
            <p:nvPr/>
          </p:nvSpPr>
          <p:spPr bwMode="auto">
            <a:xfrm>
              <a:off x="4800" y="2856"/>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r>
                <a:rPr lang="en-US" altLang="zh-CN" b="1">
                  <a:sym typeface="Symbol" panose="05050102010706020507" pitchFamily="18" charset="2"/>
                </a:rPr>
                <a:t></a:t>
              </a:r>
            </a:p>
          </p:txBody>
        </p:sp>
        <p:sp>
          <p:nvSpPr>
            <p:cNvPr id="180287" name="Rectangle 63"/>
            <p:cNvSpPr>
              <a:spLocks noChangeArrowheads="1"/>
            </p:cNvSpPr>
            <p:nvPr/>
          </p:nvSpPr>
          <p:spPr bwMode="auto">
            <a:xfrm>
              <a:off x="3881" y="2455"/>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88" name="Text Box 64"/>
            <p:cNvSpPr txBox="1">
              <a:spLocks noChangeArrowheads="1"/>
            </p:cNvSpPr>
            <p:nvPr/>
          </p:nvSpPr>
          <p:spPr bwMode="auto">
            <a:xfrm>
              <a:off x="3888" y="2184"/>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p>
          </p:txBody>
        </p:sp>
        <p:sp>
          <p:nvSpPr>
            <p:cNvPr id="180289" name="Text Box 65"/>
            <p:cNvSpPr txBox="1">
              <a:spLocks noChangeArrowheads="1"/>
            </p:cNvSpPr>
            <p:nvPr/>
          </p:nvSpPr>
          <p:spPr bwMode="auto">
            <a:xfrm>
              <a:off x="3456" y="256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90" name="Text Box 66"/>
            <p:cNvSpPr txBox="1">
              <a:spLocks noChangeArrowheads="1"/>
            </p:cNvSpPr>
            <p:nvPr/>
          </p:nvSpPr>
          <p:spPr bwMode="auto">
            <a:xfrm>
              <a:off x="3456" y="30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91" name="Text Box 67"/>
            <p:cNvSpPr txBox="1">
              <a:spLocks noChangeArrowheads="1"/>
            </p:cNvSpPr>
            <p:nvPr/>
          </p:nvSpPr>
          <p:spPr bwMode="auto">
            <a:xfrm>
              <a:off x="3600" y="28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3V</a:t>
              </a:r>
            </a:p>
          </p:txBody>
        </p:sp>
        <p:sp>
          <p:nvSpPr>
            <p:cNvPr id="180292" name="Text Box 68"/>
            <p:cNvSpPr txBox="1">
              <a:spLocks noChangeArrowheads="1"/>
            </p:cNvSpPr>
            <p:nvPr/>
          </p:nvSpPr>
          <p:spPr bwMode="auto">
            <a:xfrm>
              <a:off x="5280" y="252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93" name="Text Box 69"/>
            <p:cNvSpPr txBox="1">
              <a:spLocks noChangeArrowheads="1"/>
            </p:cNvSpPr>
            <p:nvPr/>
          </p:nvSpPr>
          <p:spPr bwMode="auto">
            <a:xfrm>
              <a:off x="5280" y="319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94" name="Text Box 70"/>
            <p:cNvSpPr txBox="1">
              <a:spLocks noChangeArrowheads="1"/>
            </p:cNvSpPr>
            <p:nvPr/>
          </p:nvSpPr>
          <p:spPr bwMode="auto">
            <a:xfrm>
              <a:off x="5280" y="28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i="1" baseline="-25000"/>
                <a:t>R</a:t>
              </a:r>
              <a:endParaRPr lang="en-US" altLang="zh-CN" b="1" i="1"/>
            </a:p>
          </p:txBody>
        </p:sp>
        <p:sp>
          <p:nvSpPr>
            <p:cNvPr id="180295" name="Text Box 71"/>
            <p:cNvSpPr txBox="1">
              <a:spLocks noChangeArrowheads="1"/>
            </p:cNvSpPr>
            <p:nvPr/>
          </p:nvSpPr>
          <p:spPr bwMode="auto">
            <a:xfrm>
              <a:off x="5088" y="218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endParaRPr lang="en-US" altLang="zh-CN" b="1"/>
            </a:p>
          </p:txBody>
        </p:sp>
        <p:sp>
          <p:nvSpPr>
            <p:cNvPr id="180296" name="Text Box 72"/>
            <p:cNvSpPr txBox="1">
              <a:spLocks noChangeArrowheads="1"/>
            </p:cNvSpPr>
            <p:nvPr/>
          </p:nvSpPr>
          <p:spPr bwMode="auto">
            <a:xfrm>
              <a:off x="5088" y="3480"/>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endParaRPr lang="en-US" altLang="zh-CN" b="1"/>
            </a:p>
          </p:txBody>
        </p:sp>
        <p:sp>
          <p:nvSpPr>
            <p:cNvPr id="180297" name="Line 73"/>
            <p:cNvSpPr>
              <a:spLocks noChangeShapeType="1"/>
            </p:cNvSpPr>
            <p:nvPr/>
          </p:nvSpPr>
          <p:spPr bwMode="auto">
            <a:xfrm>
              <a:off x="4512" y="2520"/>
              <a:ext cx="33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98" name="Text Box 74"/>
            <p:cNvSpPr txBox="1">
              <a:spLocks noChangeArrowheads="1"/>
            </p:cNvSpPr>
            <p:nvPr/>
          </p:nvSpPr>
          <p:spPr bwMode="auto">
            <a:xfrm>
              <a:off x="4800" y="22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299" name="Text Box 75"/>
            <p:cNvSpPr txBox="1">
              <a:spLocks noChangeArrowheads="1"/>
            </p:cNvSpPr>
            <p:nvPr/>
          </p:nvSpPr>
          <p:spPr bwMode="auto">
            <a:xfrm>
              <a:off x="4320" y="228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0300" name="Text Box 76"/>
            <p:cNvSpPr txBox="1">
              <a:spLocks noChangeArrowheads="1"/>
            </p:cNvSpPr>
            <p:nvPr/>
          </p:nvSpPr>
          <p:spPr bwMode="auto">
            <a:xfrm>
              <a:off x="4512" y="21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r>
                <a:rPr lang="en-US" altLang="zh-CN" b="1" i="1"/>
                <a:t>I</a:t>
              </a:r>
              <a:endParaRPr lang="en-US" altLang="zh-CN" b="1"/>
            </a:p>
          </p:txBody>
        </p:sp>
        <p:sp>
          <p:nvSpPr>
            <p:cNvPr id="180301" name="Line 77"/>
            <p:cNvSpPr>
              <a:spLocks noChangeShapeType="1"/>
            </p:cNvSpPr>
            <p:nvPr/>
          </p:nvSpPr>
          <p:spPr bwMode="auto">
            <a:xfrm>
              <a:off x="3456" y="2520"/>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302" name="Line 78"/>
            <p:cNvSpPr>
              <a:spLocks noChangeShapeType="1"/>
            </p:cNvSpPr>
            <p:nvPr/>
          </p:nvSpPr>
          <p:spPr bwMode="auto">
            <a:xfrm>
              <a:off x="3456" y="3480"/>
              <a:ext cx="172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303" name="Oval 79"/>
            <p:cNvSpPr>
              <a:spLocks noChangeArrowheads="1"/>
            </p:cNvSpPr>
            <p:nvPr/>
          </p:nvSpPr>
          <p:spPr bwMode="auto">
            <a:xfrm>
              <a:off x="3312" y="2856"/>
              <a:ext cx="295" cy="295"/>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304" name="Line 80"/>
            <p:cNvSpPr>
              <a:spLocks noChangeShapeType="1"/>
            </p:cNvSpPr>
            <p:nvPr/>
          </p:nvSpPr>
          <p:spPr bwMode="auto">
            <a:xfrm flipV="1">
              <a:off x="3456" y="2520"/>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305" name="Rectangle 81"/>
            <p:cNvSpPr>
              <a:spLocks noChangeArrowheads="1"/>
            </p:cNvSpPr>
            <p:nvPr/>
          </p:nvSpPr>
          <p:spPr bwMode="auto">
            <a:xfrm rot="5400000">
              <a:off x="5028" y="2947"/>
              <a:ext cx="295" cy="113"/>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306" name="Line 82"/>
            <p:cNvSpPr>
              <a:spLocks noChangeShapeType="1"/>
            </p:cNvSpPr>
            <p:nvPr/>
          </p:nvSpPr>
          <p:spPr bwMode="auto">
            <a:xfrm>
              <a:off x="5184" y="3144"/>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307" name="Line 83"/>
            <p:cNvSpPr>
              <a:spLocks noChangeShapeType="1"/>
            </p:cNvSpPr>
            <p:nvPr/>
          </p:nvSpPr>
          <p:spPr bwMode="auto">
            <a:xfrm>
              <a:off x="5184" y="2520"/>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0308" name="AutoShape 84"/>
          <p:cNvSpPr>
            <a:spLocks noChangeArrowheads="1"/>
          </p:cNvSpPr>
          <p:nvPr/>
        </p:nvSpPr>
        <p:spPr bwMode="auto">
          <a:xfrm>
            <a:off x="4677023" y="3020467"/>
            <a:ext cx="304800" cy="381000"/>
          </a:xfrm>
          <a:prstGeom prst="rightArrow">
            <a:avLst>
              <a:gd name="adj1" fmla="val 50000"/>
              <a:gd name="adj2" fmla="val 25000"/>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80309" name="Text Box 85"/>
          <p:cNvSpPr txBox="1">
            <a:spLocks noChangeArrowheads="1"/>
          </p:cNvSpPr>
          <p:nvPr/>
        </p:nvSpPr>
        <p:spPr bwMode="auto">
          <a:xfrm>
            <a:off x="457665" y="925551"/>
            <a:ext cx="6457515" cy="787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spcBef>
                <a:spcPct val="50000"/>
              </a:spcBef>
              <a:buClr>
                <a:schemeClr val="accent2"/>
              </a:buClr>
              <a:buSzPct val="75000"/>
              <a:buFont typeface="Monotype Sorts" pitchFamily="2" charset="2"/>
              <a:buNone/>
            </a:pPr>
            <a:r>
              <a:rPr kumimoji="0" lang="zh-CN" altLang="en-US" b="1" dirty="0">
                <a:solidFill>
                  <a:srgbClr val="0000FF"/>
                </a:solidFill>
              </a:rPr>
              <a:t>注意：下图的电路若经戴维南等效变换后将难于继续进行计算</a:t>
            </a:r>
            <a:endParaRPr kumimoji="0" lang="en-US" altLang="zh-CN" b="1" dirty="0">
              <a:solidFill>
                <a:srgbClr val="0000FF"/>
              </a:solidFill>
            </a:endParaRPr>
          </a:p>
          <a:p>
            <a:pPr>
              <a:spcBef>
                <a:spcPct val="50000"/>
              </a:spcBef>
              <a:buClr>
                <a:schemeClr val="accent2"/>
              </a:buClr>
              <a:buSzPct val="75000"/>
              <a:buFont typeface="Monotype Sorts" pitchFamily="2" charset="2"/>
              <a:buNone/>
            </a:pPr>
            <a:r>
              <a:rPr kumimoji="0" lang="zh-CN" altLang="en-US" b="1" dirty="0">
                <a:solidFill>
                  <a:srgbClr val="0000FF"/>
                </a:solidFill>
              </a:rPr>
              <a:t>（一切以解决问题为目标）。  </a:t>
            </a:r>
          </a:p>
        </p:txBody>
      </p:sp>
      <p:sp>
        <p:nvSpPr>
          <p:cNvPr id="180310" name="Rectangle 86"/>
          <p:cNvSpPr>
            <a:spLocks noChangeArrowheads="1"/>
          </p:cNvSpPr>
          <p:nvPr/>
        </p:nvSpPr>
        <p:spPr bwMode="auto">
          <a:xfrm>
            <a:off x="276473" y="2048917"/>
            <a:ext cx="2190750" cy="249555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buClr>
                <a:schemeClr val="accent2"/>
              </a:buClr>
              <a:buSzPct val="75000"/>
              <a:buFont typeface="Monotype Sorts" pitchFamily="2" charset="2"/>
              <a:buNone/>
            </a:pPr>
            <a:endParaRPr kumimoji="0" lang="zh-CN" altLang="zh-CN" b="1">
              <a:solidFill>
                <a:srgbClr val="0000FF"/>
              </a:solidFill>
              <a:ea typeface="楷体_GB2312" pitchFamily="49" charset="-122"/>
            </a:endParaRPr>
          </a:p>
        </p:txBody>
      </p:sp>
      <p:sp>
        <p:nvSpPr>
          <p:cNvPr id="180311" name="Rectangle 87"/>
          <p:cNvSpPr>
            <a:spLocks noChangeArrowheads="1"/>
          </p:cNvSpPr>
          <p:nvPr/>
        </p:nvSpPr>
        <p:spPr bwMode="auto">
          <a:xfrm>
            <a:off x="5305673" y="2144167"/>
            <a:ext cx="1790700" cy="2400300"/>
          </a:xfrm>
          <a:prstGeom prst="rect">
            <a:avLst/>
          </a:prstGeom>
          <a:noFill/>
          <a:ln w="19050">
            <a:solidFill>
              <a:srgbClr val="FF00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80312" name="Text Box 88"/>
          <p:cNvSpPr txBox="1">
            <a:spLocks noChangeArrowheads="1"/>
          </p:cNvSpPr>
          <p:nvPr/>
        </p:nvSpPr>
        <p:spPr bwMode="auto">
          <a:xfrm>
            <a:off x="6183561" y="3523705"/>
            <a:ext cx="17129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buClr>
                <a:schemeClr val="accent2"/>
              </a:buClr>
              <a:buSzPct val="75000"/>
              <a:buFont typeface="Monotype Sorts" pitchFamily="2" charset="2"/>
              <a:buNone/>
            </a:pPr>
            <a:r>
              <a:rPr kumimoji="0" lang="zh-CN" altLang="en-US" b="1">
                <a:solidFill>
                  <a:srgbClr val="FF3300"/>
                </a:solidFill>
                <a:ea typeface="楷体_GB2312" pitchFamily="49" charset="-122"/>
              </a:rPr>
              <a:t>控制量呢？</a:t>
            </a:r>
          </a:p>
        </p:txBody>
      </p:sp>
    </p:spTree>
    <p:extLst>
      <p:ext uri="{BB962C8B-B14F-4D97-AF65-F5344CB8AC3E}">
        <p14:creationId xmlns:p14="http://schemas.microsoft.com/office/powerpoint/2010/main" val="20944560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0309"/>
                                        </p:tgtEl>
                                        <p:attrNameLst>
                                          <p:attrName>style.visibility</p:attrName>
                                        </p:attrNameLst>
                                      </p:cBhvr>
                                      <p:to>
                                        <p:strVal val="visible"/>
                                      </p:to>
                                    </p:set>
                                    <p:anim calcmode="lin" valueType="num">
                                      <p:cBhvr additive="base">
                                        <p:cTn id="7" dur="500" fill="hold"/>
                                        <p:tgtEl>
                                          <p:spTgt spid="180309"/>
                                        </p:tgtEl>
                                        <p:attrNameLst>
                                          <p:attrName>ppt_x</p:attrName>
                                        </p:attrNameLst>
                                      </p:cBhvr>
                                      <p:tavLst>
                                        <p:tav tm="0">
                                          <p:val>
                                            <p:strVal val="0-#ppt_w/2"/>
                                          </p:val>
                                        </p:tav>
                                        <p:tav tm="100000">
                                          <p:val>
                                            <p:strVal val="#ppt_x"/>
                                          </p:val>
                                        </p:tav>
                                      </p:tavLst>
                                    </p:anim>
                                    <p:anim calcmode="lin" valueType="num">
                                      <p:cBhvr additive="base">
                                        <p:cTn id="8" dur="500" fill="hold"/>
                                        <p:tgtEl>
                                          <p:spTgt spid="18030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nodeType="clickEffect">
                                  <p:stCondLst>
                                    <p:cond delay="0"/>
                                  </p:stCondLst>
                                  <p:childTnLst>
                                    <p:set>
                                      <p:cBhvr>
                                        <p:cTn id="12" dur="1" fill="hold">
                                          <p:stCondLst>
                                            <p:cond delay="0"/>
                                          </p:stCondLst>
                                        </p:cTn>
                                        <p:tgtEl>
                                          <p:spTgt spid="180253"/>
                                        </p:tgtEl>
                                        <p:attrNameLst>
                                          <p:attrName>style.visibility</p:attrName>
                                        </p:attrNameLst>
                                      </p:cBhvr>
                                      <p:to>
                                        <p:strVal val="visible"/>
                                      </p:to>
                                    </p:set>
                                    <p:animEffect transition="in" filter="dissolve">
                                      <p:cBhvr>
                                        <p:cTn id="13" dur="500"/>
                                        <p:tgtEl>
                                          <p:spTgt spid="180253"/>
                                        </p:tgtEl>
                                      </p:cBhvr>
                                    </p:animEffect>
                                  </p:childTnLst>
                                </p:cTn>
                              </p:par>
                            </p:childTnLst>
                          </p:cTn>
                        </p:par>
                        <p:par>
                          <p:cTn id="14" fill="hold" nodeType="afterGroup">
                            <p:stCondLst>
                              <p:cond delay="500"/>
                            </p:stCondLst>
                            <p:childTnLst>
                              <p:par>
                                <p:cTn id="15" presetID="2" presetClass="entr" presetSubtype="8" fill="hold" grpId="0" nodeType="afterEffect">
                                  <p:stCondLst>
                                    <p:cond delay="0"/>
                                  </p:stCondLst>
                                  <p:childTnLst>
                                    <p:set>
                                      <p:cBhvr>
                                        <p:cTn id="16" dur="1" fill="hold">
                                          <p:stCondLst>
                                            <p:cond delay="0"/>
                                          </p:stCondLst>
                                        </p:cTn>
                                        <p:tgtEl>
                                          <p:spTgt spid="180310"/>
                                        </p:tgtEl>
                                        <p:attrNameLst>
                                          <p:attrName>style.visibility</p:attrName>
                                        </p:attrNameLst>
                                      </p:cBhvr>
                                      <p:to>
                                        <p:strVal val="visible"/>
                                      </p:to>
                                    </p:set>
                                    <p:anim calcmode="lin" valueType="num">
                                      <p:cBhvr additive="base">
                                        <p:cTn id="17" dur="500" fill="hold"/>
                                        <p:tgtEl>
                                          <p:spTgt spid="180310"/>
                                        </p:tgtEl>
                                        <p:attrNameLst>
                                          <p:attrName>ppt_x</p:attrName>
                                        </p:attrNameLst>
                                      </p:cBhvr>
                                      <p:tavLst>
                                        <p:tav tm="0">
                                          <p:val>
                                            <p:strVal val="0-#ppt_w/2"/>
                                          </p:val>
                                        </p:tav>
                                        <p:tav tm="100000">
                                          <p:val>
                                            <p:strVal val="#ppt_x"/>
                                          </p:val>
                                        </p:tav>
                                      </p:tavLst>
                                    </p:anim>
                                    <p:anim calcmode="lin" valueType="num">
                                      <p:cBhvr additive="base">
                                        <p:cTn id="18" dur="500" fill="hold"/>
                                        <p:tgtEl>
                                          <p:spTgt spid="180310"/>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ntr" presetSubtype="0" fill="hold" nodeType="clickEffect">
                                  <p:stCondLst>
                                    <p:cond delay="0"/>
                                  </p:stCondLst>
                                  <p:childTnLst>
                                    <p:set>
                                      <p:cBhvr>
                                        <p:cTn id="22" dur="1" fill="hold">
                                          <p:stCondLst>
                                            <p:cond delay="0"/>
                                          </p:stCondLst>
                                        </p:cTn>
                                        <p:tgtEl>
                                          <p:spTgt spid="180308"/>
                                        </p:tgtEl>
                                        <p:attrNameLst>
                                          <p:attrName>style.visibility</p:attrName>
                                        </p:attrNameLst>
                                      </p:cBhvr>
                                      <p:to>
                                        <p:strVal val="visible"/>
                                      </p:to>
                                    </p:set>
                                    <p:animEffect transition="in" filter="dissolve">
                                      <p:cBhvr>
                                        <p:cTn id="23" dur="500"/>
                                        <p:tgtEl>
                                          <p:spTgt spid="18030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ntr" presetSubtype="0" fill="hold" nodeType="clickEffect">
                                  <p:stCondLst>
                                    <p:cond delay="0"/>
                                  </p:stCondLst>
                                  <p:childTnLst>
                                    <p:set>
                                      <p:cBhvr>
                                        <p:cTn id="27" dur="1" fill="hold">
                                          <p:stCondLst>
                                            <p:cond delay="0"/>
                                          </p:stCondLst>
                                        </p:cTn>
                                        <p:tgtEl>
                                          <p:spTgt spid="180283"/>
                                        </p:tgtEl>
                                        <p:attrNameLst>
                                          <p:attrName>style.visibility</p:attrName>
                                        </p:attrNameLst>
                                      </p:cBhvr>
                                      <p:to>
                                        <p:strVal val="visible"/>
                                      </p:to>
                                    </p:set>
                                    <p:animEffect transition="in" filter="dissolve">
                                      <p:cBhvr>
                                        <p:cTn id="28" dur="500"/>
                                        <p:tgtEl>
                                          <p:spTgt spid="180283"/>
                                        </p:tgtEl>
                                      </p:cBhvr>
                                    </p:animEffect>
                                  </p:childTnLst>
                                </p:cTn>
                              </p:par>
                            </p:childTnLst>
                          </p:cTn>
                        </p:par>
                        <p:par>
                          <p:cTn id="29" fill="hold" nodeType="afterGroup">
                            <p:stCondLst>
                              <p:cond delay="500"/>
                            </p:stCondLst>
                            <p:childTnLst>
                              <p:par>
                                <p:cTn id="30" presetID="2" presetClass="entr" presetSubtype="2" fill="hold" nodeType="afterEffect">
                                  <p:stCondLst>
                                    <p:cond delay="0"/>
                                  </p:stCondLst>
                                  <p:childTnLst>
                                    <p:set>
                                      <p:cBhvr>
                                        <p:cTn id="31" dur="1" fill="hold">
                                          <p:stCondLst>
                                            <p:cond delay="0"/>
                                          </p:stCondLst>
                                        </p:cTn>
                                        <p:tgtEl>
                                          <p:spTgt spid="180311"/>
                                        </p:tgtEl>
                                        <p:attrNameLst>
                                          <p:attrName>style.visibility</p:attrName>
                                        </p:attrNameLst>
                                      </p:cBhvr>
                                      <p:to>
                                        <p:strVal val="visible"/>
                                      </p:to>
                                    </p:set>
                                    <p:anim calcmode="lin" valueType="num">
                                      <p:cBhvr additive="base">
                                        <p:cTn id="32" dur="500" fill="hold"/>
                                        <p:tgtEl>
                                          <p:spTgt spid="180311"/>
                                        </p:tgtEl>
                                        <p:attrNameLst>
                                          <p:attrName>ppt_x</p:attrName>
                                        </p:attrNameLst>
                                      </p:cBhvr>
                                      <p:tavLst>
                                        <p:tav tm="0">
                                          <p:val>
                                            <p:strVal val="1+#ppt_w/2"/>
                                          </p:val>
                                        </p:tav>
                                        <p:tav tm="100000">
                                          <p:val>
                                            <p:strVal val="#ppt_x"/>
                                          </p:val>
                                        </p:tav>
                                      </p:tavLst>
                                    </p:anim>
                                    <p:anim calcmode="lin" valueType="num">
                                      <p:cBhvr additive="base">
                                        <p:cTn id="33" dur="500" fill="hold"/>
                                        <p:tgtEl>
                                          <p:spTgt spid="180311"/>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0312">
                                            <p:txEl>
                                              <p:pRg st="0" end="0"/>
                                            </p:txEl>
                                          </p:spTgt>
                                        </p:tgtEl>
                                        <p:attrNameLst>
                                          <p:attrName>style.visibility</p:attrName>
                                        </p:attrNameLst>
                                      </p:cBhvr>
                                      <p:to>
                                        <p:strVal val="visible"/>
                                      </p:to>
                                    </p:set>
                                    <p:animEffect transition="in" filter="wipe(left)">
                                      <p:cBhvr>
                                        <p:cTn id="38" dur="500"/>
                                        <p:tgtEl>
                                          <p:spTgt spid="1803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309" grpId="0" autoUpdateAnimBg="0"/>
      <p:bldP spid="180310" grpId="0" animBg="1" autoUpdateAnimBg="0"/>
      <p:bldP spid="180312" grpId="0" build="p"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1"/>
          <p:cNvSpPr>
            <a:spLocks noGrp="1"/>
          </p:cNvSpPr>
          <p:nvPr>
            <p:ph type="dt" sz="quarter" idx="10"/>
          </p:nvPr>
        </p:nvSpPr>
        <p:spPr/>
        <p:txBody>
          <a:bodyPr/>
          <a:lstStyle/>
          <a:p>
            <a:pPr>
              <a:defRPr/>
            </a:pPr>
            <a:fld id="{4E26A0E6-7A2D-4BCD-9E75-3B07C582F794}" type="datetime1">
              <a:rPr lang="zh-CN" altLang="en-US"/>
              <a:pPr>
                <a:defRPr/>
              </a:pPr>
              <a:t>2021/3/24</a:t>
            </a:fld>
            <a:endParaRPr lang="en-US" altLang="zh-CN"/>
          </a:p>
        </p:txBody>
      </p:sp>
      <p:sp>
        <p:nvSpPr>
          <p:cNvPr id="12" name="页脚占位符 2"/>
          <p:cNvSpPr>
            <a:spLocks noGrp="1"/>
          </p:cNvSpPr>
          <p:nvPr>
            <p:ph type="ftr" sz="quarter" idx="11"/>
          </p:nvPr>
        </p:nvSpPr>
        <p:spPr/>
        <p:txBody>
          <a:bodyPr/>
          <a:lstStyle/>
          <a:p>
            <a:pPr>
              <a:defRPr/>
            </a:pPr>
            <a:r>
              <a:rPr lang="zh-CN" altLang="en-US"/>
              <a:t>电路理论</a:t>
            </a:r>
            <a:endParaRPr lang="en-US" altLang="zh-CN"/>
          </a:p>
        </p:txBody>
      </p:sp>
      <p:sp>
        <p:nvSpPr>
          <p:cNvPr id="13" name="灯片编号占位符 3"/>
          <p:cNvSpPr>
            <a:spLocks noGrp="1"/>
          </p:cNvSpPr>
          <p:nvPr>
            <p:ph type="sldNum" sz="quarter" idx="12"/>
          </p:nvPr>
        </p:nvSpPr>
        <p:spPr/>
        <p:txBody>
          <a:bodyPr/>
          <a:lstStyle/>
          <a:p>
            <a:pPr>
              <a:defRPr/>
            </a:pPr>
            <a:fld id="{59CC2186-84FD-41A0-BB2B-AF3987EC96DE}" type="slidenum">
              <a:rPr lang="en-US" altLang="zh-CN"/>
              <a:pPr>
                <a:defRPr/>
              </a:pPr>
              <a:t>3</a:t>
            </a:fld>
            <a:endParaRPr lang="en-US" altLang="zh-CN"/>
          </a:p>
        </p:txBody>
      </p:sp>
      <p:sp>
        <p:nvSpPr>
          <p:cNvPr id="225287" name="Rectangle 7"/>
          <p:cNvSpPr>
            <a:spLocks noChangeArrowheads="1"/>
          </p:cNvSpPr>
          <p:nvPr/>
        </p:nvSpPr>
        <p:spPr bwMode="auto">
          <a:xfrm>
            <a:off x="228600" y="838200"/>
            <a:ext cx="7696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a:solidFill>
                  <a:srgbClr val="CC3300"/>
                </a:solidFill>
                <a:latin typeface="Times New Roman" panose="02020603050405020304" pitchFamily="18" charset="0"/>
                <a:ea typeface="隶书" panose="02010509060101010101" pitchFamily="49" charset="-122"/>
              </a:rPr>
              <a:t>1.</a:t>
            </a:r>
            <a:r>
              <a:rPr lang="zh-CN" altLang="en-US" sz="2800">
                <a:solidFill>
                  <a:srgbClr val="CC3300"/>
                </a:solidFill>
                <a:effectLst>
                  <a:outerShdw blurRad="38100" dist="38100" dir="2700000" algn="tl">
                    <a:srgbClr val="C0C0C0"/>
                  </a:outerShdw>
                </a:effectLst>
                <a:latin typeface="Times New Roman" panose="02020603050405020304" pitchFamily="18" charset="0"/>
                <a:ea typeface="隶书" panose="02010509060101010101" pitchFamily="49" charset="-122"/>
              </a:rPr>
              <a:t>线性元件</a:t>
            </a:r>
          </a:p>
        </p:txBody>
      </p:sp>
      <p:graphicFrame>
        <p:nvGraphicFramePr>
          <p:cNvPr id="225289" name="Object 9"/>
          <p:cNvGraphicFramePr>
            <a:graphicFrameLocks noChangeAspect="1"/>
          </p:cNvGraphicFramePr>
          <p:nvPr/>
        </p:nvGraphicFramePr>
        <p:xfrm>
          <a:off x="608013" y="2852738"/>
          <a:ext cx="3305175" cy="355600"/>
        </p:xfrm>
        <a:graphic>
          <a:graphicData uri="http://schemas.openxmlformats.org/presentationml/2006/ole">
            <mc:AlternateContent xmlns:mc="http://schemas.openxmlformats.org/markup-compatibility/2006">
              <mc:Choice xmlns:v="urn:schemas-microsoft-com:vml" Requires="v">
                <p:oleObj spid="_x0000_s6590" name="Equation" r:id="rId3" imgW="1651000" imgH="177800" progId="Equation.DSMT4">
                  <p:embed/>
                </p:oleObj>
              </mc:Choice>
              <mc:Fallback>
                <p:oleObj name="Equation" r:id="rId3" imgW="1651000" imgH="177800" progId="Equation.DSMT4">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13" y="2852738"/>
                        <a:ext cx="3305175" cy="35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297" name="Rectangle 17"/>
          <p:cNvSpPr>
            <a:spLocks noChangeArrowheads="1"/>
          </p:cNvSpPr>
          <p:nvPr/>
        </p:nvSpPr>
        <p:spPr bwMode="auto">
          <a:xfrm>
            <a:off x="4233863" y="2781300"/>
            <a:ext cx="46561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en-US" altLang="zh-CN" sz="2800">
                <a:effectLst>
                  <a:outerShdw blurRad="38100" dist="38100" dir="2700000" algn="tl">
                    <a:srgbClr val="C0C0C0"/>
                  </a:outerShdw>
                </a:effectLst>
                <a:latin typeface="Times New Roman" panose="02020603050405020304" pitchFamily="18" charset="0"/>
                <a:ea typeface="隶书" panose="02010509060101010101" pitchFamily="49" charset="-122"/>
              </a:rPr>
              <a:t>Homogeneity property  </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齐次性</a:t>
            </a:r>
          </a:p>
        </p:txBody>
      </p:sp>
      <p:sp>
        <p:nvSpPr>
          <p:cNvPr id="225298" name="Rectangle 18"/>
          <p:cNvSpPr>
            <a:spLocks noChangeArrowheads="1"/>
          </p:cNvSpPr>
          <p:nvPr/>
        </p:nvSpPr>
        <p:spPr bwMode="auto">
          <a:xfrm>
            <a:off x="4572000" y="3573463"/>
            <a:ext cx="41830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en-US" altLang="zh-CN" sz="2800">
                <a:effectLst>
                  <a:outerShdw blurRad="38100" dist="38100" dir="2700000" algn="tl">
                    <a:srgbClr val="C0C0C0"/>
                  </a:outerShdw>
                </a:effectLst>
                <a:latin typeface="Times New Roman" panose="02020603050405020304" pitchFamily="18" charset="0"/>
                <a:ea typeface="隶书" panose="02010509060101010101" pitchFamily="49" charset="-122"/>
              </a:rPr>
              <a:t>Additivity property  </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可加性</a:t>
            </a:r>
          </a:p>
        </p:txBody>
      </p:sp>
      <p:graphicFrame>
        <p:nvGraphicFramePr>
          <p:cNvPr id="225299" name="Object 19"/>
          <p:cNvGraphicFramePr>
            <a:graphicFrameLocks noChangeAspect="1"/>
          </p:cNvGraphicFramePr>
          <p:nvPr/>
        </p:nvGraphicFramePr>
        <p:xfrm>
          <a:off x="1828800" y="1371600"/>
          <a:ext cx="3224213" cy="1022350"/>
        </p:xfrm>
        <a:graphic>
          <a:graphicData uri="http://schemas.openxmlformats.org/presentationml/2006/ole">
            <mc:AlternateContent xmlns:mc="http://schemas.openxmlformats.org/markup-compatibility/2006">
              <mc:Choice xmlns:v="urn:schemas-microsoft-com:vml" Requires="v">
                <p:oleObj spid="_x0000_s6591" name="Visio" r:id="rId5" imgW="1640434" imgH="540410" progId="Visio.Drawing.11">
                  <p:embed/>
                </p:oleObj>
              </mc:Choice>
              <mc:Fallback>
                <p:oleObj name="Visio" r:id="rId5" imgW="1640434" imgH="540410" progId="Visio.Drawing.11">
                  <p:embed/>
                  <p:pic>
                    <p:nvPicPr>
                      <p:cNvPr id="0"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371600"/>
                        <a:ext cx="3224213"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00" name="Object 20"/>
          <p:cNvGraphicFramePr>
            <a:graphicFrameLocks noChangeAspect="1"/>
          </p:cNvGraphicFramePr>
          <p:nvPr/>
        </p:nvGraphicFramePr>
        <p:xfrm>
          <a:off x="611188" y="3670300"/>
          <a:ext cx="3994150" cy="457200"/>
        </p:xfrm>
        <a:graphic>
          <a:graphicData uri="http://schemas.openxmlformats.org/presentationml/2006/ole">
            <mc:AlternateContent xmlns:mc="http://schemas.openxmlformats.org/markup-compatibility/2006">
              <mc:Choice xmlns:v="urn:schemas-microsoft-com:vml" Requires="v">
                <p:oleObj spid="_x0000_s6592" name="Equation" r:id="rId7" imgW="1993900" imgH="228600" progId="Equation.DSMT4">
                  <p:embed/>
                </p:oleObj>
              </mc:Choice>
              <mc:Fallback>
                <p:oleObj name="Equation" r:id="rId7" imgW="1993900" imgH="228600" progId="Equation.DSMT4">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3670300"/>
                        <a:ext cx="399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01" name="Rectangle 21"/>
          <p:cNvSpPr>
            <a:spLocks noChangeArrowheads="1"/>
          </p:cNvSpPr>
          <p:nvPr/>
        </p:nvSpPr>
        <p:spPr bwMode="auto">
          <a:xfrm>
            <a:off x="228600" y="4503738"/>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a:effectLst>
                  <a:outerShdw blurRad="38100" dist="38100" dir="2700000" algn="tl">
                    <a:srgbClr val="C0C0C0"/>
                  </a:outerShdw>
                </a:effectLst>
                <a:latin typeface="Times New Roman" panose="02020603050405020304" pitchFamily="18" charset="0"/>
                <a:ea typeface="隶书" panose="02010509060101010101" pitchFamily="49" charset="-122"/>
              </a:rPr>
              <a:t>2. </a:t>
            </a:r>
            <a:r>
              <a:rPr lang="zh-CN" altLang="en-US" sz="2800">
                <a:effectLst>
                  <a:outerShdw blurRad="38100" dist="38100" dir="2700000" algn="tl">
                    <a:srgbClr val="C0C0C0"/>
                  </a:outerShdw>
                </a:effectLst>
                <a:latin typeface="Times New Roman" panose="02020603050405020304" pitchFamily="18" charset="0"/>
                <a:ea typeface="隶书" panose="02010509060101010101" pitchFamily="49" charset="-122"/>
              </a:rPr>
              <a:t>线性电路</a:t>
            </a:r>
          </a:p>
        </p:txBody>
      </p:sp>
      <p:sp>
        <p:nvSpPr>
          <p:cNvPr id="225303" name="Rectangle 23"/>
          <p:cNvSpPr>
            <a:spLocks noChangeArrowheads="1"/>
          </p:cNvSpPr>
          <p:nvPr/>
        </p:nvSpPr>
        <p:spPr bwMode="auto">
          <a:xfrm>
            <a:off x="533400" y="5164138"/>
            <a:ext cx="8305800" cy="95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800" dirty="0">
                <a:effectLst>
                  <a:outerShdw blurRad="38100" dist="38100" dir="2700000" algn="tl">
                    <a:srgbClr val="C0C0C0"/>
                  </a:outerShdw>
                </a:effectLst>
                <a:latin typeface="Times New Roman" panose="02020603050405020304" pitchFamily="18" charset="0"/>
                <a:ea typeface="隶书" panose="02010509060101010101" pitchFamily="49" charset="-122"/>
              </a:rPr>
              <a:t>线性电路是指完全由线性元件、独立源或线性受控源构成的电路。</a:t>
            </a:r>
          </a:p>
        </p:txBody>
      </p:sp>
      <p:sp>
        <p:nvSpPr>
          <p:cNvPr id="225377" name="Rectangle 97"/>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3200">
                <a:solidFill>
                  <a:schemeClr val="tx2"/>
                </a:solidFill>
                <a:latin typeface="Times New Roman" panose="02020603050405020304" pitchFamily="18" charset="0"/>
                <a:ea typeface="华文隶书" panose="02010800040101010101" pitchFamily="2" charset="-122"/>
              </a:defRPr>
            </a:lvl1pPr>
            <a:lvl2pPr>
              <a:spcBef>
                <a:spcPct val="0"/>
              </a:spcBef>
              <a:defRPr kumimoji="1" sz="3200">
                <a:solidFill>
                  <a:schemeClr val="tx2"/>
                </a:solidFill>
                <a:latin typeface="Times New Roman" panose="02020603050405020304" pitchFamily="18" charset="0"/>
                <a:ea typeface="华文隶书" panose="02010800040101010101" pitchFamily="2" charset="-122"/>
              </a:defRPr>
            </a:lvl2pPr>
            <a:lvl3pPr>
              <a:spcBef>
                <a:spcPct val="0"/>
              </a:spcBef>
              <a:defRPr kumimoji="1" sz="3200">
                <a:solidFill>
                  <a:schemeClr val="tx2"/>
                </a:solidFill>
                <a:latin typeface="Times New Roman" panose="02020603050405020304" pitchFamily="18" charset="0"/>
                <a:ea typeface="华文隶书" panose="02010800040101010101" pitchFamily="2" charset="-122"/>
              </a:defRPr>
            </a:lvl3pPr>
            <a:lvl4pPr>
              <a:spcBef>
                <a:spcPct val="0"/>
              </a:spcBef>
              <a:defRPr kumimoji="1" sz="3200">
                <a:solidFill>
                  <a:schemeClr val="tx2"/>
                </a:solidFill>
                <a:latin typeface="Times New Roman" panose="02020603050405020304" pitchFamily="18" charset="0"/>
                <a:ea typeface="华文隶书" panose="02010800040101010101" pitchFamily="2" charset="-122"/>
              </a:defRPr>
            </a:lvl4pPr>
            <a:lvl5pPr>
              <a:spcBef>
                <a:spcPct val="0"/>
              </a:spcBef>
              <a:defRPr kumimoji="1" sz="3200">
                <a:solidFill>
                  <a:schemeClr val="tx2"/>
                </a:solidFill>
                <a:latin typeface="Times New Roman" panose="02020603050405020304" pitchFamily="18" charset="0"/>
                <a:ea typeface="华文隶书" panose="02010800040101010101" pitchFamily="2" charset="-122"/>
              </a:defRPr>
            </a:lvl5pPr>
            <a:lvl6pPr marL="4572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a:lstStyle>
          <a:p>
            <a:pPr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4.1 </a:t>
            </a:r>
            <a:r>
              <a:rPr lang="zh-CN" altLang="en-US" dirty="0">
                <a:solidFill>
                  <a:schemeClr val="tx1"/>
                </a:solidFill>
                <a:effectLst>
                  <a:outerShdw blurRad="38100" dist="38100" dir="2700000" algn="tl">
                    <a:srgbClr val="C0C0C0"/>
                  </a:outerShdw>
                </a:effectLst>
                <a:ea typeface="隶书" panose="02010509060101010101" pitchFamily="49" charset="-122"/>
              </a:rPr>
              <a:t>叠加定理 </a:t>
            </a:r>
            <a:r>
              <a:rPr lang="en-US" altLang="zh-CN" dirty="0">
                <a:solidFill>
                  <a:schemeClr val="tx1"/>
                </a:solidFill>
                <a:effectLst>
                  <a:outerShdw blurRad="38100" dist="38100" dir="2700000" algn="tl">
                    <a:srgbClr val="C0C0C0"/>
                  </a:outerShdw>
                </a:effectLst>
                <a:ea typeface="隶书" panose="02010509060101010101" pitchFamily="49" charset="-122"/>
              </a:rPr>
              <a:t>Superposition Theorem</a:t>
            </a:r>
            <a:endParaRPr lang="en-US" altLang="zh-CN" sz="2800" u="sng" dirty="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287"/>
                                        </p:tgtEl>
                                        <p:attrNameLst>
                                          <p:attrName>style.visibility</p:attrName>
                                        </p:attrNameLst>
                                      </p:cBhvr>
                                      <p:to>
                                        <p:strVal val="visible"/>
                                      </p:to>
                                    </p:set>
                                    <p:animEffect transition="in" filter="blinds(horizontal)">
                                      <p:cBhvr>
                                        <p:cTn id="7" dur="500"/>
                                        <p:tgtEl>
                                          <p:spTgt spid="2252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25299"/>
                                        </p:tgtEl>
                                        <p:attrNameLst>
                                          <p:attrName>style.visibility</p:attrName>
                                        </p:attrNameLst>
                                      </p:cBhvr>
                                      <p:to>
                                        <p:strVal val="visible"/>
                                      </p:to>
                                    </p:set>
                                    <p:animEffect transition="in" filter="blinds(horizontal)">
                                      <p:cBhvr>
                                        <p:cTn id="12" dur="500"/>
                                        <p:tgtEl>
                                          <p:spTgt spid="2252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5289"/>
                                        </p:tgtEl>
                                        <p:attrNameLst>
                                          <p:attrName>style.visibility</p:attrName>
                                        </p:attrNameLst>
                                      </p:cBhvr>
                                      <p:to>
                                        <p:strVal val="visible"/>
                                      </p:to>
                                    </p:set>
                                    <p:animEffect transition="in" filter="blinds(horizontal)">
                                      <p:cBhvr>
                                        <p:cTn id="17" dur="500"/>
                                        <p:tgtEl>
                                          <p:spTgt spid="22528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5297"/>
                                        </p:tgtEl>
                                        <p:attrNameLst>
                                          <p:attrName>style.visibility</p:attrName>
                                        </p:attrNameLst>
                                      </p:cBhvr>
                                      <p:to>
                                        <p:strVal val="visible"/>
                                      </p:to>
                                    </p:set>
                                    <p:animEffect transition="in" filter="blinds(horizontal)">
                                      <p:cBhvr>
                                        <p:cTn id="22" dur="500"/>
                                        <p:tgtEl>
                                          <p:spTgt spid="2252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5300"/>
                                        </p:tgtEl>
                                        <p:attrNameLst>
                                          <p:attrName>style.visibility</p:attrName>
                                        </p:attrNameLst>
                                      </p:cBhvr>
                                      <p:to>
                                        <p:strVal val="visible"/>
                                      </p:to>
                                    </p:set>
                                    <p:animEffect transition="in" filter="blinds(horizontal)">
                                      <p:cBhvr>
                                        <p:cTn id="27" dur="500"/>
                                        <p:tgtEl>
                                          <p:spTgt spid="22530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5298"/>
                                        </p:tgtEl>
                                        <p:attrNameLst>
                                          <p:attrName>style.visibility</p:attrName>
                                        </p:attrNameLst>
                                      </p:cBhvr>
                                      <p:to>
                                        <p:strVal val="visible"/>
                                      </p:to>
                                    </p:set>
                                    <p:animEffect transition="in" filter="blinds(horizontal)">
                                      <p:cBhvr>
                                        <p:cTn id="32" dur="500"/>
                                        <p:tgtEl>
                                          <p:spTgt spid="2252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5301"/>
                                        </p:tgtEl>
                                        <p:attrNameLst>
                                          <p:attrName>style.visibility</p:attrName>
                                        </p:attrNameLst>
                                      </p:cBhvr>
                                      <p:to>
                                        <p:strVal val="visible"/>
                                      </p:to>
                                    </p:set>
                                    <p:animEffect transition="in" filter="blinds(horizontal)">
                                      <p:cBhvr>
                                        <p:cTn id="37" dur="500"/>
                                        <p:tgtEl>
                                          <p:spTgt spid="22530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5303"/>
                                        </p:tgtEl>
                                        <p:attrNameLst>
                                          <p:attrName>style.visibility</p:attrName>
                                        </p:attrNameLst>
                                      </p:cBhvr>
                                      <p:to>
                                        <p:strVal val="visible"/>
                                      </p:to>
                                    </p:set>
                                    <p:animEffect transition="in" filter="blinds(horizontal)">
                                      <p:cBhvr>
                                        <p:cTn id="42" dur="500"/>
                                        <p:tgtEl>
                                          <p:spTgt spid="225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7" grpId="0" autoUpdateAnimBg="0"/>
      <p:bldP spid="225297" grpId="0" autoUpdateAnimBg="0"/>
      <p:bldP spid="225298" grpId="0" autoUpdateAnimBg="0"/>
      <p:bldP spid="225301" grpId="0" autoUpdateAnimBg="0"/>
      <p:bldP spid="225303"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99C30CB-FBD6-4C95-8FAD-C80420C6454B}"/>
              </a:ext>
            </a:extLst>
          </p:cNvPr>
          <p:cNvSpPr>
            <a:spLocks noGrp="1"/>
          </p:cNvSpPr>
          <p:nvPr>
            <p:ph type="dt" sz="half" idx="10"/>
          </p:nvPr>
        </p:nvSpPr>
        <p:spPr/>
        <p:txBody>
          <a:bodyPr/>
          <a:lstStyle/>
          <a:p>
            <a:pPr>
              <a:defRPr/>
            </a:pPr>
            <a:fld id="{5E020615-ED72-432F-91DD-A8E3097427B1}" type="datetime1">
              <a:rPr lang="zh-CN" altLang="en-US" smtClean="0"/>
              <a:pPr>
                <a:defRPr/>
              </a:pPr>
              <a:t>2021/3/24</a:t>
            </a:fld>
            <a:endParaRPr lang="en-US" altLang="zh-CN"/>
          </a:p>
        </p:txBody>
      </p:sp>
      <p:sp>
        <p:nvSpPr>
          <p:cNvPr id="3" name="页脚占位符 2">
            <a:extLst>
              <a:ext uri="{FF2B5EF4-FFF2-40B4-BE49-F238E27FC236}">
                <a16:creationId xmlns:a16="http://schemas.microsoft.com/office/drawing/2014/main" id="{9BD49CB7-AC9B-4CAE-A031-33A81ABDBF65}"/>
              </a:ext>
            </a:extLst>
          </p:cNvPr>
          <p:cNvSpPr>
            <a:spLocks noGrp="1"/>
          </p:cNvSpPr>
          <p:nvPr>
            <p:ph type="ftr" sz="quarter" idx="11"/>
          </p:nvPr>
        </p:nvSpPr>
        <p:spPr/>
        <p:txBody>
          <a:bodyPr/>
          <a:lstStyle/>
          <a:p>
            <a:pPr>
              <a:defRPr/>
            </a:pPr>
            <a:endParaRPr lang="en-US" altLang="zh-CN"/>
          </a:p>
        </p:txBody>
      </p:sp>
      <p:sp>
        <p:nvSpPr>
          <p:cNvPr id="4" name="灯片编号占位符 3">
            <a:extLst>
              <a:ext uri="{FF2B5EF4-FFF2-40B4-BE49-F238E27FC236}">
                <a16:creationId xmlns:a16="http://schemas.microsoft.com/office/drawing/2014/main" id="{99425818-F80C-4F5F-8881-6C13EF6B4644}"/>
              </a:ext>
            </a:extLst>
          </p:cNvPr>
          <p:cNvSpPr>
            <a:spLocks noGrp="1"/>
          </p:cNvSpPr>
          <p:nvPr>
            <p:ph type="sldNum" sz="quarter" idx="12"/>
          </p:nvPr>
        </p:nvSpPr>
        <p:spPr/>
        <p:txBody>
          <a:bodyPr/>
          <a:lstStyle/>
          <a:p>
            <a:pPr>
              <a:defRPr/>
            </a:pPr>
            <a:fld id="{B4B5B99C-C018-46FE-A410-7164F4757571}" type="slidenum">
              <a:rPr lang="en-US" altLang="zh-CN" smtClean="0"/>
              <a:pPr>
                <a:defRPr/>
              </a:pPr>
              <a:t>30</a:t>
            </a:fld>
            <a:endParaRPr lang="en-US" altLang="zh-CN"/>
          </a:p>
        </p:txBody>
      </p:sp>
      <p:pic>
        <p:nvPicPr>
          <p:cNvPr id="6" name="图片 5">
            <a:extLst>
              <a:ext uri="{FF2B5EF4-FFF2-40B4-BE49-F238E27FC236}">
                <a16:creationId xmlns:a16="http://schemas.microsoft.com/office/drawing/2014/main" id="{7D542D54-4231-4876-8DCD-41C3F075E7C0}"/>
              </a:ext>
            </a:extLst>
          </p:cNvPr>
          <p:cNvPicPr>
            <a:picLocks noChangeAspect="1"/>
          </p:cNvPicPr>
          <p:nvPr/>
        </p:nvPicPr>
        <p:blipFill>
          <a:blip r:embed="rId2"/>
          <a:stretch>
            <a:fillRect/>
          </a:stretch>
        </p:blipFill>
        <p:spPr>
          <a:xfrm>
            <a:off x="381000" y="426467"/>
            <a:ext cx="6995926" cy="522933"/>
          </a:xfrm>
          <a:prstGeom prst="rect">
            <a:avLst/>
          </a:prstGeom>
        </p:spPr>
      </p:pic>
      <p:pic>
        <p:nvPicPr>
          <p:cNvPr id="10" name="图片 9">
            <a:extLst>
              <a:ext uri="{FF2B5EF4-FFF2-40B4-BE49-F238E27FC236}">
                <a16:creationId xmlns:a16="http://schemas.microsoft.com/office/drawing/2014/main" id="{CE1029D8-431C-46B7-BC23-21DC6FD2E1D7}"/>
              </a:ext>
            </a:extLst>
          </p:cNvPr>
          <p:cNvPicPr>
            <a:picLocks noChangeAspect="1"/>
          </p:cNvPicPr>
          <p:nvPr/>
        </p:nvPicPr>
        <p:blipFill>
          <a:blip r:embed="rId3"/>
          <a:stretch>
            <a:fillRect/>
          </a:stretch>
        </p:blipFill>
        <p:spPr>
          <a:xfrm>
            <a:off x="1318012" y="832473"/>
            <a:ext cx="6206316" cy="6038418"/>
          </a:xfrm>
          <a:prstGeom prst="rect">
            <a:avLst/>
          </a:prstGeom>
        </p:spPr>
      </p:pic>
    </p:spTree>
    <p:extLst>
      <p:ext uri="{BB962C8B-B14F-4D97-AF65-F5344CB8AC3E}">
        <p14:creationId xmlns:p14="http://schemas.microsoft.com/office/powerpoint/2010/main" val="6173461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99C30CB-FBD6-4C95-8FAD-C80420C6454B}"/>
              </a:ext>
            </a:extLst>
          </p:cNvPr>
          <p:cNvSpPr>
            <a:spLocks noGrp="1"/>
          </p:cNvSpPr>
          <p:nvPr>
            <p:ph type="dt" sz="half" idx="10"/>
          </p:nvPr>
        </p:nvSpPr>
        <p:spPr/>
        <p:txBody>
          <a:bodyPr/>
          <a:lstStyle/>
          <a:p>
            <a:pPr>
              <a:defRPr/>
            </a:pPr>
            <a:fld id="{5E020615-ED72-432F-91DD-A8E3097427B1}" type="datetime1">
              <a:rPr lang="zh-CN" altLang="en-US" smtClean="0"/>
              <a:pPr>
                <a:defRPr/>
              </a:pPr>
              <a:t>2021/3/24</a:t>
            </a:fld>
            <a:endParaRPr lang="en-US" altLang="zh-CN"/>
          </a:p>
        </p:txBody>
      </p:sp>
      <p:sp>
        <p:nvSpPr>
          <p:cNvPr id="3" name="页脚占位符 2">
            <a:extLst>
              <a:ext uri="{FF2B5EF4-FFF2-40B4-BE49-F238E27FC236}">
                <a16:creationId xmlns:a16="http://schemas.microsoft.com/office/drawing/2014/main" id="{9BD49CB7-AC9B-4CAE-A031-33A81ABDBF65}"/>
              </a:ext>
            </a:extLst>
          </p:cNvPr>
          <p:cNvSpPr>
            <a:spLocks noGrp="1"/>
          </p:cNvSpPr>
          <p:nvPr>
            <p:ph type="ftr" sz="quarter" idx="11"/>
          </p:nvPr>
        </p:nvSpPr>
        <p:spPr/>
        <p:txBody>
          <a:bodyPr/>
          <a:lstStyle/>
          <a:p>
            <a:pPr>
              <a:defRPr/>
            </a:pPr>
            <a:endParaRPr lang="en-US" altLang="zh-CN"/>
          </a:p>
        </p:txBody>
      </p:sp>
      <p:sp>
        <p:nvSpPr>
          <p:cNvPr id="4" name="灯片编号占位符 3">
            <a:extLst>
              <a:ext uri="{FF2B5EF4-FFF2-40B4-BE49-F238E27FC236}">
                <a16:creationId xmlns:a16="http://schemas.microsoft.com/office/drawing/2014/main" id="{99425818-F80C-4F5F-8881-6C13EF6B4644}"/>
              </a:ext>
            </a:extLst>
          </p:cNvPr>
          <p:cNvSpPr>
            <a:spLocks noGrp="1"/>
          </p:cNvSpPr>
          <p:nvPr>
            <p:ph type="sldNum" sz="quarter" idx="12"/>
          </p:nvPr>
        </p:nvSpPr>
        <p:spPr/>
        <p:txBody>
          <a:bodyPr/>
          <a:lstStyle/>
          <a:p>
            <a:pPr>
              <a:defRPr/>
            </a:pPr>
            <a:fld id="{B4B5B99C-C018-46FE-A410-7164F4757571}" type="slidenum">
              <a:rPr lang="en-US" altLang="zh-CN" smtClean="0"/>
              <a:pPr>
                <a:defRPr/>
              </a:pPr>
              <a:t>31</a:t>
            </a:fld>
            <a:endParaRPr lang="en-US" altLang="zh-CN"/>
          </a:p>
        </p:txBody>
      </p:sp>
      <p:pic>
        <p:nvPicPr>
          <p:cNvPr id="7" name="图片 6">
            <a:extLst>
              <a:ext uri="{FF2B5EF4-FFF2-40B4-BE49-F238E27FC236}">
                <a16:creationId xmlns:a16="http://schemas.microsoft.com/office/drawing/2014/main" id="{DF68EA4E-D218-4136-ADF6-43C8E70AAF55}"/>
              </a:ext>
            </a:extLst>
          </p:cNvPr>
          <p:cNvPicPr>
            <a:picLocks noChangeAspect="1"/>
          </p:cNvPicPr>
          <p:nvPr/>
        </p:nvPicPr>
        <p:blipFill>
          <a:blip r:embed="rId2"/>
          <a:stretch>
            <a:fillRect/>
          </a:stretch>
        </p:blipFill>
        <p:spPr>
          <a:xfrm>
            <a:off x="535233" y="596157"/>
            <a:ext cx="6557047" cy="456809"/>
          </a:xfrm>
          <a:prstGeom prst="rect">
            <a:avLst/>
          </a:prstGeom>
        </p:spPr>
      </p:pic>
      <p:pic>
        <p:nvPicPr>
          <p:cNvPr id="8" name="图片 7">
            <a:extLst>
              <a:ext uri="{FF2B5EF4-FFF2-40B4-BE49-F238E27FC236}">
                <a16:creationId xmlns:a16="http://schemas.microsoft.com/office/drawing/2014/main" id="{6D4ACE1D-1CE4-4C55-87C5-8A101289816B}"/>
              </a:ext>
            </a:extLst>
          </p:cNvPr>
          <p:cNvPicPr>
            <a:picLocks noChangeAspect="1"/>
          </p:cNvPicPr>
          <p:nvPr/>
        </p:nvPicPr>
        <p:blipFill>
          <a:blip r:embed="rId3"/>
          <a:stretch>
            <a:fillRect/>
          </a:stretch>
        </p:blipFill>
        <p:spPr>
          <a:xfrm>
            <a:off x="2195736" y="1052966"/>
            <a:ext cx="4754922" cy="4392258"/>
          </a:xfrm>
          <a:prstGeom prst="rect">
            <a:avLst/>
          </a:prstGeom>
        </p:spPr>
      </p:pic>
      <p:sp>
        <p:nvSpPr>
          <p:cNvPr id="9" name="文本框 8">
            <a:extLst>
              <a:ext uri="{FF2B5EF4-FFF2-40B4-BE49-F238E27FC236}">
                <a16:creationId xmlns:a16="http://schemas.microsoft.com/office/drawing/2014/main" id="{81F14F4E-E91A-4718-A025-2CA6E02EACAC}"/>
              </a:ext>
            </a:extLst>
          </p:cNvPr>
          <p:cNvSpPr txBox="1"/>
          <p:nvPr/>
        </p:nvSpPr>
        <p:spPr>
          <a:xfrm>
            <a:off x="303118" y="5693818"/>
            <a:ext cx="8840882" cy="646331"/>
          </a:xfrm>
          <a:prstGeom prst="rect">
            <a:avLst/>
          </a:prstGeom>
          <a:noFill/>
        </p:spPr>
        <p:txBody>
          <a:bodyPr wrap="none" rtlCol="0">
            <a:spAutoFit/>
          </a:bodyPr>
          <a:lstStyle/>
          <a:p>
            <a:r>
              <a:rPr lang="en-US" altLang="zh-CN" dirty="0"/>
              <a:t>Q</a:t>
            </a:r>
            <a:r>
              <a:rPr lang="zh-CN" altLang="en-US" dirty="0"/>
              <a:t>： </a:t>
            </a:r>
            <a:r>
              <a:rPr lang="en-US" altLang="zh-CN" dirty="0"/>
              <a:t>1. </a:t>
            </a:r>
            <a:r>
              <a:rPr lang="zh-CN" altLang="en-US" dirty="0"/>
              <a:t>理论上，我们可以用之前的多种方法求解，但是这里要求用戴维南定理求解？</a:t>
            </a:r>
            <a:endParaRPr lang="en-US" altLang="zh-CN" dirty="0"/>
          </a:p>
          <a:p>
            <a:r>
              <a:rPr lang="en-US" altLang="zh-CN" dirty="0"/>
              <a:t>2</a:t>
            </a:r>
            <a:r>
              <a:rPr lang="en-US" altLang="zh-CN" b="1" dirty="0">
                <a:solidFill>
                  <a:srgbClr val="FF0000"/>
                </a:solidFill>
              </a:rPr>
              <a:t>. </a:t>
            </a:r>
            <a:r>
              <a:rPr lang="zh-CN" altLang="en-US" b="1" dirty="0">
                <a:solidFill>
                  <a:srgbClr val="FF0000"/>
                </a:solidFill>
              </a:rPr>
              <a:t>所要求解的支路为受控源的信号输入时，如何用戴维南定理求解？</a:t>
            </a:r>
          </a:p>
        </p:txBody>
      </p:sp>
    </p:spTree>
    <p:extLst>
      <p:ext uri="{BB962C8B-B14F-4D97-AF65-F5344CB8AC3E}">
        <p14:creationId xmlns:p14="http://schemas.microsoft.com/office/powerpoint/2010/main" val="194045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838200" y="685800"/>
            <a:ext cx="7810500" cy="2282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2400">
                <a:solidFill>
                  <a:schemeClr val="tx1"/>
                </a:solidFill>
                <a:latin typeface="Times New Roman" panose="02020603050405020304" pitchFamily="18" charset="0"/>
                <a:ea typeface="宋体" panose="02010600030101010101" pitchFamily="2" charset="-122"/>
              </a:defRPr>
            </a:lvl1pPr>
            <a:lvl2pPr marL="857250">
              <a:defRPr kumimoji="1" sz="2400">
                <a:solidFill>
                  <a:schemeClr val="tx1"/>
                </a:solidFill>
                <a:latin typeface="Times New Roman" panose="02020603050405020304" pitchFamily="18" charset="0"/>
                <a:ea typeface="宋体" panose="02010600030101010101" pitchFamily="2" charset="-122"/>
              </a:defRPr>
            </a:lvl2pPr>
            <a:lvl3pPr marL="104775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zh-CN" altLang="en-US" b="1"/>
              <a:t>任何一个含独立电源，线性电阻和线性受控源的一端 口，对外电路来说，可以用一个电流源和电阻（电导） 的并联组合来等效置换；电流源的电流等于该一端口的 短路电流，而电阻（电导）等于把该一端口的全部独立 电源置零后的输入电阻（电导） 。   </a:t>
            </a:r>
          </a:p>
        </p:txBody>
      </p:sp>
      <p:sp>
        <p:nvSpPr>
          <p:cNvPr id="181251" name="Text Box 3"/>
          <p:cNvSpPr txBox="1">
            <a:spLocks noChangeArrowheads="1"/>
          </p:cNvSpPr>
          <p:nvPr/>
        </p:nvSpPr>
        <p:spPr bwMode="auto">
          <a:xfrm>
            <a:off x="514668" y="180331"/>
            <a:ext cx="2199641" cy="461665"/>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400" b="1" dirty="0">
                <a:solidFill>
                  <a:srgbClr val="FF3300"/>
                </a:solidFill>
              </a:rPr>
              <a:t>3. </a:t>
            </a:r>
            <a:r>
              <a:rPr lang="zh-CN" altLang="en-US" sz="2400" b="1" dirty="0">
                <a:solidFill>
                  <a:srgbClr val="FF3300"/>
                </a:solidFill>
              </a:rPr>
              <a:t>诺顿定理  </a:t>
            </a:r>
          </a:p>
        </p:txBody>
      </p:sp>
      <p:sp>
        <p:nvSpPr>
          <p:cNvPr id="181252" name="Text Box 4"/>
          <p:cNvSpPr txBox="1">
            <a:spLocks noChangeArrowheads="1"/>
          </p:cNvSpPr>
          <p:nvPr/>
        </p:nvSpPr>
        <p:spPr bwMode="auto">
          <a:xfrm>
            <a:off x="971600" y="5408613"/>
            <a:ext cx="7292975" cy="1406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666750">
              <a:defRPr kumimoji="1" sz="2400">
                <a:solidFill>
                  <a:schemeClr val="tx1"/>
                </a:solidFill>
                <a:latin typeface="Times New Roman" panose="02020603050405020304" pitchFamily="18" charset="0"/>
                <a:ea typeface="宋体" panose="02010600030101010101" pitchFamily="2" charset="-122"/>
              </a:defRPr>
            </a:lvl1pPr>
            <a:lvl2pPr marL="857250">
              <a:defRPr kumimoji="1" sz="2400">
                <a:solidFill>
                  <a:schemeClr val="tx1"/>
                </a:solidFill>
                <a:latin typeface="Times New Roman" panose="02020603050405020304" pitchFamily="18" charset="0"/>
                <a:ea typeface="宋体" panose="02010600030101010101" pitchFamily="2" charset="-122"/>
              </a:defRPr>
            </a:lvl2pPr>
            <a:lvl3pPr marL="104775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zh-CN" altLang="en-US" b="1" dirty="0"/>
              <a:t>诺顿等效电路可由戴维南等效电路经电源等效 变换得到。但须指出，诺顿等效电路可独立进行证明。 证明过程从略。  </a:t>
            </a:r>
          </a:p>
        </p:txBody>
      </p:sp>
      <p:sp>
        <p:nvSpPr>
          <p:cNvPr id="181253" name="AutoShape 5"/>
          <p:cNvSpPr>
            <a:spLocks noChangeArrowheads="1"/>
          </p:cNvSpPr>
          <p:nvPr/>
        </p:nvSpPr>
        <p:spPr bwMode="auto">
          <a:xfrm>
            <a:off x="3962400" y="3733800"/>
            <a:ext cx="609600" cy="304800"/>
          </a:xfrm>
          <a:prstGeom prst="rightArrow">
            <a:avLst>
              <a:gd name="adj1" fmla="val 50000"/>
              <a:gd name="adj2"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1254" name="Group 6"/>
          <p:cNvGrpSpPr>
            <a:grpSpLocks/>
          </p:cNvGrpSpPr>
          <p:nvPr/>
        </p:nvGrpSpPr>
        <p:grpSpPr bwMode="auto">
          <a:xfrm>
            <a:off x="1447800" y="3200400"/>
            <a:ext cx="2174875" cy="1371600"/>
            <a:chOff x="912" y="1968"/>
            <a:chExt cx="1370" cy="864"/>
          </a:xfrm>
        </p:grpSpPr>
        <p:sp>
          <p:nvSpPr>
            <p:cNvPr id="181255" name="Rectangle 7"/>
            <p:cNvSpPr>
              <a:spLocks noChangeArrowheads="1"/>
            </p:cNvSpPr>
            <p:nvPr/>
          </p:nvSpPr>
          <p:spPr bwMode="auto">
            <a:xfrm>
              <a:off x="912" y="2016"/>
              <a:ext cx="528" cy="816"/>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6" name="Text Box 8"/>
            <p:cNvSpPr txBox="1">
              <a:spLocks noChangeArrowheads="1"/>
            </p:cNvSpPr>
            <p:nvPr/>
          </p:nvSpPr>
          <p:spPr bwMode="auto">
            <a:xfrm>
              <a:off x="1038" y="2256"/>
              <a:ext cx="278" cy="327"/>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800" b="1"/>
                <a:t>A</a:t>
              </a:r>
              <a:endParaRPr lang="en-US" altLang="zh-CN" b="1"/>
            </a:p>
          </p:txBody>
        </p:sp>
        <p:sp>
          <p:nvSpPr>
            <p:cNvPr id="181257" name="Freeform 9"/>
            <p:cNvSpPr>
              <a:spLocks/>
            </p:cNvSpPr>
            <p:nvPr/>
          </p:nvSpPr>
          <p:spPr bwMode="auto">
            <a:xfrm>
              <a:off x="1442" y="2147"/>
              <a:ext cx="528" cy="1"/>
            </a:xfrm>
            <a:custGeom>
              <a:avLst/>
              <a:gdLst>
                <a:gd name="T0" fmla="*/ 0 w 528"/>
                <a:gd name="T1" fmla="*/ 1 h 1"/>
                <a:gd name="T2" fmla="*/ 528 w 528"/>
                <a:gd name="T3" fmla="*/ 0 h 1"/>
              </a:gdLst>
              <a:ahLst/>
              <a:cxnLst>
                <a:cxn ang="0">
                  <a:pos x="T0" y="T1"/>
                </a:cxn>
                <a:cxn ang="0">
                  <a:pos x="T2" y="T3"/>
                </a:cxn>
              </a:cxnLst>
              <a:rect l="0" t="0" r="r" b="b"/>
              <a:pathLst>
                <a:path w="528" h="1">
                  <a:moveTo>
                    <a:pt x="0" y="1"/>
                  </a:moveTo>
                  <a:lnTo>
                    <a:pt x="528"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Freeform 10"/>
            <p:cNvSpPr>
              <a:spLocks/>
            </p:cNvSpPr>
            <p:nvPr/>
          </p:nvSpPr>
          <p:spPr bwMode="auto">
            <a:xfrm>
              <a:off x="1446" y="2700"/>
              <a:ext cx="516" cy="1"/>
            </a:xfrm>
            <a:custGeom>
              <a:avLst/>
              <a:gdLst>
                <a:gd name="T0" fmla="*/ 0 w 516"/>
                <a:gd name="T1" fmla="*/ 0 h 1"/>
                <a:gd name="T2" fmla="*/ 516 w 516"/>
                <a:gd name="T3" fmla="*/ 0 h 1"/>
              </a:gdLst>
              <a:ahLst/>
              <a:cxnLst>
                <a:cxn ang="0">
                  <a:pos x="T0" y="T1"/>
                </a:cxn>
                <a:cxn ang="0">
                  <a:pos x="T2" y="T3"/>
                </a:cxn>
              </a:cxnLst>
              <a:rect l="0" t="0" r="r" b="b"/>
              <a:pathLst>
                <a:path w="516" h="1">
                  <a:moveTo>
                    <a:pt x="0" y="0"/>
                  </a:moveTo>
                  <a:lnTo>
                    <a:pt x="516"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Oval 11"/>
            <p:cNvSpPr>
              <a:spLocks noChangeArrowheads="1"/>
            </p:cNvSpPr>
            <p:nvPr/>
          </p:nvSpPr>
          <p:spPr bwMode="auto">
            <a:xfrm>
              <a:off x="1968" y="2112"/>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Oval 12"/>
            <p:cNvSpPr>
              <a:spLocks noChangeArrowheads="1"/>
            </p:cNvSpPr>
            <p:nvPr/>
          </p:nvSpPr>
          <p:spPr bwMode="auto">
            <a:xfrm>
              <a:off x="1968" y="2668"/>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1" name="Text Box 13"/>
            <p:cNvSpPr txBox="1">
              <a:spLocks noChangeArrowheads="1"/>
            </p:cNvSpPr>
            <p:nvPr/>
          </p:nvSpPr>
          <p:spPr bwMode="auto">
            <a:xfrm>
              <a:off x="2059" y="1968"/>
              <a:ext cx="212"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a:solidFill>
                    <a:srgbClr val="0000FF"/>
                  </a:solidFill>
                </a:rPr>
                <a:t>a</a:t>
              </a:r>
              <a:endParaRPr lang="en-US" altLang="zh-CN" b="1"/>
            </a:p>
          </p:txBody>
        </p:sp>
        <p:sp>
          <p:nvSpPr>
            <p:cNvPr id="181262" name="Text Box 14"/>
            <p:cNvSpPr txBox="1">
              <a:spLocks noChangeArrowheads="1"/>
            </p:cNvSpPr>
            <p:nvPr/>
          </p:nvSpPr>
          <p:spPr bwMode="auto">
            <a:xfrm>
              <a:off x="2059" y="2544"/>
              <a:ext cx="223" cy="288"/>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a:solidFill>
                    <a:srgbClr val="0000FF"/>
                  </a:solidFill>
                </a:rPr>
                <a:t>b</a:t>
              </a:r>
              <a:endParaRPr lang="en-US" altLang="zh-CN" b="1"/>
            </a:p>
          </p:txBody>
        </p:sp>
      </p:grpSp>
      <p:grpSp>
        <p:nvGrpSpPr>
          <p:cNvPr id="181263" name="Group 15"/>
          <p:cNvGrpSpPr>
            <a:grpSpLocks/>
          </p:cNvGrpSpPr>
          <p:nvPr/>
        </p:nvGrpSpPr>
        <p:grpSpPr bwMode="auto">
          <a:xfrm>
            <a:off x="4800600" y="2971800"/>
            <a:ext cx="2895600" cy="1828800"/>
            <a:chOff x="3024" y="1872"/>
            <a:chExt cx="1824" cy="1152"/>
          </a:xfrm>
        </p:grpSpPr>
        <p:sp>
          <p:nvSpPr>
            <p:cNvPr id="181264" name="Text Box 16"/>
            <p:cNvSpPr txBox="1">
              <a:spLocks noChangeArrowheads="1"/>
            </p:cNvSpPr>
            <p:nvPr/>
          </p:nvSpPr>
          <p:spPr bwMode="auto">
            <a:xfrm>
              <a:off x="4512" y="187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p>
          </p:txBody>
        </p:sp>
        <p:sp>
          <p:nvSpPr>
            <p:cNvPr id="181265" name="Text Box 17"/>
            <p:cNvSpPr txBox="1">
              <a:spLocks noChangeArrowheads="1"/>
            </p:cNvSpPr>
            <p:nvPr/>
          </p:nvSpPr>
          <p:spPr bwMode="auto">
            <a:xfrm>
              <a:off x="4512" y="273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181266" name="Rectangle 18"/>
            <p:cNvSpPr>
              <a:spLocks noChangeArrowheads="1"/>
            </p:cNvSpPr>
            <p:nvPr/>
          </p:nvSpPr>
          <p:spPr bwMode="auto">
            <a:xfrm>
              <a:off x="3936" y="2352"/>
              <a:ext cx="96" cy="288"/>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7" name="Text Box 19"/>
            <p:cNvSpPr txBox="1">
              <a:spLocks noChangeArrowheads="1"/>
            </p:cNvSpPr>
            <p:nvPr/>
          </p:nvSpPr>
          <p:spPr bwMode="auto">
            <a:xfrm>
              <a:off x="4032" y="2352"/>
              <a:ext cx="7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i</a:t>
              </a:r>
              <a:endParaRPr lang="en-US" altLang="zh-CN" b="1"/>
            </a:p>
          </p:txBody>
        </p:sp>
        <p:sp>
          <p:nvSpPr>
            <p:cNvPr id="181268" name="Oval 20"/>
            <p:cNvSpPr>
              <a:spLocks noChangeArrowheads="1"/>
            </p:cNvSpPr>
            <p:nvPr/>
          </p:nvSpPr>
          <p:spPr bwMode="auto">
            <a:xfrm>
              <a:off x="3373" y="2400"/>
              <a:ext cx="227" cy="227"/>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9" name="Text Box 21"/>
            <p:cNvSpPr txBox="1">
              <a:spLocks noChangeArrowheads="1"/>
            </p:cNvSpPr>
            <p:nvPr/>
          </p:nvSpPr>
          <p:spPr bwMode="auto">
            <a:xfrm>
              <a:off x="3024" y="2352"/>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sc</a:t>
              </a:r>
              <a:endParaRPr lang="en-US" altLang="zh-CN" b="1"/>
            </a:p>
          </p:txBody>
        </p:sp>
        <p:sp>
          <p:nvSpPr>
            <p:cNvPr id="181270" name="Oval 22"/>
            <p:cNvSpPr>
              <a:spLocks noChangeArrowheads="1"/>
            </p:cNvSpPr>
            <p:nvPr/>
          </p:nvSpPr>
          <p:spPr bwMode="auto">
            <a:xfrm>
              <a:off x="4416" y="2880"/>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1" name="Oval 23"/>
            <p:cNvSpPr>
              <a:spLocks noChangeArrowheads="1"/>
            </p:cNvSpPr>
            <p:nvPr/>
          </p:nvSpPr>
          <p:spPr bwMode="auto">
            <a:xfrm>
              <a:off x="4416" y="2051"/>
              <a:ext cx="61" cy="61"/>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2" name="Freeform 24"/>
            <p:cNvSpPr>
              <a:spLocks/>
            </p:cNvSpPr>
            <p:nvPr/>
          </p:nvSpPr>
          <p:spPr bwMode="auto">
            <a:xfrm>
              <a:off x="3480" y="2913"/>
              <a:ext cx="936" cy="2"/>
            </a:xfrm>
            <a:custGeom>
              <a:avLst/>
              <a:gdLst>
                <a:gd name="T0" fmla="*/ 0 w 936"/>
                <a:gd name="T1" fmla="*/ 0 h 2"/>
                <a:gd name="T2" fmla="*/ 936 w 936"/>
                <a:gd name="T3" fmla="*/ 2 h 2"/>
              </a:gdLst>
              <a:ahLst/>
              <a:cxnLst>
                <a:cxn ang="0">
                  <a:pos x="T0" y="T1"/>
                </a:cxn>
                <a:cxn ang="0">
                  <a:pos x="T2" y="T3"/>
                </a:cxn>
              </a:cxnLst>
              <a:rect l="0" t="0" r="r" b="b"/>
              <a:pathLst>
                <a:path w="936" h="2">
                  <a:moveTo>
                    <a:pt x="0" y="0"/>
                  </a:moveTo>
                  <a:lnTo>
                    <a:pt x="936" y="2"/>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3" name="Freeform 25"/>
            <p:cNvSpPr>
              <a:spLocks/>
            </p:cNvSpPr>
            <p:nvPr/>
          </p:nvSpPr>
          <p:spPr bwMode="auto">
            <a:xfrm>
              <a:off x="3477" y="2076"/>
              <a:ext cx="942" cy="1"/>
            </a:xfrm>
            <a:custGeom>
              <a:avLst/>
              <a:gdLst>
                <a:gd name="T0" fmla="*/ 0 w 942"/>
                <a:gd name="T1" fmla="*/ 0 h 1"/>
                <a:gd name="T2" fmla="*/ 942 w 942"/>
                <a:gd name="T3" fmla="*/ 0 h 1"/>
              </a:gdLst>
              <a:ahLst/>
              <a:cxnLst>
                <a:cxn ang="0">
                  <a:pos x="T0" y="T1"/>
                </a:cxn>
                <a:cxn ang="0">
                  <a:pos x="T2" y="T3"/>
                </a:cxn>
              </a:cxnLst>
              <a:rect l="0" t="0" r="r" b="b"/>
              <a:pathLst>
                <a:path w="942" h="1">
                  <a:moveTo>
                    <a:pt x="0" y="0"/>
                  </a:moveTo>
                  <a:lnTo>
                    <a:pt x="942"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4" name="Freeform 26"/>
            <p:cNvSpPr>
              <a:spLocks/>
            </p:cNvSpPr>
            <p:nvPr/>
          </p:nvSpPr>
          <p:spPr bwMode="auto">
            <a:xfrm>
              <a:off x="3984" y="2076"/>
              <a:ext cx="1" cy="276"/>
            </a:xfrm>
            <a:custGeom>
              <a:avLst/>
              <a:gdLst>
                <a:gd name="T0" fmla="*/ 0 w 1"/>
                <a:gd name="T1" fmla="*/ 0 h 276"/>
                <a:gd name="T2" fmla="*/ 1 w 1"/>
                <a:gd name="T3" fmla="*/ 276 h 276"/>
              </a:gdLst>
              <a:ahLst/>
              <a:cxnLst>
                <a:cxn ang="0">
                  <a:pos x="T0" y="T1"/>
                </a:cxn>
                <a:cxn ang="0">
                  <a:pos x="T2" y="T3"/>
                </a:cxn>
              </a:cxnLst>
              <a:rect l="0" t="0" r="r" b="b"/>
              <a:pathLst>
                <a:path w="1" h="276">
                  <a:moveTo>
                    <a:pt x="0" y="0"/>
                  </a:moveTo>
                  <a:lnTo>
                    <a:pt x="1" y="276"/>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5" name="Freeform 27"/>
            <p:cNvSpPr>
              <a:spLocks/>
            </p:cNvSpPr>
            <p:nvPr/>
          </p:nvSpPr>
          <p:spPr bwMode="auto">
            <a:xfrm>
              <a:off x="3984" y="2640"/>
              <a:ext cx="1" cy="273"/>
            </a:xfrm>
            <a:custGeom>
              <a:avLst/>
              <a:gdLst>
                <a:gd name="T0" fmla="*/ 0 w 1"/>
                <a:gd name="T1" fmla="*/ 0 h 273"/>
                <a:gd name="T2" fmla="*/ 0 w 1"/>
                <a:gd name="T3" fmla="*/ 273 h 273"/>
              </a:gdLst>
              <a:ahLst/>
              <a:cxnLst>
                <a:cxn ang="0">
                  <a:pos x="T0" y="T1"/>
                </a:cxn>
                <a:cxn ang="0">
                  <a:pos x="T2" y="T3"/>
                </a:cxn>
              </a:cxnLst>
              <a:rect l="0" t="0" r="r" b="b"/>
              <a:pathLst>
                <a:path w="1" h="273">
                  <a:moveTo>
                    <a:pt x="0" y="0"/>
                  </a:moveTo>
                  <a:lnTo>
                    <a:pt x="0" y="273"/>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6" name="Freeform 28"/>
            <p:cNvSpPr>
              <a:spLocks/>
            </p:cNvSpPr>
            <p:nvPr/>
          </p:nvSpPr>
          <p:spPr bwMode="auto">
            <a:xfrm>
              <a:off x="3480" y="2079"/>
              <a:ext cx="1" cy="324"/>
            </a:xfrm>
            <a:custGeom>
              <a:avLst/>
              <a:gdLst>
                <a:gd name="T0" fmla="*/ 0 w 1"/>
                <a:gd name="T1" fmla="*/ 0 h 324"/>
                <a:gd name="T2" fmla="*/ 0 w 1"/>
                <a:gd name="T3" fmla="*/ 324 h 324"/>
              </a:gdLst>
              <a:ahLst/>
              <a:cxnLst>
                <a:cxn ang="0">
                  <a:pos x="T0" y="T1"/>
                </a:cxn>
                <a:cxn ang="0">
                  <a:pos x="T2" y="T3"/>
                </a:cxn>
              </a:cxnLst>
              <a:rect l="0" t="0" r="r" b="b"/>
              <a:pathLst>
                <a:path w="1" h="324">
                  <a:moveTo>
                    <a:pt x="0" y="0"/>
                  </a:moveTo>
                  <a:lnTo>
                    <a:pt x="0" y="324"/>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7" name="Freeform 29"/>
            <p:cNvSpPr>
              <a:spLocks/>
            </p:cNvSpPr>
            <p:nvPr/>
          </p:nvSpPr>
          <p:spPr bwMode="auto">
            <a:xfrm>
              <a:off x="3480" y="2634"/>
              <a:ext cx="1" cy="285"/>
            </a:xfrm>
            <a:custGeom>
              <a:avLst/>
              <a:gdLst>
                <a:gd name="T0" fmla="*/ 0 w 1"/>
                <a:gd name="T1" fmla="*/ 0 h 285"/>
                <a:gd name="T2" fmla="*/ 0 w 1"/>
                <a:gd name="T3" fmla="*/ 285 h 285"/>
              </a:gdLst>
              <a:ahLst/>
              <a:cxnLst>
                <a:cxn ang="0">
                  <a:pos x="T0" y="T1"/>
                </a:cxn>
                <a:cxn ang="0">
                  <a:pos x="T2" y="T3"/>
                </a:cxn>
              </a:cxnLst>
              <a:rect l="0" t="0" r="r" b="b"/>
              <a:pathLst>
                <a:path w="1" h="285">
                  <a:moveTo>
                    <a:pt x="0" y="0"/>
                  </a:moveTo>
                  <a:lnTo>
                    <a:pt x="0" y="285"/>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8" name="Freeform 30"/>
            <p:cNvSpPr>
              <a:spLocks/>
            </p:cNvSpPr>
            <p:nvPr/>
          </p:nvSpPr>
          <p:spPr bwMode="auto">
            <a:xfrm>
              <a:off x="3372" y="2514"/>
              <a:ext cx="225" cy="1"/>
            </a:xfrm>
            <a:custGeom>
              <a:avLst/>
              <a:gdLst>
                <a:gd name="T0" fmla="*/ 0 w 225"/>
                <a:gd name="T1" fmla="*/ 0 h 1"/>
                <a:gd name="T2" fmla="*/ 225 w 225"/>
                <a:gd name="T3" fmla="*/ 0 h 1"/>
              </a:gdLst>
              <a:ahLst/>
              <a:cxnLst>
                <a:cxn ang="0">
                  <a:pos x="T0" y="T1"/>
                </a:cxn>
                <a:cxn ang="0">
                  <a:pos x="T2" y="T3"/>
                </a:cxn>
              </a:cxnLst>
              <a:rect l="0" t="0" r="r" b="b"/>
              <a:pathLst>
                <a:path w="225" h="1">
                  <a:moveTo>
                    <a:pt x="0" y="0"/>
                  </a:moveTo>
                  <a:lnTo>
                    <a:pt x="225" y="0"/>
                  </a:lnTo>
                </a:path>
              </a:pathLst>
            </a:custGeom>
            <a:noFill/>
            <a:ln w="317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79" name="Line 31"/>
            <p:cNvSpPr>
              <a:spLocks noChangeShapeType="1"/>
            </p:cNvSpPr>
            <p:nvPr/>
          </p:nvSpPr>
          <p:spPr bwMode="auto">
            <a:xfrm flipV="1">
              <a:off x="3312" y="2352"/>
              <a:ext cx="0" cy="31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文本框 1">
            <a:extLst>
              <a:ext uri="{FF2B5EF4-FFF2-40B4-BE49-F238E27FC236}">
                <a16:creationId xmlns:a16="http://schemas.microsoft.com/office/drawing/2014/main" id="{99DC5308-68F8-440B-8FBA-7DA48B7E187D}"/>
              </a:ext>
            </a:extLst>
          </p:cNvPr>
          <p:cNvSpPr txBox="1"/>
          <p:nvPr/>
        </p:nvSpPr>
        <p:spPr>
          <a:xfrm>
            <a:off x="2228514" y="4781109"/>
            <a:ext cx="5134739" cy="461665"/>
          </a:xfrm>
          <a:prstGeom prst="rect">
            <a:avLst/>
          </a:prstGeom>
          <a:noFill/>
        </p:spPr>
        <p:txBody>
          <a:bodyPr wrap="none" rtlCol="0">
            <a:spAutoFit/>
          </a:bodyPr>
          <a:lstStyle/>
          <a:p>
            <a:r>
              <a:rPr lang="zh-CN" altLang="en-US" sz="2400" b="1" u="sng" dirty="0">
                <a:solidFill>
                  <a:srgbClr val="FF0000"/>
                </a:solidFill>
                <a:latin typeface="Times New Roman" panose="02020603050405020304" pitchFamily="18" charset="0"/>
                <a:ea typeface="宋体" panose="02010600030101010101" pitchFamily="2" charset="-122"/>
              </a:rPr>
              <a:t>这里重点注意：对于端口的电流方向</a:t>
            </a:r>
          </a:p>
        </p:txBody>
      </p:sp>
    </p:spTree>
    <p:extLst>
      <p:ext uri="{BB962C8B-B14F-4D97-AF65-F5344CB8AC3E}">
        <p14:creationId xmlns:p14="http://schemas.microsoft.com/office/powerpoint/2010/main" val="42648133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0">
                                            <p:txEl>
                                              <p:pRg st="0" end="0"/>
                                            </p:txEl>
                                          </p:spTgt>
                                        </p:tgtEl>
                                        <p:attrNameLst>
                                          <p:attrName>style.visibility</p:attrName>
                                        </p:attrNameLst>
                                      </p:cBhvr>
                                      <p:to>
                                        <p:strVal val="visible"/>
                                      </p:to>
                                    </p:set>
                                    <p:animEffect transition="in" filter="wipe(left)">
                                      <p:cBhvr>
                                        <p:cTn id="7" dur="500"/>
                                        <p:tgtEl>
                                          <p:spTgt spid="18125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181254"/>
                                        </p:tgtEl>
                                        <p:attrNameLst>
                                          <p:attrName>style.visibility</p:attrName>
                                        </p:attrNameLst>
                                      </p:cBhvr>
                                      <p:to>
                                        <p:strVal val="visible"/>
                                      </p:to>
                                    </p:set>
                                    <p:animEffect transition="in" filter="box(out)">
                                      <p:cBhvr>
                                        <p:cTn id="12" dur="500"/>
                                        <p:tgtEl>
                                          <p:spTgt spid="18125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81253"/>
                                        </p:tgtEl>
                                        <p:attrNameLst>
                                          <p:attrName>style.visibility</p:attrName>
                                        </p:attrNameLst>
                                      </p:cBhvr>
                                      <p:to>
                                        <p:strVal val="visible"/>
                                      </p:to>
                                    </p:set>
                                    <p:animEffect transition="in" filter="slide(fromBottom)">
                                      <p:cBhvr>
                                        <p:cTn id="17" dur="500"/>
                                        <p:tgtEl>
                                          <p:spTgt spid="181253"/>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181263"/>
                                        </p:tgtEl>
                                        <p:attrNameLst>
                                          <p:attrName>style.visibility</p:attrName>
                                        </p:attrNameLst>
                                      </p:cBhvr>
                                      <p:to>
                                        <p:strVal val="visible"/>
                                      </p:to>
                                    </p:set>
                                    <p:animEffect transition="in" filter="dissolve">
                                      <p:cBhvr>
                                        <p:cTn id="21" dur="500"/>
                                        <p:tgtEl>
                                          <p:spTgt spid="18126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500" fill="hold"/>
                                        <p:tgtEl>
                                          <p:spTgt spid="2"/>
                                        </p:tgtEl>
                                        <p:attrNameLst>
                                          <p:attrName>ppt_x</p:attrName>
                                        </p:attrNameLst>
                                      </p:cBhvr>
                                      <p:tavLst>
                                        <p:tav tm="0">
                                          <p:val>
                                            <p:strVal val="#ppt_x"/>
                                          </p:val>
                                        </p:tav>
                                        <p:tav tm="100000">
                                          <p:val>
                                            <p:strVal val="#ppt_x"/>
                                          </p:val>
                                        </p:tav>
                                      </p:tavLst>
                                    </p:anim>
                                    <p:anim calcmode="lin" valueType="num">
                                      <p:cBhvr additive="base">
                                        <p:cTn id="2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52"/>
                                        </p:tgtEl>
                                        <p:attrNameLst>
                                          <p:attrName>style.visibility</p:attrName>
                                        </p:attrNameLst>
                                      </p:cBhvr>
                                      <p:to>
                                        <p:strVal val="visible"/>
                                      </p:to>
                                    </p:set>
                                    <p:animEffect transition="in" filter="wipe(left)">
                                      <p:cBhvr>
                                        <p:cTn id="32" dur="500"/>
                                        <p:tgtEl>
                                          <p:spTgt spid="181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0" grpId="0" build="p" autoUpdateAnimBg="0"/>
      <p:bldP spid="181252" grpId="0" autoUpdateAnimBg="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Text Box 3"/>
          <p:cNvSpPr txBox="1">
            <a:spLocks noChangeArrowheads="1"/>
          </p:cNvSpPr>
          <p:nvPr/>
        </p:nvSpPr>
        <p:spPr bwMode="auto">
          <a:xfrm>
            <a:off x="431540" y="836712"/>
            <a:ext cx="8280920" cy="5995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2400">
                <a:solidFill>
                  <a:schemeClr val="tx1"/>
                </a:solidFill>
                <a:latin typeface="Times New Roman" panose="02020603050405020304" pitchFamily="18" charset="0"/>
                <a:ea typeface="宋体" panose="02010600030101010101" pitchFamily="2" charset="-122"/>
              </a:defRPr>
            </a:lvl1pPr>
            <a:lvl2pPr marL="762000">
              <a:defRPr kumimoji="1" sz="2400">
                <a:solidFill>
                  <a:schemeClr val="tx1"/>
                </a:solidFill>
                <a:latin typeface="Times New Roman" panose="02020603050405020304" pitchFamily="18" charset="0"/>
                <a:ea typeface="宋体" panose="02010600030101010101" pitchFamily="2" charset="-122"/>
              </a:defRPr>
            </a:lvl2pPr>
            <a:lvl3pPr marL="9525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50000"/>
              </a:spcBef>
            </a:pPr>
            <a:r>
              <a:rPr lang="zh-CN" altLang="en-US" sz="1800" b="1" dirty="0">
                <a:solidFill>
                  <a:srgbClr val="FF0000"/>
                </a:solidFill>
              </a:rPr>
              <a:t>诺顿定理</a:t>
            </a:r>
            <a:r>
              <a:rPr lang="zh-CN" altLang="en-US" sz="1800" b="1" dirty="0"/>
              <a:t>是戴维宁定理的一个延伸，又称</a:t>
            </a:r>
            <a:r>
              <a:rPr lang="zh-CN" altLang="en-US" sz="1800" b="1" dirty="0">
                <a:solidFill>
                  <a:srgbClr val="FF0000"/>
                </a:solidFill>
              </a:rPr>
              <a:t>等效电流源定律，</a:t>
            </a:r>
            <a:r>
              <a:rPr lang="zh-CN" altLang="en-US" sz="1800" b="1" dirty="0"/>
              <a:t>于</a:t>
            </a:r>
            <a:r>
              <a:rPr lang="en-US" altLang="zh-CN" sz="1800" b="1" dirty="0">
                <a:solidFill>
                  <a:srgbClr val="FF0000"/>
                </a:solidFill>
              </a:rPr>
              <a:t>1926</a:t>
            </a:r>
            <a:r>
              <a:rPr lang="zh-CN" altLang="en-US" sz="1800" b="1" dirty="0"/>
              <a:t>年由两人分别提出，他们分别是西门子公司研究员</a:t>
            </a:r>
            <a:r>
              <a:rPr lang="zh-CN" altLang="en-US" sz="1800" b="1" dirty="0">
                <a:solidFill>
                  <a:srgbClr val="FF0000"/>
                </a:solidFill>
              </a:rPr>
              <a:t>汉斯</a:t>
            </a:r>
            <a:r>
              <a:rPr lang="en-US" altLang="zh-CN" sz="1800" b="1" dirty="0">
                <a:solidFill>
                  <a:srgbClr val="FF0000"/>
                </a:solidFill>
              </a:rPr>
              <a:t>·</a:t>
            </a:r>
            <a:r>
              <a:rPr lang="zh-CN" altLang="en-US" sz="1800" b="1" dirty="0">
                <a:solidFill>
                  <a:srgbClr val="FF0000"/>
                </a:solidFill>
              </a:rPr>
              <a:t>梅耶尔</a:t>
            </a:r>
            <a:r>
              <a:rPr lang="zh-CN" altLang="en-US" sz="1800" b="1" dirty="0"/>
              <a:t>（</a:t>
            </a:r>
            <a:r>
              <a:rPr lang="en-US" altLang="zh-CN" sz="1800" b="1" dirty="0"/>
              <a:t>1895</a:t>
            </a:r>
            <a:r>
              <a:rPr lang="zh-CN" altLang="en-US" sz="1800" b="1" dirty="0"/>
              <a:t>年</a:t>
            </a:r>
            <a:r>
              <a:rPr lang="en-US" altLang="zh-CN" sz="1800" b="1" dirty="0"/>
              <a:t>-1980</a:t>
            </a:r>
            <a:r>
              <a:rPr lang="zh-CN" altLang="en-US" sz="1800" b="1" dirty="0"/>
              <a:t>年）及贝尔实验室工程师</a:t>
            </a:r>
            <a:r>
              <a:rPr lang="zh-CN" altLang="en-US" sz="1800" b="1" dirty="0">
                <a:solidFill>
                  <a:srgbClr val="FF0000"/>
                </a:solidFill>
              </a:rPr>
              <a:t>爱德华</a:t>
            </a:r>
            <a:r>
              <a:rPr lang="en-US" altLang="zh-CN" sz="1800" b="1" dirty="0">
                <a:solidFill>
                  <a:srgbClr val="FF0000"/>
                </a:solidFill>
              </a:rPr>
              <a:t>·</a:t>
            </a:r>
            <a:r>
              <a:rPr lang="zh-CN" altLang="en-US" sz="1800" b="1" dirty="0">
                <a:solidFill>
                  <a:srgbClr val="FF0000"/>
                </a:solidFill>
              </a:rPr>
              <a:t>劳笠</a:t>
            </a:r>
            <a:r>
              <a:rPr lang="en-US" altLang="zh-CN" sz="1800" b="1" dirty="0">
                <a:solidFill>
                  <a:srgbClr val="FF0000"/>
                </a:solidFill>
              </a:rPr>
              <a:t>·</a:t>
            </a:r>
            <a:r>
              <a:rPr lang="zh-CN" altLang="en-US" sz="1800" b="1" dirty="0">
                <a:solidFill>
                  <a:srgbClr val="FF0000"/>
                </a:solidFill>
              </a:rPr>
              <a:t>诺顿</a:t>
            </a:r>
            <a:r>
              <a:rPr lang="zh-CN" altLang="en-US" sz="1800" b="1" dirty="0"/>
              <a:t>（</a:t>
            </a:r>
            <a:r>
              <a:rPr lang="en-US" altLang="zh-CN" sz="1800" b="1" dirty="0"/>
              <a:t>1898-1983</a:t>
            </a:r>
            <a:r>
              <a:rPr lang="zh-CN" altLang="en-US" sz="1800" b="1" dirty="0"/>
              <a:t>）。实际上梅耶尔是两人中唯一有在这课题上发表过论文的人，但诺顿只在贝尔实验室内部用的一份技术报告上提及过他的发现。</a:t>
            </a:r>
            <a:endParaRPr lang="en-US" altLang="zh-CN" sz="1800" b="1" dirty="0"/>
          </a:p>
          <a:p>
            <a:pPr algn="just">
              <a:lnSpc>
                <a:spcPct val="150000"/>
              </a:lnSpc>
              <a:spcBef>
                <a:spcPct val="50000"/>
              </a:spcBef>
            </a:pPr>
            <a:r>
              <a:rPr lang="zh-CN" altLang="en-US" sz="1800" b="1" dirty="0"/>
              <a:t>诺顿定理与戴维南定理互为对偶的定理。</a:t>
            </a:r>
            <a:endParaRPr lang="en-US" altLang="zh-CN" sz="1800" b="1" dirty="0"/>
          </a:p>
          <a:p>
            <a:pPr algn="just">
              <a:lnSpc>
                <a:spcPct val="150000"/>
              </a:lnSpc>
              <a:spcBef>
                <a:spcPct val="50000"/>
              </a:spcBef>
            </a:pPr>
            <a:r>
              <a:rPr lang="zh-CN" altLang="en-US" sz="1800" b="1" dirty="0"/>
              <a:t>诺顿定理只对外电路等效，对内电路不等效。也就是说，不可应用该定理求出等效电源电动势和内阻之后，又返回来求原电路（即有源二端网络内部电路）的电流和功率。</a:t>
            </a:r>
            <a:endParaRPr lang="en-US" altLang="zh-CN" sz="1800" b="1" dirty="0"/>
          </a:p>
          <a:p>
            <a:pPr algn="just">
              <a:lnSpc>
                <a:spcPct val="150000"/>
              </a:lnSpc>
              <a:spcBef>
                <a:spcPct val="50000"/>
              </a:spcBef>
            </a:pPr>
            <a:r>
              <a:rPr lang="zh-CN" altLang="en-US" sz="1800" b="1" dirty="0"/>
              <a:t>应用诺顿定理进行分析和计算时，如果待求支路后的有源二端网络仍为复杂电路，可再次运用诺顿定理，直至成为简单电路。</a:t>
            </a:r>
          </a:p>
          <a:p>
            <a:pPr algn="just">
              <a:lnSpc>
                <a:spcPct val="150000"/>
              </a:lnSpc>
              <a:spcBef>
                <a:spcPct val="50000"/>
              </a:spcBef>
            </a:pPr>
            <a:r>
              <a:rPr lang="zh-CN" altLang="en-US" sz="1800" b="1" dirty="0"/>
              <a:t>诺顿定理只适用于线性的有源二端网络。如果有源二端网络中含有非线性元件时，则不能应用诺顿定理求解。</a:t>
            </a:r>
          </a:p>
        </p:txBody>
      </p:sp>
      <p:sp>
        <p:nvSpPr>
          <p:cNvPr id="4" name="Text Box 3">
            <a:extLst>
              <a:ext uri="{FF2B5EF4-FFF2-40B4-BE49-F238E27FC236}">
                <a16:creationId xmlns:a16="http://schemas.microsoft.com/office/drawing/2014/main" id="{9D5589C4-9857-4186-893E-E43423007CD6}"/>
              </a:ext>
            </a:extLst>
          </p:cNvPr>
          <p:cNvSpPr txBox="1">
            <a:spLocks noChangeArrowheads="1"/>
          </p:cNvSpPr>
          <p:nvPr/>
        </p:nvSpPr>
        <p:spPr bwMode="auto">
          <a:xfrm>
            <a:off x="431540" y="210722"/>
            <a:ext cx="2199641" cy="461665"/>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sz="2400" b="1" dirty="0">
                <a:solidFill>
                  <a:srgbClr val="FF3300"/>
                </a:solidFill>
              </a:rPr>
              <a:t>3. </a:t>
            </a:r>
            <a:r>
              <a:rPr lang="zh-CN" altLang="en-US" sz="2400" b="1" dirty="0">
                <a:solidFill>
                  <a:srgbClr val="FF3300"/>
                </a:solidFill>
              </a:rPr>
              <a:t>诺顿定理  </a:t>
            </a:r>
          </a:p>
        </p:txBody>
      </p:sp>
    </p:spTree>
    <p:extLst>
      <p:ext uri="{BB962C8B-B14F-4D97-AF65-F5344CB8AC3E}">
        <p14:creationId xmlns:p14="http://schemas.microsoft.com/office/powerpoint/2010/main" val="32168223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3059"/>
                                        </p:tgtEl>
                                        <p:attrNameLst>
                                          <p:attrName>style.visibility</p:attrName>
                                        </p:attrNameLst>
                                      </p:cBhvr>
                                      <p:to>
                                        <p:strVal val="visible"/>
                                      </p:to>
                                    </p:set>
                                    <p:animEffect transition="in" filter="box(out)">
                                      <p:cBhvr>
                                        <p:cTn id="7" dur="500"/>
                                        <p:tgtEl>
                                          <p:spTgt spid="173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Text Box 2"/>
          <p:cNvSpPr txBox="1">
            <a:spLocks noChangeArrowheads="1"/>
          </p:cNvSpPr>
          <p:nvPr/>
        </p:nvSpPr>
        <p:spPr bwMode="auto">
          <a:xfrm>
            <a:off x="76200" y="136525"/>
            <a:ext cx="1066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zh-CN" altLang="en-US" b="1">
                <a:solidFill>
                  <a:srgbClr val="FF3300"/>
                </a:solidFill>
              </a:rPr>
              <a:t>例  </a:t>
            </a:r>
          </a:p>
        </p:txBody>
      </p:sp>
      <p:sp>
        <p:nvSpPr>
          <p:cNvPr id="182275" name="Text Box 3"/>
          <p:cNvSpPr txBox="1">
            <a:spLocks noChangeArrowheads="1"/>
          </p:cNvSpPr>
          <p:nvPr/>
        </p:nvSpPr>
        <p:spPr bwMode="auto">
          <a:xfrm>
            <a:off x="683568" y="159023"/>
            <a:ext cx="4246364" cy="461665"/>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spcBef>
                <a:spcPct val="50000"/>
              </a:spcBef>
              <a:buClr>
                <a:schemeClr val="accent2"/>
              </a:buClr>
              <a:buSzPct val="75000"/>
              <a:buFont typeface="Monotype Sorts" pitchFamily="2" charset="2"/>
              <a:buNone/>
            </a:pPr>
            <a:r>
              <a:rPr kumimoji="0" lang="zh-CN" altLang="en-US" sz="2400" b="1" dirty="0"/>
              <a:t>电路如图所示，</a:t>
            </a:r>
            <a:r>
              <a:rPr lang="zh-CN" altLang="en-US" sz="2400" b="1" dirty="0"/>
              <a:t>求电流</a:t>
            </a:r>
            <a:r>
              <a:rPr lang="en-US" altLang="zh-CN" sz="2400" b="1" i="1" dirty="0"/>
              <a:t>I </a:t>
            </a:r>
            <a:r>
              <a:rPr lang="zh-CN" altLang="en-US" sz="2400" b="1" dirty="0"/>
              <a:t>。  </a:t>
            </a:r>
          </a:p>
        </p:txBody>
      </p:sp>
      <p:grpSp>
        <p:nvGrpSpPr>
          <p:cNvPr id="182276" name="Group 4"/>
          <p:cNvGrpSpPr>
            <a:grpSpLocks/>
          </p:cNvGrpSpPr>
          <p:nvPr/>
        </p:nvGrpSpPr>
        <p:grpSpPr bwMode="auto">
          <a:xfrm>
            <a:off x="0" y="609600"/>
            <a:ext cx="4876800" cy="2743200"/>
            <a:chOff x="0" y="384"/>
            <a:chExt cx="3072" cy="1728"/>
          </a:xfrm>
        </p:grpSpPr>
        <p:sp>
          <p:nvSpPr>
            <p:cNvPr id="182277" name="Text Box 5"/>
            <p:cNvSpPr txBox="1">
              <a:spLocks noChangeArrowheads="1"/>
            </p:cNvSpPr>
            <p:nvPr/>
          </p:nvSpPr>
          <p:spPr bwMode="auto">
            <a:xfrm>
              <a:off x="864" y="182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12</a:t>
              </a:r>
              <a:r>
                <a:rPr lang="en-US" altLang="zh-CN" sz="2000" b="1"/>
                <a:t>V</a:t>
              </a:r>
              <a:endParaRPr lang="en-US" altLang="zh-CN" b="1"/>
            </a:p>
          </p:txBody>
        </p:sp>
        <p:sp>
          <p:nvSpPr>
            <p:cNvPr id="182278" name="Text Box 6"/>
            <p:cNvSpPr txBox="1">
              <a:spLocks noChangeArrowheads="1"/>
            </p:cNvSpPr>
            <p:nvPr/>
          </p:nvSpPr>
          <p:spPr bwMode="auto">
            <a:xfrm>
              <a:off x="1008" y="1056"/>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p>
          </p:txBody>
        </p:sp>
        <p:sp>
          <p:nvSpPr>
            <p:cNvPr id="182279" name="Text Box 7"/>
            <p:cNvSpPr txBox="1">
              <a:spLocks noChangeArrowheads="1"/>
            </p:cNvSpPr>
            <p:nvPr/>
          </p:nvSpPr>
          <p:spPr bwMode="auto">
            <a:xfrm>
              <a:off x="1776" y="384"/>
              <a:ext cx="48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10</a:t>
              </a:r>
              <a:r>
                <a:rPr lang="en-US" altLang="zh-CN" b="1">
                  <a:sym typeface="Symbol" panose="05050102010706020507" pitchFamily="18" charset="2"/>
                </a:rPr>
                <a:t></a:t>
              </a:r>
            </a:p>
          </p:txBody>
        </p:sp>
        <p:sp>
          <p:nvSpPr>
            <p:cNvPr id="182280" name="Text Box 8"/>
            <p:cNvSpPr txBox="1">
              <a:spLocks noChangeArrowheads="1"/>
            </p:cNvSpPr>
            <p:nvPr/>
          </p:nvSpPr>
          <p:spPr bwMode="auto">
            <a:xfrm>
              <a:off x="2496" y="134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2281" name="Text Box 9"/>
            <p:cNvSpPr txBox="1">
              <a:spLocks noChangeArrowheads="1"/>
            </p:cNvSpPr>
            <p:nvPr/>
          </p:nvSpPr>
          <p:spPr bwMode="auto">
            <a:xfrm>
              <a:off x="2496" y="81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2282" name="Text Box 10"/>
            <p:cNvSpPr txBox="1">
              <a:spLocks noChangeArrowheads="1"/>
            </p:cNvSpPr>
            <p:nvPr/>
          </p:nvSpPr>
          <p:spPr bwMode="auto">
            <a:xfrm>
              <a:off x="2640" y="110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24</a:t>
              </a:r>
              <a:r>
                <a:rPr lang="en-US" altLang="zh-CN" sz="2000" b="1"/>
                <a:t>V</a:t>
              </a:r>
              <a:endParaRPr lang="en-US" altLang="zh-CN" b="1"/>
            </a:p>
          </p:txBody>
        </p:sp>
        <p:sp>
          <p:nvSpPr>
            <p:cNvPr id="182283" name="Text Box 11"/>
            <p:cNvSpPr txBox="1">
              <a:spLocks noChangeArrowheads="1"/>
            </p:cNvSpPr>
            <p:nvPr/>
          </p:nvSpPr>
          <p:spPr bwMode="auto">
            <a:xfrm>
              <a:off x="528" y="384"/>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p>
          </p:txBody>
        </p:sp>
        <p:sp>
          <p:nvSpPr>
            <p:cNvPr id="182284" name="Text Box 12"/>
            <p:cNvSpPr txBox="1">
              <a:spLocks noChangeArrowheads="1"/>
            </p:cNvSpPr>
            <p:nvPr/>
          </p:nvSpPr>
          <p:spPr bwMode="auto">
            <a:xfrm>
              <a:off x="480" y="1680"/>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182285" name="Text Box 13"/>
            <p:cNvSpPr txBox="1">
              <a:spLocks noChangeArrowheads="1"/>
            </p:cNvSpPr>
            <p:nvPr/>
          </p:nvSpPr>
          <p:spPr bwMode="auto">
            <a:xfrm>
              <a:off x="0" y="1056"/>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p>
          </p:txBody>
        </p:sp>
        <p:sp>
          <p:nvSpPr>
            <p:cNvPr id="182286" name="Rectangle 14"/>
            <p:cNvSpPr>
              <a:spLocks noChangeArrowheads="1"/>
            </p:cNvSpPr>
            <p:nvPr/>
          </p:nvSpPr>
          <p:spPr bwMode="auto">
            <a:xfrm>
              <a:off x="336" y="1056"/>
              <a:ext cx="102" cy="27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87" name="Text Box 15"/>
            <p:cNvSpPr txBox="1">
              <a:spLocks noChangeArrowheads="1"/>
            </p:cNvSpPr>
            <p:nvPr/>
          </p:nvSpPr>
          <p:spPr bwMode="auto">
            <a:xfrm>
              <a:off x="564" y="1046"/>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i="1"/>
                <a:t>I</a:t>
              </a:r>
              <a:endParaRPr lang="en-US" altLang="zh-CN" sz="3200" b="1"/>
            </a:p>
          </p:txBody>
        </p:sp>
        <p:sp>
          <p:nvSpPr>
            <p:cNvPr id="182288" name="Text Box 16"/>
            <p:cNvSpPr txBox="1">
              <a:spLocks noChangeArrowheads="1"/>
            </p:cNvSpPr>
            <p:nvPr/>
          </p:nvSpPr>
          <p:spPr bwMode="auto">
            <a:xfrm>
              <a:off x="720" y="1680"/>
              <a:ext cx="1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2289" name="Line 17"/>
            <p:cNvSpPr>
              <a:spLocks noChangeShapeType="1"/>
            </p:cNvSpPr>
            <p:nvPr/>
          </p:nvSpPr>
          <p:spPr bwMode="auto">
            <a:xfrm flipV="1">
              <a:off x="528" y="1056"/>
              <a:ext cx="0" cy="33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0" name="Text Box 18"/>
            <p:cNvSpPr txBox="1">
              <a:spLocks noChangeArrowheads="1"/>
            </p:cNvSpPr>
            <p:nvPr/>
          </p:nvSpPr>
          <p:spPr bwMode="auto">
            <a:xfrm>
              <a:off x="1248" y="168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2291" name="Line 19"/>
            <p:cNvSpPr>
              <a:spLocks noChangeShapeType="1"/>
            </p:cNvSpPr>
            <p:nvPr/>
          </p:nvSpPr>
          <p:spPr bwMode="auto">
            <a:xfrm>
              <a:off x="1440" y="720"/>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2" name="Line 20"/>
            <p:cNvSpPr>
              <a:spLocks noChangeShapeType="1"/>
            </p:cNvSpPr>
            <p:nvPr/>
          </p:nvSpPr>
          <p:spPr bwMode="auto">
            <a:xfrm>
              <a:off x="384" y="720"/>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3" name="Line 21"/>
            <p:cNvSpPr>
              <a:spLocks noChangeShapeType="1"/>
            </p:cNvSpPr>
            <p:nvPr/>
          </p:nvSpPr>
          <p:spPr bwMode="auto">
            <a:xfrm>
              <a:off x="384" y="1680"/>
              <a:ext cx="21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4" name="Line 22"/>
            <p:cNvSpPr>
              <a:spLocks noChangeShapeType="1"/>
            </p:cNvSpPr>
            <p:nvPr/>
          </p:nvSpPr>
          <p:spPr bwMode="auto">
            <a:xfrm>
              <a:off x="2496" y="720"/>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5" name="Line 23"/>
            <p:cNvSpPr>
              <a:spLocks noChangeShapeType="1"/>
            </p:cNvSpPr>
            <p:nvPr/>
          </p:nvSpPr>
          <p:spPr bwMode="auto">
            <a:xfrm>
              <a:off x="1440" y="1344"/>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6" name="Line 24"/>
            <p:cNvSpPr>
              <a:spLocks noChangeShapeType="1"/>
            </p:cNvSpPr>
            <p:nvPr/>
          </p:nvSpPr>
          <p:spPr bwMode="auto">
            <a:xfrm>
              <a:off x="2112" y="720"/>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7" name="Oval 25"/>
            <p:cNvSpPr>
              <a:spLocks noChangeArrowheads="1"/>
            </p:cNvSpPr>
            <p:nvPr/>
          </p:nvSpPr>
          <p:spPr bwMode="auto">
            <a:xfrm>
              <a:off x="960" y="1536"/>
              <a:ext cx="283" cy="283"/>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8" name="Line 26"/>
            <p:cNvSpPr>
              <a:spLocks noChangeShapeType="1"/>
            </p:cNvSpPr>
            <p:nvPr/>
          </p:nvSpPr>
          <p:spPr bwMode="auto">
            <a:xfrm>
              <a:off x="960" y="1680"/>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299" name="Oval 27"/>
            <p:cNvSpPr>
              <a:spLocks noChangeArrowheads="1"/>
            </p:cNvSpPr>
            <p:nvPr/>
          </p:nvSpPr>
          <p:spPr bwMode="auto">
            <a:xfrm rot="5400000">
              <a:off x="2356" y="1103"/>
              <a:ext cx="283" cy="283"/>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0" name="Line 28"/>
            <p:cNvSpPr>
              <a:spLocks noChangeShapeType="1"/>
            </p:cNvSpPr>
            <p:nvPr/>
          </p:nvSpPr>
          <p:spPr bwMode="auto">
            <a:xfrm rot="5400000">
              <a:off x="2352" y="1247"/>
              <a:ext cx="2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1" name="Rectangle 29"/>
            <p:cNvSpPr>
              <a:spLocks noChangeArrowheads="1"/>
            </p:cNvSpPr>
            <p:nvPr/>
          </p:nvSpPr>
          <p:spPr bwMode="auto">
            <a:xfrm>
              <a:off x="1386" y="1072"/>
              <a:ext cx="102" cy="27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2" name="Rectangle 30"/>
            <p:cNvSpPr>
              <a:spLocks noChangeArrowheads="1"/>
            </p:cNvSpPr>
            <p:nvPr/>
          </p:nvSpPr>
          <p:spPr bwMode="auto">
            <a:xfrm rot="5400000">
              <a:off x="1925" y="587"/>
              <a:ext cx="102" cy="27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3" name="Line 31"/>
            <p:cNvSpPr>
              <a:spLocks noChangeShapeType="1"/>
            </p:cNvSpPr>
            <p:nvPr/>
          </p:nvSpPr>
          <p:spPr bwMode="auto">
            <a:xfrm>
              <a:off x="384" y="720"/>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4" name="Freeform 32"/>
            <p:cNvSpPr>
              <a:spLocks/>
            </p:cNvSpPr>
            <p:nvPr/>
          </p:nvSpPr>
          <p:spPr bwMode="auto">
            <a:xfrm>
              <a:off x="384" y="1338"/>
              <a:ext cx="1" cy="342"/>
            </a:xfrm>
            <a:custGeom>
              <a:avLst/>
              <a:gdLst>
                <a:gd name="T0" fmla="*/ 0 w 1"/>
                <a:gd name="T1" fmla="*/ 0 h 342"/>
                <a:gd name="T2" fmla="*/ 1 w 1"/>
                <a:gd name="T3" fmla="*/ 342 h 342"/>
              </a:gdLst>
              <a:ahLst/>
              <a:cxnLst>
                <a:cxn ang="0">
                  <a:pos x="T0" y="T1"/>
                </a:cxn>
                <a:cxn ang="0">
                  <a:pos x="T2" y="T3"/>
                </a:cxn>
              </a:cxnLst>
              <a:rect l="0" t="0" r="r" b="b"/>
              <a:pathLst>
                <a:path w="1" h="342">
                  <a:moveTo>
                    <a:pt x="0" y="0"/>
                  </a:moveTo>
                  <a:lnTo>
                    <a:pt x="1" y="342"/>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5" name="Oval 33"/>
            <p:cNvSpPr>
              <a:spLocks noChangeArrowheads="1"/>
            </p:cNvSpPr>
            <p:nvPr/>
          </p:nvSpPr>
          <p:spPr bwMode="auto">
            <a:xfrm>
              <a:off x="604" y="672"/>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06" name="Oval 34"/>
            <p:cNvSpPr>
              <a:spLocks noChangeArrowheads="1"/>
            </p:cNvSpPr>
            <p:nvPr/>
          </p:nvSpPr>
          <p:spPr bwMode="auto">
            <a:xfrm>
              <a:off x="604" y="1632"/>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2307" name="Group 35"/>
          <p:cNvGrpSpPr>
            <a:grpSpLocks/>
          </p:cNvGrpSpPr>
          <p:nvPr/>
        </p:nvGrpSpPr>
        <p:grpSpPr bwMode="auto">
          <a:xfrm>
            <a:off x="5510213" y="717550"/>
            <a:ext cx="3733800" cy="2330450"/>
            <a:chOff x="3408" y="452"/>
            <a:chExt cx="2352" cy="1468"/>
          </a:xfrm>
        </p:grpSpPr>
        <p:sp>
          <p:nvSpPr>
            <p:cNvPr id="182308" name="Text Box 36"/>
            <p:cNvSpPr txBox="1">
              <a:spLocks noChangeArrowheads="1"/>
            </p:cNvSpPr>
            <p:nvPr/>
          </p:nvSpPr>
          <p:spPr bwMode="auto">
            <a:xfrm>
              <a:off x="3828" y="1056"/>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olidFill>
                    <a:srgbClr val="0000FF"/>
                  </a:solidFill>
                  <a:sym typeface="Symbol" panose="05050102010706020507" pitchFamily="18" charset="2"/>
                </a:rPr>
                <a:t></a:t>
              </a:r>
            </a:p>
          </p:txBody>
        </p:sp>
        <p:sp>
          <p:nvSpPr>
            <p:cNvPr id="182309" name="Text Box 37"/>
            <p:cNvSpPr txBox="1">
              <a:spLocks noChangeArrowheads="1"/>
            </p:cNvSpPr>
            <p:nvPr/>
          </p:nvSpPr>
          <p:spPr bwMode="auto">
            <a:xfrm>
              <a:off x="3408" y="1094"/>
              <a:ext cx="2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i="1"/>
                <a:t>I</a:t>
              </a:r>
              <a:endParaRPr lang="en-US" altLang="zh-CN" sz="3200" b="1"/>
            </a:p>
          </p:txBody>
        </p:sp>
        <p:sp>
          <p:nvSpPr>
            <p:cNvPr id="182310" name="Line 38"/>
            <p:cNvSpPr>
              <a:spLocks noChangeShapeType="1"/>
            </p:cNvSpPr>
            <p:nvPr/>
          </p:nvSpPr>
          <p:spPr bwMode="auto">
            <a:xfrm flipV="1">
              <a:off x="3636" y="1056"/>
              <a:ext cx="0" cy="33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11" name="Text Box 39"/>
            <p:cNvSpPr txBox="1">
              <a:spLocks noChangeArrowheads="1"/>
            </p:cNvSpPr>
            <p:nvPr/>
          </p:nvSpPr>
          <p:spPr bwMode="auto">
            <a:xfrm flipH="1">
              <a:off x="3828" y="452"/>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p>
          </p:txBody>
        </p:sp>
        <p:sp>
          <p:nvSpPr>
            <p:cNvPr id="182312" name="Text Box 40"/>
            <p:cNvSpPr txBox="1">
              <a:spLocks noChangeArrowheads="1"/>
            </p:cNvSpPr>
            <p:nvPr/>
          </p:nvSpPr>
          <p:spPr bwMode="auto">
            <a:xfrm flipH="1">
              <a:off x="3876" y="163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182313" name="Rectangle 41"/>
            <p:cNvSpPr>
              <a:spLocks noChangeArrowheads="1"/>
            </p:cNvSpPr>
            <p:nvPr/>
          </p:nvSpPr>
          <p:spPr bwMode="auto">
            <a:xfrm flipH="1">
              <a:off x="4356" y="1056"/>
              <a:ext cx="96" cy="288"/>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14" name="Text Box 42"/>
            <p:cNvSpPr txBox="1">
              <a:spLocks noChangeArrowheads="1"/>
            </p:cNvSpPr>
            <p:nvPr/>
          </p:nvSpPr>
          <p:spPr bwMode="auto">
            <a:xfrm flipH="1">
              <a:off x="4404" y="105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i</a:t>
              </a:r>
              <a:endParaRPr lang="en-US" altLang="zh-CN" b="1"/>
            </a:p>
          </p:txBody>
        </p:sp>
        <p:sp>
          <p:nvSpPr>
            <p:cNvPr id="182315" name="Oval 43"/>
            <p:cNvSpPr>
              <a:spLocks noChangeArrowheads="1"/>
            </p:cNvSpPr>
            <p:nvPr/>
          </p:nvSpPr>
          <p:spPr bwMode="auto">
            <a:xfrm flipH="1">
              <a:off x="4980" y="1104"/>
              <a:ext cx="227" cy="227"/>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16" name="Text Box 44"/>
            <p:cNvSpPr txBox="1">
              <a:spLocks noChangeArrowheads="1"/>
            </p:cNvSpPr>
            <p:nvPr/>
          </p:nvSpPr>
          <p:spPr bwMode="auto">
            <a:xfrm flipH="1">
              <a:off x="5268" y="1044"/>
              <a:ext cx="4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sc</a:t>
              </a:r>
              <a:endParaRPr lang="en-US" altLang="zh-CN" b="1"/>
            </a:p>
          </p:txBody>
        </p:sp>
        <p:sp>
          <p:nvSpPr>
            <p:cNvPr id="182317" name="Oval 45"/>
            <p:cNvSpPr>
              <a:spLocks noChangeArrowheads="1"/>
            </p:cNvSpPr>
            <p:nvPr/>
          </p:nvSpPr>
          <p:spPr bwMode="auto">
            <a:xfrm flipH="1">
              <a:off x="3924" y="1584"/>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18" name="Oval 46"/>
            <p:cNvSpPr>
              <a:spLocks noChangeArrowheads="1"/>
            </p:cNvSpPr>
            <p:nvPr/>
          </p:nvSpPr>
          <p:spPr bwMode="auto">
            <a:xfrm flipH="1">
              <a:off x="3911" y="740"/>
              <a:ext cx="61" cy="61"/>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19" name="Freeform 47"/>
            <p:cNvSpPr>
              <a:spLocks/>
            </p:cNvSpPr>
            <p:nvPr/>
          </p:nvSpPr>
          <p:spPr bwMode="auto">
            <a:xfrm>
              <a:off x="3780" y="1614"/>
              <a:ext cx="1320" cy="3"/>
            </a:xfrm>
            <a:custGeom>
              <a:avLst/>
              <a:gdLst>
                <a:gd name="T0" fmla="*/ 1320 w 1320"/>
                <a:gd name="T1" fmla="*/ 3 h 3"/>
                <a:gd name="T2" fmla="*/ 0 w 1320"/>
                <a:gd name="T3" fmla="*/ 0 h 3"/>
              </a:gdLst>
              <a:ahLst/>
              <a:cxnLst>
                <a:cxn ang="0">
                  <a:pos x="T0" y="T1"/>
                </a:cxn>
                <a:cxn ang="0">
                  <a:pos x="T2" y="T3"/>
                </a:cxn>
              </a:cxnLst>
              <a:rect l="0" t="0" r="r" b="b"/>
              <a:pathLst>
                <a:path w="1320" h="3">
                  <a:moveTo>
                    <a:pt x="1320" y="3"/>
                  </a:moveTo>
                  <a:lnTo>
                    <a:pt x="0"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0" name="Freeform 48"/>
            <p:cNvSpPr>
              <a:spLocks/>
            </p:cNvSpPr>
            <p:nvPr/>
          </p:nvSpPr>
          <p:spPr bwMode="auto">
            <a:xfrm>
              <a:off x="3780" y="780"/>
              <a:ext cx="1323" cy="1"/>
            </a:xfrm>
            <a:custGeom>
              <a:avLst/>
              <a:gdLst>
                <a:gd name="T0" fmla="*/ 1323 w 1323"/>
                <a:gd name="T1" fmla="*/ 0 h 1"/>
                <a:gd name="T2" fmla="*/ 0 w 1323"/>
                <a:gd name="T3" fmla="*/ 0 h 1"/>
              </a:gdLst>
              <a:ahLst/>
              <a:cxnLst>
                <a:cxn ang="0">
                  <a:pos x="T0" y="T1"/>
                </a:cxn>
                <a:cxn ang="0">
                  <a:pos x="T2" y="T3"/>
                </a:cxn>
              </a:cxnLst>
              <a:rect l="0" t="0" r="r" b="b"/>
              <a:pathLst>
                <a:path w="1323" h="1">
                  <a:moveTo>
                    <a:pt x="1323" y="0"/>
                  </a:moveTo>
                  <a:lnTo>
                    <a:pt x="0"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1" name="Freeform 49"/>
            <p:cNvSpPr>
              <a:spLocks/>
            </p:cNvSpPr>
            <p:nvPr/>
          </p:nvSpPr>
          <p:spPr bwMode="auto">
            <a:xfrm flipH="1">
              <a:off x="4403" y="780"/>
              <a:ext cx="1" cy="276"/>
            </a:xfrm>
            <a:custGeom>
              <a:avLst/>
              <a:gdLst>
                <a:gd name="T0" fmla="*/ 0 w 1"/>
                <a:gd name="T1" fmla="*/ 0 h 276"/>
                <a:gd name="T2" fmla="*/ 1 w 1"/>
                <a:gd name="T3" fmla="*/ 276 h 276"/>
              </a:gdLst>
              <a:ahLst/>
              <a:cxnLst>
                <a:cxn ang="0">
                  <a:pos x="T0" y="T1"/>
                </a:cxn>
                <a:cxn ang="0">
                  <a:pos x="T2" y="T3"/>
                </a:cxn>
              </a:cxnLst>
              <a:rect l="0" t="0" r="r" b="b"/>
              <a:pathLst>
                <a:path w="1" h="276">
                  <a:moveTo>
                    <a:pt x="0" y="0"/>
                  </a:moveTo>
                  <a:lnTo>
                    <a:pt x="1" y="276"/>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2" name="Freeform 50"/>
            <p:cNvSpPr>
              <a:spLocks/>
            </p:cNvSpPr>
            <p:nvPr/>
          </p:nvSpPr>
          <p:spPr bwMode="auto">
            <a:xfrm flipH="1">
              <a:off x="4403" y="1344"/>
              <a:ext cx="1" cy="273"/>
            </a:xfrm>
            <a:custGeom>
              <a:avLst/>
              <a:gdLst>
                <a:gd name="T0" fmla="*/ 0 w 1"/>
                <a:gd name="T1" fmla="*/ 0 h 273"/>
                <a:gd name="T2" fmla="*/ 0 w 1"/>
                <a:gd name="T3" fmla="*/ 273 h 273"/>
              </a:gdLst>
              <a:ahLst/>
              <a:cxnLst>
                <a:cxn ang="0">
                  <a:pos x="T0" y="T1"/>
                </a:cxn>
                <a:cxn ang="0">
                  <a:pos x="T2" y="T3"/>
                </a:cxn>
              </a:cxnLst>
              <a:rect l="0" t="0" r="r" b="b"/>
              <a:pathLst>
                <a:path w="1" h="273">
                  <a:moveTo>
                    <a:pt x="0" y="0"/>
                  </a:moveTo>
                  <a:lnTo>
                    <a:pt x="0" y="273"/>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3" name="Freeform 51"/>
            <p:cNvSpPr>
              <a:spLocks/>
            </p:cNvSpPr>
            <p:nvPr/>
          </p:nvSpPr>
          <p:spPr bwMode="auto">
            <a:xfrm flipH="1">
              <a:off x="5099" y="783"/>
              <a:ext cx="1" cy="324"/>
            </a:xfrm>
            <a:custGeom>
              <a:avLst/>
              <a:gdLst>
                <a:gd name="T0" fmla="*/ 0 w 1"/>
                <a:gd name="T1" fmla="*/ 0 h 324"/>
                <a:gd name="T2" fmla="*/ 0 w 1"/>
                <a:gd name="T3" fmla="*/ 324 h 324"/>
              </a:gdLst>
              <a:ahLst/>
              <a:cxnLst>
                <a:cxn ang="0">
                  <a:pos x="T0" y="T1"/>
                </a:cxn>
                <a:cxn ang="0">
                  <a:pos x="T2" y="T3"/>
                </a:cxn>
              </a:cxnLst>
              <a:rect l="0" t="0" r="r" b="b"/>
              <a:pathLst>
                <a:path w="1" h="324">
                  <a:moveTo>
                    <a:pt x="0" y="0"/>
                  </a:moveTo>
                  <a:lnTo>
                    <a:pt x="0" y="324"/>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4" name="Freeform 52"/>
            <p:cNvSpPr>
              <a:spLocks/>
            </p:cNvSpPr>
            <p:nvPr/>
          </p:nvSpPr>
          <p:spPr bwMode="auto">
            <a:xfrm flipH="1">
              <a:off x="5099" y="1338"/>
              <a:ext cx="1" cy="285"/>
            </a:xfrm>
            <a:custGeom>
              <a:avLst/>
              <a:gdLst>
                <a:gd name="T0" fmla="*/ 0 w 1"/>
                <a:gd name="T1" fmla="*/ 0 h 285"/>
                <a:gd name="T2" fmla="*/ 0 w 1"/>
                <a:gd name="T3" fmla="*/ 285 h 285"/>
              </a:gdLst>
              <a:ahLst/>
              <a:cxnLst>
                <a:cxn ang="0">
                  <a:pos x="T0" y="T1"/>
                </a:cxn>
                <a:cxn ang="0">
                  <a:pos x="T2" y="T3"/>
                </a:cxn>
              </a:cxnLst>
              <a:rect l="0" t="0" r="r" b="b"/>
              <a:pathLst>
                <a:path w="1" h="285">
                  <a:moveTo>
                    <a:pt x="0" y="0"/>
                  </a:moveTo>
                  <a:lnTo>
                    <a:pt x="0" y="285"/>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5" name="Freeform 53"/>
            <p:cNvSpPr>
              <a:spLocks/>
            </p:cNvSpPr>
            <p:nvPr/>
          </p:nvSpPr>
          <p:spPr bwMode="auto">
            <a:xfrm flipH="1">
              <a:off x="4983" y="1218"/>
              <a:ext cx="225" cy="1"/>
            </a:xfrm>
            <a:custGeom>
              <a:avLst/>
              <a:gdLst>
                <a:gd name="T0" fmla="*/ 0 w 225"/>
                <a:gd name="T1" fmla="*/ 0 h 1"/>
                <a:gd name="T2" fmla="*/ 225 w 225"/>
                <a:gd name="T3" fmla="*/ 0 h 1"/>
              </a:gdLst>
              <a:ahLst/>
              <a:cxnLst>
                <a:cxn ang="0">
                  <a:pos x="T0" y="T1"/>
                </a:cxn>
                <a:cxn ang="0">
                  <a:pos x="T2" y="T3"/>
                </a:cxn>
              </a:cxnLst>
              <a:rect l="0" t="0" r="r" b="b"/>
              <a:pathLst>
                <a:path w="225" h="1">
                  <a:moveTo>
                    <a:pt x="0" y="0"/>
                  </a:moveTo>
                  <a:lnTo>
                    <a:pt x="225" y="0"/>
                  </a:lnTo>
                </a:path>
              </a:pathLst>
            </a:custGeom>
            <a:noFill/>
            <a:ln w="317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6" name="Line 54"/>
            <p:cNvSpPr>
              <a:spLocks noChangeShapeType="1"/>
            </p:cNvSpPr>
            <p:nvPr/>
          </p:nvSpPr>
          <p:spPr bwMode="auto">
            <a:xfrm flipH="1" flipV="1">
              <a:off x="5268" y="1056"/>
              <a:ext cx="0" cy="31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7" name="Rectangle 55"/>
            <p:cNvSpPr>
              <a:spLocks noChangeArrowheads="1"/>
            </p:cNvSpPr>
            <p:nvPr/>
          </p:nvSpPr>
          <p:spPr bwMode="auto">
            <a:xfrm flipH="1">
              <a:off x="3732" y="1044"/>
              <a:ext cx="96" cy="288"/>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8" name="Freeform 56"/>
            <p:cNvSpPr>
              <a:spLocks/>
            </p:cNvSpPr>
            <p:nvPr/>
          </p:nvSpPr>
          <p:spPr bwMode="auto">
            <a:xfrm flipH="1">
              <a:off x="3779" y="780"/>
              <a:ext cx="1" cy="276"/>
            </a:xfrm>
            <a:custGeom>
              <a:avLst/>
              <a:gdLst>
                <a:gd name="T0" fmla="*/ 0 w 1"/>
                <a:gd name="T1" fmla="*/ 0 h 276"/>
                <a:gd name="T2" fmla="*/ 1 w 1"/>
                <a:gd name="T3" fmla="*/ 276 h 276"/>
              </a:gdLst>
              <a:ahLst/>
              <a:cxnLst>
                <a:cxn ang="0">
                  <a:pos x="T0" y="T1"/>
                </a:cxn>
                <a:cxn ang="0">
                  <a:pos x="T2" y="T3"/>
                </a:cxn>
              </a:cxnLst>
              <a:rect l="0" t="0" r="r" b="b"/>
              <a:pathLst>
                <a:path w="1" h="276">
                  <a:moveTo>
                    <a:pt x="0" y="0"/>
                  </a:moveTo>
                  <a:lnTo>
                    <a:pt x="1" y="276"/>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29" name="Freeform 57"/>
            <p:cNvSpPr>
              <a:spLocks/>
            </p:cNvSpPr>
            <p:nvPr/>
          </p:nvSpPr>
          <p:spPr bwMode="auto">
            <a:xfrm flipH="1">
              <a:off x="3779" y="1344"/>
              <a:ext cx="1" cy="273"/>
            </a:xfrm>
            <a:custGeom>
              <a:avLst/>
              <a:gdLst>
                <a:gd name="T0" fmla="*/ 0 w 1"/>
                <a:gd name="T1" fmla="*/ 0 h 273"/>
                <a:gd name="T2" fmla="*/ 0 w 1"/>
                <a:gd name="T3" fmla="*/ 273 h 273"/>
              </a:gdLst>
              <a:ahLst/>
              <a:cxnLst>
                <a:cxn ang="0">
                  <a:pos x="T0" y="T1"/>
                </a:cxn>
                <a:cxn ang="0">
                  <a:pos x="T2" y="T3"/>
                </a:cxn>
              </a:cxnLst>
              <a:rect l="0" t="0" r="r" b="b"/>
              <a:pathLst>
                <a:path w="1" h="273">
                  <a:moveTo>
                    <a:pt x="0" y="0"/>
                  </a:moveTo>
                  <a:lnTo>
                    <a:pt x="0" y="273"/>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2330" name="Text Box 58"/>
          <p:cNvSpPr txBox="1">
            <a:spLocks noChangeArrowheads="1"/>
          </p:cNvSpPr>
          <p:nvPr/>
        </p:nvSpPr>
        <p:spPr bwMode="auto">
          <a:xfrm>
            <a:off x="800100" y="3503613"/>
            <a:ext cx="39782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zh-CN" altLang="en-US" b="1"/>
              <a:t>（</a:t>
            </a:r>
            <a:r>
              <a:rPr lang="en-US" altLang="zh-CN" b="1"/>
              <a:t>1</a:t>
            </a:r>
            <a:r>
              <a:rPr lang="zh-CN" altLang="en-US" b="1"/>
              <a:t>）求端口的短路电流</a:t>
            </a:r>
            <a:r>
              <a:rPr lang="en-US" altLang="zh-CN" b="1" i="1"/>
              <a:t>I</a:t>
            </a:r>
            <a:r>
              <a:rPr lang="en-US" altLang="zh-CN" b="1" baseline="-25000"/>
              <a:t>sc</a:t>
            </a:r>
            <a:r>
              <a:rPr lang="zh-CN" altLang="en-US" b="1" baseline="-25000"/>
              <a:t>。  </a:t>
            </a:r>
            <a:endParaRPr lang="zh-CN" altLang="en-US" b="1"/>
          </a:p>
        </p:txBody>
      </p:sp>
      <p:sp>
        <p:nvSpPr>
          <p:cNvPr id="182331" name="Text Box 59"/>
          <p:cNvSpPr txBox="1">
            <a:spLocks noChangeArrowheads="1"/>
          </p:cNvSpPr>
          <p:nvPr/>
        </p:nvSpPr>
        <p:spPr bwMode="auto">
          <a:xfrm>
            <a:off x="5094288" y="4265613"/>
            <a:ext cx="1817687"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i="1"/>
              <a:t>I</a:t>
            </a:r>
            <a:r>
              <a:rPr lang="en-US" altLang="zh-CN" b="1" baseline="-25000"/>
              <a:t>1</a:t>
            </a:r>
            <a:r>
              <a:rPr lang="en-US" altLang="zh-CN" b="1"/>
              <a:t>=12/2=6A  </a:t>
            </a:r>
          </a:p>
        </p:txBody>
      </p:sp>
      <p:sp>
        <p:nvSpPr>
          <p:cNvPr id="182332" name="Text Box 60"/>
          <p:cNvSpPr txBox="1">
            <a:spLocks noChangeArrowheads="1"/>
          </p:cNvSpPr>
          <p:nvPr/>
        </p:nvSpPr>
        <p:spPr bwMode="auto">
          <a:xfrm>
            <a:off x="4851400" y="4953000"/>
            <a:ext cx="28035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dirty="0"/>
              <a:t> </a:t>
            </a:r>
            <a:r>
              <a:rPr lang="en-US" altLang="zh-CN" b="1" i="1" dirty="0"/>
              <a:t>I</a:t>
            </a:r>
            <a:r>
              <a:rPr lang="en-US" altLang="zh-CN" b="1" baseline="-25000" dirty="0"/>
              <a:t>2</a:t>
            </a:r>
            <a:r>
              <a:rPr lang="en-US" altLang="zh-CN" b="1" dirty="0"/>
              <a:t>=(24+12)/10=3.6A  </a:t>
            </a:r>
            <a:endParaRPr lang="en-US" altLang="zh-CN" sz="2800" b="1" baseline="-25000" dirty="0"/>
          </a:p>
        </p:txBody>
      </p:sp>
      <p:sp>
        <p:nvSpPr>
          <p:cNvPr id="182333" name="Text Box 61"/>
          <p:cNvSpPr txBox="1">
            <a:spLocks noChangeArrowheads="1"/>
          </p:cNvSpPr>
          <p:nvPr/>
        </p:nvSpPr>
        <p:spPr bwMode="auto">
          <a:xfrm>
            <a:off x="5230813" y="5678488"/>
            <a:ext cx="33305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en-US" altLang="zh-CN" b="1" i="1" dirty="0" err="1"/>
              <a:t>I</a:t>
            </a:r>
            <a:r>
              <a:rPr lang="en-US" altLang="zh-CN" b="1" baseline="-25000" dirty="0" err="1"/>
              <a:t>sc</a:t>
            </a:r>
            <a:r>
              <a:rPr lang="en-US" altLang="zh-CN" b="1" dirty="0"/>
              <a:t>=</a:t>
            </a:r>
            <a:r>
              <a:rPr lang="en-US" altLang="zh-CN" dirty="0">
                <a:latin typeface="黑体" panose="02010609060101010101" pitchFamily="49" charset="-122"/>
                <a:ea typeface="黑体" panose="02010609060101010101" pitchFamily="49" charset="-122"/>
              </a:rPr>
              <a:t>-</a:t>
            </a:r>
            <a:r>
              <a:rPr lang="en-US" altLang="zh-CN" b="1" i="1" dirty="0"/>
              <a:t>I</a:t>
            </a:r>
            <a:r>
              <a:rPr lang="en-US" altLang="zh-CN" b="1" baseline="-25000" dirty="0"/>
              <a:t>1</a:t>
            </a:r>
            <a:r>
              <a:rPr lang="en-US" altLang="zh-CN" dirty="0">
                <a:latin typeface="黑体" panose="02010609060101010101" pitchFamily="49" charset="-122"/>
                <a:ea typeface="黑体" panose="02010609060101010101" pitchFamily="49" charset="-122"/>
              </a:rPr>
              <a:t>-</a:t>
            </a:r>
            <a:r>
              <a:rPr lang="en-US" altLang="zh-CN" b="1" i="1" dirty="0"/>
              <a:t>I</a:t>
            </a:r>
            <a:r>
              <a:rPr lang="en-US" altLang="zh-CN" b="1" baseline="-25000" dirty="0"/>
              <a:t>2</a:t>
            </a:r>
            <a:r>
              <a:rPr lang="en-US" altLang="zh-CN" b="1" dirty="0"/>
              <a:t>=</a:t>
            </a:r>
            <a:r>
              <a:rPr lang="en-US" altLang="zh-CN" dirty="0">
                <a:latin typeface="黑体" panose="02010609060101010101" pitchFamily="49" charset="-122"/>
                <a:ea typeface="黑体" panose="02010609060101010101" pitchFamily="49" charset="-122"/>
              </a:rPr>
              <a:t>-</a:t>
            </a:r>
            <a:r>
              <a:rPr lang="en-US" altLang="zh-CN" b="1" dirty="0"/>
              <a:t>3.6</a:t>
            </a:r>
            <a:r>
              <a:rPr lang="en-US" altLang="zh-CN" dirty="0">
                <a:latin typeface="黑体" panose="02010609060101010101" pitchFamily="49" charset="-122"/>
                <a:ea typeface="黑体" panose="02010609060101010101" pitchFamily="49" charset="-122"/>
              </a:rPr>
              <a:t>-</a:t>
            </a:r>
            <a:r>
              <a:rPr lang="en-US" altLang="zh-CN" b="1" dirty="0"/>
              <a:t>6=</a:t>
            </a:r>
            <a:r>
              <a:rPr lang="en-US" altLang="zh-CN" dirty="0">
                <a:latin typeface="黑体" panose="02010609060101010101" pitchFamily="49" charset="-122"/>
                <a:ea typeface="黑体" panose="02010609060101010101" pitchFamily="49" charset="-122"/>
              </a:rPr>
              <a:t>-</a:t>
            </a:r>
            <a:r>
              <a:rPr lang="en-US" altLang="zh-CN" b="1" dirty="0"/>
              <a:t>9.6A  </a:t>
            </a:r>
          </a:p>
        </p:txBody>
      </p:sp>
      <p:sp>
        <p:nvSpPr>
          <p:cNvPr id="182334" name="Text Box 62"/>
          <p:cNvSpPr txBox="1">
            <a:spLocks noChangeArrowheads="1"/>
          </p:cNvSpPr>
          <p:nvPr/>
        </p:nvSpPr>
        <p:spPr bwMode="auto">
          <a:xfrm>
            <a:off x="304800" y="3443288"/>
            <a:ext cx="10668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zh-CN" altLang="en-US" b="1">
                <a:solidFill>
                  <a:srgbClr val="FF3300"/>
                </a:solidFill>
              </a:rPr>
              <a:t>解  </a:t>
            </a:r>
          </a:p>
        </p:txBody>
      </p:sp>
      <p:grpSp>
        <p:nvGrpSpPr>
          <p:cNvPr id="182335" name="Group 63"/>
          <p:cNvGrpSpPr>
            <a:grpSpLocks/>
          </p:cNvGrpSpPr>
          <p:nvPr/>
        </p:nvGrpSpPr>
        <p:grpSpPr bwMode="auto">
          <a:xfrm>
            <a:off x="685800" y="3962400"/>
            <a:ext cx="4267200" cy="2667000"/>
            <a:chOff x="432" y="2496"/>
            <a:chExt cx="2688" cy="1680"/>
          </a:xfrm>
        </p:grpSpPr>
        <p:sp>
          <p:nvSpPr>
            <p:cNvPr id="182336" name="Text Box 64"/>
            <p:cNvSpPr txBox="1">
              <a:spLocks noChangeArrowheads="1"/>
            </p:cNvSpPr>
            <p:nvPr/>
          </p:nvSpPr>
          <p:spPr bwMode="auto">
            <a:xfrm>
              <a:off x="1056" y="3168"/>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t>2</a:t>
              </a:r>
              <a:r>
                <a:rPr lang="en-US" altLang="zh-CN" b="1" dirty="0">
                  <a:sym typeface="Symbol" panose="05050102010706020507" pitchFamily="18" charset="2"/>
                </a:rPr>
                <a:t></a:t>
              </a:r>
            </a:p>
          </p:txBody>
        </p:sp>
        <p:sp>
          <p:nvSpPr>
            <p:cNvPr id="182337" name="Text Box 65"/>
            <p:cNvSpPr txBox="1">
              <a:spLocks noChangeArrowheads="1"/>
            </p:cNvSpPr>
            <p:nvPr/>
          </p:nvSpPr>
          <p:spPr bwMode="auto">
            <a:xfrm>
              <a:off x="1824" y="2496"/>
              <a:ext cx="48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10</a:t>
              </a:r>
              <a:r>
                <a:rPr lang="en-US" altLang="zh-CN" b="1">
                  <a:sym typeface="Symbol" panose="05050102010706020507" pitchFamily="18" charset="2"/>
                </a:rPr>
                <a:t></a:t>
              </a:r>
            </a:p>
          </p:txBody>
        </p:sp>
        <p:sp>
          <p:nvSpPr>
            <p:cNvPr id="182338" name="Text Box 66"/>
            <p:cNvSpPr txBox="1">
              <a:spLocks noChangeArrowheads="1"/>
            </p:cNvSpPr>
            <p:nvPr/>
          </p:nvSpPr>
          <p:spPr bwMode="auto">
            <a:xfrm>
              <a:off x="2544" y="345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2339" name="Text Box 67"/>
            <p:cNvSpPr txBox="1">
              <a:spLocks noChangeArrowheads="1"/>
            </p:cNvSpPr>
            <p:nvPr/>
          </p:nvSpPr>
          <p:spPr bwMode="auto">
            <a:xfrm>
              <a:off x="2544" y="29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2340" name="Text Box 68"/>
            <p:cNvSpPr txBox="1">
              <a:spLocks noChangeArrowheads="1"/>
            </p:cNvSpPr>
            <p:nvPr/>
          </p:nvSpPr>
          <p:spPr bwMode="auto">
            <a:xfrm>
              <a:off x="2688" y="321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24</a:t>
              </a:r>
              <a:r>
                <a:rPr lang="en-US" altLang="zh-CN" sz="2000" b="1"/>
                <a:t>V</a:t>
              </a:r>
              <a:endParaRPr lang="en-US" altLang="zh-CN" b="1"/>
            </a:p>
          </p:txBody>
        </p:sp>
        <p:sp>
          <p:nvSpPr>
            <p:cNvPr id="182341" name="Text Box 69"/>
            <p:cNvSpPr txBox="1">
              <a:spLocks noChangeArrowheads="1"/>
            </p:cNvSpPr>
            <p:nvPr/>
          </p:nvSpPr>
          <p:spPr bwMode="auto">
            <a:xfrm>
              <a:off x="576" y="2496"/>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p>
          </p:txBody>
        </p:sp>
        <p:sp>
          <p:nvSpPr>
            <p:cNvPr id="182342" name="Text Box 70"/>
            <p:cNvSpPr txBox="1">
              <a:spLocks noChangeArrowheads="1"/>
            </p:cNvSpPr>
            <p:nvPr/>
          </p:nvSpPr>
          <p:spPr bwMode="auto">
            <a:xfrm>
              <a:off x="528" y="3792"/>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182343" name="Text Box 71"/>
            <p:cNvSpPr txBox="1">
              <a:spLocks noChangeArrowheads="1"/>
            </p:cNvSpPr>
            <p:nvPr/>
          </p:nvSpPr>
          <p:spPr bwMode="auto">
            <a:xfrm>
              <a:off x="759" y="2848"/>
              <a:ext cx="29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i="1" dirty="0" err="1"/>
                <a:t>I</a:t>
              </a:r>
              <a:r>
                <a:rPr lang="en-US" altLang="zh-CN" b="1" baseline="-25000" dirty="0" err="1"/>
                <a:t>sc</a:t>
              </a:r>
              <a:endParaRPr lang="en-US" altLang="zh-CN" sz="3200" b="1" dirty="0"/>
            </a:p>
          </p:txBody>
        </p:sp>
        <p:sp>
          <p:nvSpPr>
            <p:cNvPr id="182344" name="Text Box 72"/>
            <p:cNvSpPr txBox="1">
              <a:spLocks noChangeArrowheads="1"/>
            </p:cNvSpPr>
            <p:nvPr/>
          </p:nvSpPr>
          <p:spPr bwMode="auto">
            <a:xfrm>
              <a:off x="768" y="3792"/>
              <a:ext cx="1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2345" name="Line 73"/>
            <p:cNvSpPr>
              <a:spLocks noChangeShapeType="1"/>
            </p:cNvSpPr>
            <p:nvPr/>
          </p:nvSpPr>
          <p:spPr bwMode="auto">
            <a:xfrm flipH="1" flipV="1">
              <a:off x="792" y="2905"/>
              <a:ext cx="384" cy="1"/>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182346" name="Text Box 74"/>
            <p:cNvSpPr txBox="1">
              <a:spLocks noChangeArrowheads="1"/>
            </p:cNvSpPr>
            <p:nvPr/>
          </p:nvSpPr>
          <p:spPr bwMode="auto">
            <a:xfrm>
              <a:off x="1296" y="379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2347" name="Line 75"/>
            <p:cNvSpPr>
              <a:spLocks noChangeShapeType="1"/>
            </p:cNvSpPr>
            <p:nvPr/>
          </p:nvSpPr>
          <p:spPr bwMode="auto">
            <a:xfrm>
              <a:off x="1488" y="2832"/>
              <a:ext cx="1"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48" name="Line 76"/>
            <p:cNvSpPr>
              <a:spLocks noChangeShapeType="1"/>
            </p:cNvSpPr>
            <p:nvPr/>
          </p:nvSpPr>
          <p:spPr bwMode="auto">
            <a:xfrm>
              <a:off x="432" y="2832"/>
              <a:ext cx="1488"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49" name="Line 77"/>
            <p:cNvSpPr>
              <a:spLocks noChangeShapeType="1"/>
            </p:cNvSpPr>
            <p:nvPr/>
          </p:nvSpPr>
          <p:spPr bwMode="auto">
            <a:xfrm>
              <a:off x="432" y="3792"/>
              <a:ext cx="2112"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0" name="Line 78"/>
            <p:cNvSpPr>
              <a:spLocks noChangeShapeType="1"/>
            </p:cNvSpPr>
            <p:nvPr/>
          </p:nvSpPr>
          <p:spPr bwMode="auto">
            <a:xfrm>
              <a:off x="2544" y="2832"/>
              <a:ext cx="1"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1" name="Line 79"/>
            <p:cNvSpPr>
              <a:spLocks noChangeShapeType="1"/>
            </p:cNvSpPr>
            <p:nvPr/>
          </p:nvSpPr>
          <p:spPr bwMode="auto">
            <a:xfrm>
              <a:off x="1488" y="3456"/>
              <a:ext cx="1"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2" name="Line 80"/>
            <p:cNvSpPr>
              <a:spLocks noChangeShapeType="1"/>
            </p:cNvSpPr>
            <p:nvPr/>
          </p:nvSpPr>
          <p:spPr bwMode="auto">
            <a:xfrm>
              <a:off x="2160" y="2832"/>
              <a:ext cx="384"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3" name="Oval 81"/>
            <p:cNvSpPr>
              <a:spLocks noChangeArrowheads="1"/>
            </p:cNvSpPr>
            <p:nvPr/>
          </p:nvSpPr>
          <p:spPr bwMode="auto">
            <a:xfrm>
              <a:off x="1008" y="3648"/>
              <a:ext cx="283" cy="283"/>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4" name="Line 82"/>
            <p:cNvSpPr>
              <a:spLocks noChangeShapeType="1"/>
            </p:cNvSpPr>
            <p:nvPr/>
          </p:nvSpPr>
          <p:spPr bwMode="auto">
            <a:xfrm>
              <a:off x="1008" y="3792"/>
              <a:ext cx="288"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5" name="Oval 83"/>
            <p:cNvSpPr>
              <a:spLocks noChangeArrowheads="1"/>
            </p:cNvSpPr>
            <p:nvPr/>
          </p:nvSpPr>
          <p:spPr bwMode="auto">
            <a:xfrm rot="5400000">
              <a:off x="2404" y="3215"/>
              <a:ext cx="283" cy="283"/>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6" name="Line 84"/>
            <p:cNvSpPr>
              <a:spLocks noChangeShapeType="1"/>
            </p:cNvSpPr>
            <p:nvPr/>
          </p:nvSpPr>
          <p:spPr bwMode="auto">
            <a:xfrm rot="5400000">
              <a:off x="2401" y="3358"/>
              <a:ext cx="288" cy="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7" name="Rectangle 85"/>
            <p:cNvSpPr>
              <a:spLocks noChangeArrowheads="1"/>
            </p:cNvSpPr>
            <p:nvPr/>
          </p:nvSpPr>
          <p:spPr bwMode="auto">
            <a:xfrm>
              <a:off x="1434" y="3184"/>
              <a:ext cx="102" cy="27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8" name="Rectangle 86"/>
            <p:cNvSpPr>
              <a:spLocks noChangeArrowheads="1"/>
            </p:cNvSpPr>
            <p:nvPr/>
          </p:nvSpPr>
          <p:spPr bwMode="auto">
            <a:xfrm rot="5400000">
              <a:off x="1973" y="2699"/>
              <a:ext cx="102" cy="27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59" name="Line 87"/>
            <p:cNvSpPr>
              <a:spLocks noChangeShapeType="1"/>
            </p:cNvSpPr>
            <p:nvPr/>
          </p:nvSpPr>
          <p:spPr bwMode="auto">
            <a:xfrm>
              <a:off x="432" y="2832"/>
              <a:ext cx="1"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60" name="Oval 88"/>
            <p:cNvSpPr>
              <a:spLocks noChangeArrowheads="1"/>
            </p:cNvSpPr>
            <p:nvPr/>
          </p:nvSpPr>
          <p:spPr bwMode="auto">
            <a:xfrm>
              <a:off x="652" y="2784"/>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61" name="Oval 89"/>
            <p:cNvSpPr>
              <a:spLocks noChangeArrowheads="1"/>
            </p:cNvSpPr>
            <p:nvPr/>
          </p:nvSpPr>
          <p:spPr bwMode="auto">
            <a:xfrm>
              <a:off x="652" y="3744"/>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62" name="Text Box 90"/>
            <p:cNvSpPr txBox="1">
              <a:spLocks noChangeArrowheads="1"/>
            </p:cNvSpPr>
            <p:nvPr/>
          </p:nvSpPr>
          <p:spPr bwMode="auto">
            <a:xfrm>
              <a:off x="1590" y="2997"/>
              <a:ext cx="29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i="1"/>
                <a:t>I</a:t>
              </a:r>
              <a:r>
                <a:rPr lang="en-US" altLang="zh-CN" b="1" baseline="-25000"/>
                <a:t>1</a:t>
              </a:r>
              <a:endParaRPr lang="en-US" altLang="zh-CN" sz="3200" b="1"/>
            </a:p>
          </p:txBody>
        </p:sp>
        <p:sp>
          <p:nvSpPr>
            <p:cNvPr id="182363" name="Line 91"/>
            <p:cNvSpPr>
              <a:spLocks noChangeShapeType="1"/>
            </p:cNvSpPr>
            <p:nvPr/>
          </p:nvSpPr>
          <p:spPr bwMode="auto">
            <a:xfrm>
              <a:off x="1595" y="2928"/>
              <a:ext cx="1" cy="33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64" name="Text Box 92"/>
            <p:cNvSpPr txBox="1">
              <a:spLocks noChangeArrowheads="1"/>
            </p:cNvSpPr>
            <p:nvPr/>
          </p:nvSpPr>
          <p:spPr bwMode="auto">
            <a:xfrm>
              <a:off x="1910" y="3408"/>
              <a:ext cx="29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i="1"/>
                <a:t>I</a:t>
              </a:r>
              <a:r>
                <a:rPr lang="en-US" altLang="zh-CN" b="1" baseline="-25000"/>
                <a:t>2</a:t>
              </a:r>
              <a:endParaRPr lang="en-US" altLang="zh-CN" sz="3200" b="1"/>
            </a:p>
          </p:txBody>
        </p:sp>
        <p:sp>
          <p:nvSpPr>
            <p:cNvPr id="182365" name="Line 93"/>
            <p:cNvSpPr>
              <a:spLocks noChangeShapeType="1"/>
            </p:cNvSpPr>
            <p:nvPr/>
          </p:nvSpPr>
          <p:spPr bwMode="auto">
            <a:xfrm rot="5400000">
              <a:off x="2039" y="3529"/>
              <a:ext cx="1" cy="33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66" name="Text Box 94"/>
            <p:cNvSpPr txBox="1">
              <a:spLocks noChangeArrowheads="1"/>
            </p:cNvSpPr>
            <p:nvPr/>
          </p:nvSpPr>
          <p:spPr bwMode="auto">
            <a:xfrm>
              <a:off x="960" y="3888"/>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12</a:t>
              </a:r>
              <a:r>
                <a:rPr lang="en-US" altLang="zh-CN" sz="2000" b="1"/>
                <a:t>V</a:t>
              </a:r>
              <a:endParaRPr lang="en-US" altLang="zh-CN" b="1"/>
            </a:p>
          </p:txBody>
        </p:sp>
      </p:grpSp>
      <p:grpSp>
        <p:nvGrpSpPr>
          <p:cNvPr id="182370" name="Group 98"/>
          <p:cNvGrpSpPr>
            <a:grpSpLocks/>
          </p:cNvGrpSpPr>
          <p:nvPr/>
        </p:nvGrpSpPr>
        <p:grpSpPr bwMode="auto">
          <a:xfrm>
            <a:off x="4498975" y="1490663"/>
            <a:ext cx="1400175" cy="1411287"/>
            <a:chOff x="2834" y="939"/>
            <a:chExt cx="882" cy="889"/>
          </a:xfrm>
        </p:grpSpPr>
        <p:sp>
          <p:nvSpPr>
            <p:cNvPr id="182371" name="AutoShape 99"/>
            <p:cNvSpPr>
              <a:spLocks noChangeArrowheads="1"/>
            </p:cNvSpPr>
            <p:nvPr/>
          </p:nvSpPr>
          <p:spPr bwMode="auto">
            <a:xfrm>
              <a:off x="2999" y="939"/>
              <a:ext cx="452" cy="178"/>
            </a:xfrm>
            <a:prstGeom prst="rightArrow">
              <a:avLst>
                <a:gd name="adj1" fmla="val 50000"/>
                <a:gd name="adj2" fmla="val 6348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2372" name="Text Box 100"/>
            <p:cNvSpPr txBox="1">
              <a:spLocks noChangeArrowheads="1"/>
            </p:cNvSpPr>
            <p:nvPr/>
          </p:nvSpPr>
          <p:spPr bwMode="auto">
            <a:xfrm>
              <a:off x="2834" y="1425"/>
              <a:ext cx="882"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lnSpc>
                  <a:spcPct val="50000"/>
                </a:lnSpc>
                <a:spcBef>
                  <a:spcPct val="50000"/>
                </a:spcBef>
                <a:buClr>
                  <a:schemeClr val="accent2"/>
                </a:buClr>
                <a:buSzPct val="75000"/>
                <a:buFont typeface="Monotype Sorts" pitchFamily="2" charset="2"/>
                <a:buNone/>
              </a:pPr>
              <a:r>
                <a:rPr kumimoji="0" lang="en-US" altLang="zh-CN" b="1">
                  <a:solidFill>
                    <a:srgbClr val="0000FF"/>
                  </a:solidFill>
                  <a:ea typeface="楷体_GB2312" pitchFamily="49" charset="-122"/>
                </a:rPr>
                <a:t>ab</a:t>
              </a:r>
              <a:r>
                <a:rPr kumimoji="0" lang="zh-CN" altLang="en-US" b="1">
                  <a:solidFill>
                    <a:srgbClr val="0000FF"/>
                  </a:solidFill>
                  <a:ea typeface="楷体_GB2312" pitchFamily="49" charset="-122"/>
                </a:rPr>
                <a:t>端口</a:t>
              </a:r>
            </a:p>
            <a:p>
              <a:pPr algn="ctr">
                <a:lnSpc>
                  <a:spcPct val="50000"/>
                </a:lnSpc>
                <a:spcBef>
                  <a:spcPct val="50000"/>
                </a:spcBef>
                <a:buClr>
                  <a:schemeClr val="accent2"/>
                </a:buClr>
                <a:buSzPct val="75000"/>
                <a:buFont typeface="Monotype Sorts" pitchFamily="2" charset="2"/>
                <a:buNone/>
              </a:pPr>
              <a:r>
                <a:rPr kumimoji="0" lang="zh-CN" altLang="en-US" b="1">
                  <a:solidFill>
                    <a:srgbClr val="0000FF"/>
                  </a:solidFill>
                  <a:ea typeface="楷体_GB2312" pitchFamily="49" charset="-122"/>
                </a:rPr>
                <a:t>诺顿等效</a:t>
              </a:r>
            </a:p>
          </p:txBody>
        </p:sp>
      </p:grpSp>
    </p:spTree>
    <p:extLst>
      <p:ext uri="{BB962C8B-B14F-4D97-AF65-F5344CB8AC3E}">
        <p14:creationId xmlns:p14="http://schemas.microsoft.com/office/powerpoint/2010/main" val="84921641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2370"/>
                                        </p:tgtEl>
                                        <p:attrNameLst>
                                          <p:attrName>style.visibility</p:attrName>
                                        </p:attrNameLst>
                                      </p:cBhvr>
                                      <p:to>
                                        <p:strVal val="visible"/>
                                      </p:to>
                                    </p:set>
                                    <p:animEffect transition="in" filter="wipe(left)">
                                      <p:cBhvr>
                                        <p:cTn id="7" dur="500"/>
                                        <p:tgtEl>
                                          <p:spTgt spid="18237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2307"/>
                                        </p:tgtEl>
                                        <p:attrNameLst>
                                          <p:attrName>style.visibility</p:attrName>
                                        </p:attrNameLst>
                                      </p:cBhvr>
                                      <p:to>
                                        <p:strVal val="visible"/>
                                      </p:to>
                                    </p:set>
                                    <p:animEffect transition="in" filter="dissolve">
                                      <p:cBhvr>
                                        <p:cTn id="12" dur="500"/>
                                        <p:tgtEl>
                                          <p:spTgt spid="1823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82334"/>
                                        </p:tgtEl>
                                        <p:attrNameLst>
                                          <p:attrName>style.visibility</p:attrName>
                                        </p:attrNameLst>
                                      </p:cBhvr>
                                      <p:to>
                                        <p:strVal val="visible"/>
                                      </p:to>
                                    </p:set>
                                    <p:animEffect transition="in" filter="dissolve">
                                      <p:cBhvr>
                                        <p:cTn id="17" dur="500"/>
                                        <p:tgtEl>
                                          <p:spTgt spid="182334"/>
                                        </p:tgtEl>
                                      </p:cBhvr>
                                    </p:animEffect>
                                  </p:childTnLst>
                                </p:cTn>
                              </p:par>
                            </p:childTnLst>
                          </p:cTn>
                        </p:par>
                        <p:par>
                          <p:cTn id="18" fill="hold" nodeType="afterGroup">
                            <p:stCondLst>
                              <p:cond delay="500"/>
                            </p:stCondLst>
                            <p:childTnLst>
                              <p:par>
                                <p:cTn id="19" presetID="12" presetClass="entr" presetSubtype="8" fill="hold" grpId="0" nodeType="afterEffect">
                                  <p:stCondLst>
                                    <p:cond delay="0"/>
                                  </p:stCondLst>
                                  <p:childTnLst>
                                    <p:set>
                                      <p:cBhvr>
                                        <p:cTn id="20" dur="1" fill="hold">
                                          <p:stCondLst>
                                            <p:cond delay="0"/>
                                          </p:stCondLst>
                                        </p:cTn>
                                        <p:tgtEl>
                                          <p:spTgt spid="182330"/>
                                        </p:tgtEl>
                                        <p:attrNameLst>
                                          <p:attrName>style.visibility</p:attrName>
                                        </p:attrNameLst>
                                      </p:cBhvr>
                                      <p:to>
                                        <p:strVal val="visible"/>
                                      </p:to>
                                    </p:set>
                                    <p:animEffect transition="in" filter="slide(fromLeft)">
                                      <p:cBhvr>
                                        <p:cTn id="21" dur="500"/>
                                        <p:tgtEl>
                                          <p:spTgt spid="182330"/>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182335"/>
                                        </p:tgtEl>
                                        <p:attrNameLst>
                                          <p:attrName>style.visibility</p:attrName>
                                        </p:attrNameLst>
                                      </p:cBhvr>
                                      <p:to>
                                        <p:strVal val="visible"/>
                                      </p:to>
                                    </p:set>
                                    <p:animEffect transition="in" filter="dissolve">
                                      <p:cBhvr>
                                        <p:cTn id="26" dur="500"/>
                                        <p:tgtEl>
                                          <p:spTgt spid="18233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82331"/>
                                        </p:tgtEl>
                                        <p:attrNameLst>
                                          <p:attrName>style.visibility</p:attrName>
                                        </p:attrNameLst>
                                      </p:cBhvr>
                                      <p:to>
                                        <p:strVal val="visible"/>
                                      </p:to>
                                    </p:set>
                                    <p:animEffect transition="in" filter="wipe(left)">
                                      <p:cBhvr>
                                        <p:cTn id="31" dur="500"/>
                                        <p:tgtEl>
                                          <p:spTgt spid="1823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82332"/>
                                        </p:tgtEl>
                                        <p:attrNameLst>
                                          <p:attrName>style.visibility</p:attrName>
                                        </p:attrNameLst>
                                      </p:cBhvr>
                                      <p:to>
                                        <p:strVal val="visible"/>
                                      </p:to>
                                    </p:set>
                                    <p:animEffect transition="in" filter="wipe(left)">
                                      <p:cBhvr>
                                        <p:cTn id="36" dur="500"/>
                                        <p:tgtEl>
                                          <p:spTgt spid="18233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2333"/>
                                        </p:tgtEl>
                                        <p:attrNameLst>
                                          <p:attrName>style.visibility</p:attrName>
                                        </p:attrNameLst>
                                      </p:cBhvr>
                                      <p:to>
                                        <p:strVal val="visible"/>
                                      </p:to>
                                    </p:set>
                                    <p:animEffect transition="in" filter="wipe(left)">
                                      <p:cBhvr>
                                        <p:cTn id="41" dur="500"/>
                                        <p:tgtEl>
                                          <p:spTgt spid="1823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30" grpId="0" autoUpdateAnimBg="0"/>
      <p:bldP spid="182331" grpId="0" autoUpdateAnimBg="0"/>
      <p:bldP spid="182332" grpId="0" autoUpdateAnimBg="0"/>
      <p:bldP spid="182333" grpId="0" autoUpdateAnimBg="0"/>
      <p:bldP spid="182334"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Text Box 2"/>
          <p:cNvSpPr txBox="1">
            <a:spLocks noChangeArrowheads="1"/>
          </p:cNvSpPr>
          <p:nvPr/>
        </p:nvSpPr>
        <p:spPr bwMode="auto">
          <a:xfrm>
            <a:off x="407988" y="292100"/>
            <a:ext cx="6051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zh-CN" altLang="en-US" b="1"/>
              <a:t>（</a:t>
            </a:r>
            <a:r>
              <a:rPr lang="en-US" altLang="zh-CN" b="1"/>
              <a:t>2</a:t>
            </a:r>
            <a:r>
              <a:rPr lang="zh-CN" altLang="en-US" b="1"/>
              <a:t>） 求</a:t>
            </a:r>
            <a:r>
              <a:rPr lang="en-US" altLang="zh-CN" b="1" i="1"/>
              <a:t>R</a:t>
            </a:r>
            <a:r>
              <a:rPr lang="en-US" altLang="zh-CN" sz="3200" b="1" baseline="-25000"/>
              <a:t>i</a:t>
            </a:r>
            <a:r>
              <a:rPr lang="zh-CN" altLang="en-US" b="1"/>
              <a:t>：电压源短路，用电阻串并联。  </a:t>
            </a:r>
          </a:p>
        </p:txBody>
      </p:sp>
      <p:sp>
        <p:nvSpPr>
          <p:cNvPr id="183299" name="Text Box 3"/>
          <p:cNvSpPr txBox="1">
            <a:spLocks noChangeArrowheads="1"/>
          </p:cNvSpPr>
          <p:nvPr/>
        </p:nvSpPr>
        <p:spPr bwMode="auto">
          <a:xfrm>
            <a:off x="4948238" y="1752600"/>
            <a:ext cx="34226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i="1"/>
              <a:t>R</a:t>
            </a:r>
            <a:r>
              <a:rPr lang="en-US" altLang="zh-CN" sz="3200" b="1" baseline="-25000"/>
              <a:t>i</a:t>
            </a:r>
            <a:r>
              <a:rPr lang="en-US" altLang="zh-CN" b="1"/>
              <a:t> =10</a:t>
            </a:r>
            <a:r>
              <a:rPr lang="en-US" altLang="zh-CN" b="1">
                <a:sym typeface="Symbol" panose="05050102010706020507" pitchFamily="18" charset="2"/>
              </a:rPr>
              <a:t></a:t>
            </a:r>
            <a:r>
              <a:rPr lang="en-US" altLang="zh-CN" b="1"/>
              <a:t>2/(10+2)=1.67 </a:t>
            </a:r>
            <a:r>
              <a:rPr lang="en-US" altLang="zh-CN" b="1">
                <a:sym typeface="Symbol" panose="05050102010706020507" pitchFamily="18" charset="2"/>
              </a:rPr>
              <a:t>  </a:t>
            </a:r>
          </a:p>
        </p:txBody>
      </p:sp>
      <p:sp>
        <p:nvSpPr>
          <p:cNvPr id="183300" name="Text Box 4"/>
          <p:cNvSpPr txBox="1">
            <a:spLocks noChangeArrowheads="1"/>
          </p:cNvSpPr>
          <p:nvPr/>
        </p:nvSpPr>
        <p:spPr bwMode="auto">
          <a:xfrm>
            <a:off x="469900" y="3429000"/>
            <a:ext cx="31178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zh-CN" altLang="en-US" b="1"/>
              <a:t>（</a:t>
            </a:r>
            <a:r>
              <a:rPr lang="en-US" altLang="zh-CN" b="1"/>
              <a:t>3</a:t>
            </a:r>
            <a:r>
              <a:rPr lang="zh-CN" altLang="en-US" b="1"/>
              <a:t>） 诺顿等效电路</a:t>
            </a:r>
            <a:r>
              <a:rPr lang="en-US" altLang="zh-CN" b="1"/>
              <a:t>:  </a:t>
            </a:r>
          </a:p>
        </p:txBody>
      </p:sp>
      <p:sp>
        <p:nvSpPr>
          <p:cNvPr id="183301" name="Text Box 5"/>
          <p:cNvSpPr txBox="1">
            <a:spLocks noChangeArrowheads="1"/>
          </p:cNvSpPr>
          <p:nvPr/>
        </p:nvSpPr>
        <p:spPr bwMode="auto">
          <a:xfrm>
            <a:off x="5130800" y="4100513"/>
            <a:ext cx="3144838" cy="1552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spcBef>
                <a:spcPct val="50000"/>
              </a:spcBef>
            </a:pPr>
            <a:r>
              <a:rPr lang="en-US" altLang="zh-CN" b="1" i="1" dirty="0"/>
              <a:t>I</a:t>
            </a:r>
            <a:r>
              <a:rPr lang="en-US" altLang="zh-CN" b="1" dirty="0"/>
              <a:t> = </a:t>
            </a:r>
            <a:r>
              <a:rPr lang="en-US" altLang="zh-CN" dirty="0">
                <a:latin typeface="黑体" panose="02010609060101010101" pitchFamily="49" charset="-122"/>
                <a:ea typeface="黑体" panose="02010609060101010101" pitchFamily="49" charset="-122"/>
              </a:rPr>
              <a:t>- </a:t>
            </a:r>
            <a:r>
              <a:rPr lang="en-US" altLang="zh-CN" b="1" i="1" dirty="0"/>
              <a:t>I</a:t>
            </a:r>
            <a:r>
              <a:rPr lang="en-US" altLang="zh-CN" b="1" baseline="-25000" dirty="0"/>
              <a:t>sc</a:t>
            </a:r>
            <a:r>
              <a:rPr lang="en-US" altLang="zh-CN" b="1" dirty="0">
                <a:sym typeface="Symbol" panose="05050102010706020507" pitchFamily="18" charset="2"/>
              </a:rPr>
              <a:t></a:t>
            </a:r>
            <a:r>
              <a:rPr lang="en-US" altLang="zh-CN" b="1" dirty="0"/>
              <a:t>1.67/(4+1.67) </a:t>
            </a:r>
          </a:p>
          <a:p>
            <a:pPr algn="just">
              <a:spcBef>
                <a:spcPct val="50000"/>
              </a:spcBef>
            </a:pPr>
            <a:r>
              <a:rPr lang="en-US" altLang="zh-CN" b="1" dirty="0"/>
              <a:t>   =9.6</a:t>
            </a:r>
            <a:r>
              <a:rPr lang="en-US" altLang="zh-CN" b="1" dirty="0">
                <a:sym typeface="Symbol" panose="05050102010706020507" pitchFamily="18" charset="2"/>
              </a:rPr>
              <a:t></a:t>
            </a:r>
            <a:r>
              <a:rPr lang="en-US" altLang="zh-CN" b="1" dirty="0"/>
              <a:t>1.67/5.67 </a:t>
            </a:r>
          </a:p>
          <a:p>
            <a:pPr algn="just">
              <a:spcBef>
                <a:spcPct val="50000"/>
              </a:spcBef>
            </a:pPr>
            <a:r>
              <a:rPr lang="en-US" altLang="zh-CN" b="1" dirty="0"/>
              <a:t>   =2.83A  </a:t>
            </a:r>
          </a:p>
        </p:txBody>
      </p:sp>
      <p:grpSp>
        <p:nvGrpSpPr>
          <p:cNvPr id="183302" name="Group 6"/>
          <p:cNvGrpSpPr>
            <a:grpSpLocks/>
          </p:cNvGrpSpPr>
          <p:nvPr/>
        </p:nvGrpSpPr>
        <p:grpSpPr bwMode="auto">
          <a:xfrm>
            <a:off x="982663" y="838200"/>
            <a:ext cx="3436937" cy="2514600"/>
            <a:chOff x="619" y="528"/>
            <a:chExt cx="2165" cy="1584"/>
          </a:xfrm>
        </p:grpSpPr>
        <p:sp>
          <p:nvSpPr>
            <p:cNvPr id="183303" name="AutoShape 7"/>
            <p:cNvSpPr>
              <a:spLocks noChangeArrowheads="1"/>
            </p:cNvSpPr>
            <p:nvPr/>
          </p:nvSpPr>
          <p:spPr bwMode="auto">
            <a:xfrm>
              <a:off x="910" y="1248"/>
              <a:ext cx="192" cy="144"/>
            </a:xfrm>
            <a:prstGeom prst="rightArrow">
              <a:avLst>
                <a:gd name="adj1" fmla="val 50000"/>
                <a:gd name="adj2" fmla="val 33333"/>
              </a:avLst>
            </a:prstGeom>
            <a:solidFill>
              <a:schemeClr val="accent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04" name="Text Box 8"/>
            <p:cNvSpPr txBox="1">
              <a:spLocks noChangeArrowheads="1"/>
            </p:cNvSpPr>
            <p:nvPr/>
          </p:nvSpPr>
          <p:spPr bwMode="auto">
            <a:xfrm>
              <a:off x="619" y="1152"/>
              <a:ext cx="2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spcBef>
                  <a:spcPct val="50000"/>
                </a:spcBef>
              </a:pPr>
              <a:r>
                <a:rPr lang="en-US" altLang="zh-CN" b="1" i="1"/>
                <a:t>R</a:t>
              </a:r>
              <a:r>
                <a:rPr lang="en-US" altLang="zh-CN" sz="3200" b="1" baseline="-25000"/>
                <a:t>i</a:t>
              </a:r>
            </a:p>
          </p:txBody>
        </p:sp>
        <p:sp>
          <p:nvSpPr>
            <p:cNvPr id="183305" name="Text Box 9"/>
            <p:cNvSpPr txBox="1">
              <a:spLocks noChangeArrowheads="1"/>
            </p:cNvSpPr>
            <p:nvPr/>
          </p:nvSpPr>
          <p:spPr bwMode="auto">
            <a:xfrm>
              <a:off x="1296" y="1200"/>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p>
          </p:txBody>
        </p:sp>
        <p:sp>
          <p:nvSpPr>
            <p:cNvPr id="183306" name="Text Box 10"/>
            <p:cNvSpPr txBox="1">
              <a:spLocks noChangeArrowheads="1"/>
            </p:cNvSpPr>
            <p:nvPr/>
          </p:nvSpPr>
          <p:spPr bwMode="auto">
            <a:xfrm>
              <a:off x="2064" y="528"/>
              <a:ext cx="48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10</a:t>
              </a:r>
              <a:r>
                <a:rPr lang="en-US" altLang="zh-CN" b="1">
                  <a:sym typeface="Symbol" panose="05050102010706020507" pitchFamily="18" charset="2"/>
                </a:rPr>
                <a:t></a:t>
              </a:r>
            </a:p>
          </p:txBody>
        </p:sp>
        <p:sp>
          <p:nvSpPr>
            <p:cNvPr id="183307" name="Text Box 11"/>
            <p:cNvSpPr txBox="1">
              <a:spLocks noChangeArrowheads="1"/>
            </p:cNvSpPr>
            <p:nvPr/>
          </p:nvSpPr>
          <p:spPr bwMode="auto">
            <a:xfrm>
              <a:off x="816" y="528"/>
              <a:ext cx="24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p>
          </p:txBody>
        </p:sp>
        <p:sp>
          <p:nvSpPr>
            <p:cNvPr id="183308" name="Text Box 12"/>
            <p:cNvSpPr txBox="1">
              <a:spLocks noChangeArrowheads="1"/>
            </p:cNvSpPr>
            <p:nvPr/>
          </p:nvSpPr>
          <p:spPr bwMode="auto">
            <a:xfrm>
              <a:off x="816" y="1824"/>
              <a:ext cx="1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183309" name="Line 13"/>
            <p:cNvSpPr>
              <a:spLocks noChangeShapeType="1"/>
            </p:cNvSpPr>
            <p:nvPr/>
          </p:nvSpPr>
          <p:spPr bwMode="auto">
            <a:xfrm>
              <a:off x="1728" y="864"/>
              <a:ext cx="0" cy="38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10" name="Line 14"/>
            <p:cNvSpPr>
              <a:spLocks noChangeShapeType="1"/>
            </p:cNvSpPr>
            <p:nvPr/>
          </p:nvSpPr>
          <p:spPr bwMode="auto">
            <a:xfrm>
              <a:off x="960" y="864"/>
              <a:ext cx="120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11" name="Line 15"/>
            <p:cNvSpPr>
              <a:spLocks noChangeShapeType="1"/>
            </p:cNvSpPr>
            <p:nvPr/>
          </p:nvSpPr>
          <p:spPr bwMode="auto">
            <a:xfrm>
              <a:off x="960" y="1824"/>
              <a:ext cx="182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12" name="Line 16"/>
            <p:cNvSpPr>
              <a:spLocks noChangeShapeType="1"/>
            </p:cNvSpPr>
            <p:nvPr/>
          </p:nvSpPr>
          <p:spPr bwMode="auto">
            <a:xfrm>
              <a:off x="2784" y="864"/>
              <a:ext cx="0" cy="9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13" name="Line 17"/>
            <p:cNvSpPr>
              <a:spLocks noChangeShapeType="1"/>
            </p:cNvSpPr>
            <p:nvPr/>
          </p:nvSpPr>
          <p:spPr bwMode="auto">
            <a:xfrm>
              <a:off x="1728" y="1488"/>
              <a:ext cx="0" cy="3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14" name="Line 18"/>
            <p:cNvSpPr>
              <a:spLocks noChangeShapeType="1"/>
            </p:cNvSpPr>
            <p:nvPr/>
          </p:nvSpPr>
          <p:spPr bwMode="auto">
            <a:xfrm>
              <a:off x="2400" y="864"/>
              <a:ext cx="38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15" name="Rectangle 19"/>
            <p:cNvSpPr>
              <a:spLocks noChangeArrowheads="1"/>
            </p:cNvSpPr>
            <p:nvPr/>
          </p:nvSpPr>
          <p:spPr bwMode="auto">
            <a:xfrm>
              <a:off x="1674" y="1216"/>
              <a:ext cx="102" cy="27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16" name="Rectangle 20"/>
            <p:cNvSpPr>
              <a:spLocks noChangeArrowheads="1"/>
            </p:cNvSpPr>
            <p:nvPr/>
          </p:nvSpPr>
          <p:spPr bwMode="auto">
            <a:xfrm rot="5400000">
              <a:off x="2213" y="731"/>
              <a:ext cx="102" cy="27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17" name="Oval 21"/>
            <p:cNvSpPr>
              <a:spLocks noChangeArrowheads="1"/>
            </p:cNvSpPr>
            <p:nvPr/>
          </p:nvSpPr>
          <p:spPr bwMode="auto">
            <a:xfrm>
              <a:off x="892" y="816"/>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18" name="Oval 22"/>
            <p:cNvSpPr>
              <a:spLocks noChangeArrowheads="1"/>
            </p:cNvSpPr>
            <p:nvPr/>
          </p:nvSpPr>
          <p:spPr bwMode="auto">
            <a:xfrm>
              <a:off x="892" y="1776"/>
              <a:ext cx="68" cy="6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3319" name="Group 23"/>
          <p:cNvGrpSpPr>
            <a:grpSpLocks/>
          </p:cNvGrpSpPr>
          <p:nvPr/>
        </p:nvGrpSpPr>
        <p:grpSpPr bwMode="auto">
          <a:xfrm>
            <a:off x="777875" y="3810000"/>
            <a:ext cx="4175125" cy="2528888"/>
            <a:chOff x="490" y="2400"/>
            <a:chExt cx="2630" cy="1593"/>
          </a:xfrm>
        </p:grpSpPr>
        <p:sp>
          <p:nvSpPr>
            <p:cNvPr id="183320" name="Text Box 24"/>
            <p:cNvSpPr txBox="1">
              <a:spLocks noChangeArrowheads="1"/>
            </p:cNvSpPr>
            <p:nvPr/>
          </p:nvSpPr>
          <p:spPr bwMode="auto">
            <a:xfrm flipH="1">
              <a:off x="959" y="2400"/>
              <a:ext cx="28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a</a:t>
              </a:r>
            </a:p>
          </p:txBody>
        </p:sp>
        <p:sp>
          <p:nvSpPr>
            <p:cNvPr id="183321" name="Text Box 25"/>
            <p:cNvSpPr txBox="1">
              <a:spLocks noChangeArrowheads="1"/>
            </p:cNvSpPr>
            <p:nvPr/>
          </p:nvSpPr>
          <p:spPr bwMode="auto">
            <a:xfrm flipH="1">
              <a:off x="958" y="3705"/>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0000FF"/>
                  </a:solidFill>
                </a:rPr>
                <a:t>b</a:t>
              </a:r>
            </a:p>
          </p:txBody>
        </p:sp>
        <p:sp>
          <p:nvSpPr>
            <p:cNvPr id="183322" name="Text Box 26"/>
            <p:cNvSpPr txBox="1">
              <a:spLocks noChangeArrowheads="1"/>
            </p:cNvSpPr>
            <p:nvPr/>
          </p:nvSpPr>
          <p:spPr bwMode="auto">
            <a:xfrm>
              <a:off x="910" y="3004"/>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p>
          </p:txBody>
        </p:sp>
        <p:sp>
          <p:nvSpPr>
            <p:cNvPr id="183323" name="Text Box 27"/>
            <p:cNvSpPr txBox="1">
              <a:spLocks noChangeArrowheads="1"/>
            </p:cNvSpPr>
            <p:nvPr/>
          </p:nvSpPr>
          <p:spPr bwMode="auto">
            <a:xfrm>
              <a:off x="490" y="3042"/>
              <a:ext cx="22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lang="en-US" altLang="zh-CN" b="1" i="1"/>
                <a:t>I</a:t>
              </a:r>
              <a:endParaRPr lang="en-US" altLang="zh-CN" sz="3200" b="1"/>
            </a:p>
          </p:txBody>
        </p:sp>
        <p:sp>
          <p:nvSpPr>
            <p:cNvPr id="183324" name="Line 28"/>
            <p:cNvSpPr>
              <a:spLocks noChangeShapeType="1"/>
            </p:cNvSpPr>
            <p:nvPr/>
          </p:nvSpPr>
          <p:spPr bwMode="auto">
            <a:xfrm flipV="1">
              <a:off x="718" y="3004"/>
              <a:ext cx="0" cy="33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25" name="Rectangle 29"/>
            <p:cNvSpPr>
              <a:spLocks noChangeArrowheads="1"/>
            </p:cNvSpPr>
            <p:nvPr/>
          </p:nvSpPr>
          <p:spPr bwMode="auto">
            <a:xfrm flipH="1">
              <a:off x="1438" y="3004"/>
              <a:ext cx="96" cy="288"/>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26" name="Text Box 30"/>
            <p:cNvSpPr txBox="1">
              <a:spLocks noChangeArrowheads="1"/>
            </p:cNvSpPr>
            <p:nvPr/>
          </p:nvSpPr>
          <p:spPr bwMode="auto">
            <a:xfrm flipH="1">
              <a:off x="1488" y="2995"/>
              <a:ext cx="7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1.67 </a:t>
              </a:r>
              <a:r>
                <a:rPr lang="en-US" altLang="zh-CN" b="1">
                  <a:sym typeface="Symbol" panose="05050102010706020507" pitchFamily="18" charset="2"/>
                </a:rPr>
                <a:t></a:t>
              </a:r>
            </a:p>
          </p:txBody>
        </p:sp>
        <p:sp>
          <p:nvSpPr>
            <p:cNvPr id="183327" name="Oval 31"/>
            <p:cNvSpPr>
              <a:spLocks noChangeArrowheads="1"/>
            </p:cNvSpPr>
            <p:nvPr/>
          </p:nvSpPr>
          <p:spPr bwMode="auto">
            <a:xfrm flipH="1">
              <a:off x="2160" y="3052"/>
              <a:ext cx="227" cy="227"/>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28" name="Text Box 32"/>
            <p:cNvSpPr txBox="1">
              <a:spLocks noChangeArrowheads="1"/>
            </p:cNvSpPr>
            <p:nvPr/>
          </p:nvSpPr>
          <p:spPr bwMode="auto">
            <a:xfrm flipH="1">
              <a:off x="2448" y="3004"/>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latin typeface="黑体" panose="02010609060101010101" pitchFamily="49" charset="-122"/>
                  <a:ea typeface="黑体" panose="02010609060101010101" pitchFamily="49" charset="-122"/>
                </a:rPr>
                <a:t>-</a:t>
              </a:r>
              <a:r>
                <a:rPr lang="en-US" altLang="zh-CN" b="1" dirty="0"/>
                <a:t>9.6A</a:t>
              </a:r>
            </a:p>
          </p:txBody>
        </p:sp>
        <p:sp>
          <p:nvSpPr>
            <p:cNvPr id="183329" name="Oval 33"/>
            <p:cNvSpPr>
              <a:spLocks noChangeArrowheads="1"/>
            </p:cNvSpPr>
            <p:nvPr/>
          </p:nvSpPr>
          <p:spPr bwMode="auto">
            <a:xfrm flipH="1">
              <a:off x="1006" y="3532"/>
              <a:ext cx="68" cy="68"/>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0" name="Oval 34"/>
            <p:cNvSpPr>
              <a:spLocks noChangeArrowheads="1"/>
            </p:cNvSpPr>
            <p:nvPr/>
          </p:nvSpPr>
          <p:spPr bwMode="auto">
            <a:xfrm flipH="1">
              <a:off x="993" y="2700"/>
              <a:ext cx="61" cy="61"/>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1" name="Freeform 35"/>
            <p:cNvSpPr>
              <a:spLocks/>
            </p:cNvSpPr>
            <p:nvPr/>
          </p:nvSpPr>
          <p:spPr bwMode="auto">
            <a:xfrm>
              <a:off x="862" y="3562"/>
              <a:ext cx="1412" cy="2"/>
            </a:xfrm>
            <a:custGeom>
              <a:avLst/>
              <a:gdLst>
                <a:gd name="T0" fmla="*/ 1412 w 1412"/>
                <a:gd name="T1" fmla="*/ 2 h 2"/>
                <a:gd name="T2" fmla="*/ 0 w 1412"/>
                <a:gd name="T3" fmla="*/ 0 h 2"/>
              </a:gdLst>
              <a:ahLst/>
              <a:cxnLst>
                <a:cxn ang="0">
                  <a:pos x="T0" y="T1"/>
                </a:cxn>
                <a:cxn ang="0">
                  <a:pos x="T2" y="T3"/>
                </a:cxn>
              </a:cxnLst>
              <a:rect l="0" t="0" r="r" b="b"/>
              <a:pathLst>
                <a:path w="1412" h="2">
                  <a:moveTo>
                    <a:pt x="1412" y="2"/>
                  </a:moveTo>
                  <a:lnTo>
                    <a:pt x="0" y="0"/>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2" name="Freeform 36"/>
            <p:cNvSpPr>
              <a:spLocks/>
            </p:cNvSpPr>
            <p:nvPr/>
          </p:nvSpPr>
          <p:spPr bwMode="auto">
            <a:xfrm>
              <a:off x="1487" y="2728"/>
              <a:ext cx="1" cy="279"/>
            </a:xfrm>
            <a:custGeom>
              <a:avLst/>
              <a:gdLst>
                <a:gd name="T0" fmla="*/ 0 w 1"/>
                <a:gd name="T1" fmla="*/ 0 h 279"/>
                <a:gd name="T2" fmla="*/ 1 w 1"/>
                <a:gd name="T3" fmla="*/ 279 h 279"/>
              </a:gdLst>
              <a:ahLst/>
              <a:cxnLst>
                <a:cxn ang="0">
                  <a:pos x="T0" y="T1"/>
                </a:cxn>
                <a:cxn ang="0">
                  <a:pos x="T2" y="T3"/>
                </a:cxn>
              </a:cxnLst>
              <a:rect l="0" t="0" r="r" b="b"/>
              <a:pathLst>
                <a:path w="1" h="279">
                  <a:moveTo>
                    <a:pt x="0" y="0"/>
                  </a:moveTo>
                  <a:lnTo>
                    <a:pt x="1" y="279"/>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3" name="Freeform 37"/>
            <p:cNvSpPr>
              <a:spLocks/>
            </p:cNvSpPr>
            <p:nvPr/>
          </p:nvSpPr>
          <p:spPr bwMode="auto">
            <a:xfrm flipH="1">
              <a:off x="1485" y="3292"/>
              <a:ext cx="1" cy="273"/>
            </a:xfrm>
            <a:custGeom>
              <a:avLst/>
              <a:gdLst>
                <a:gd name="T0" fmla="*/ 0 w 1"/>
                <a:gd name="T1" fmla="*/ 0 h 273"/>
                <a:gd name="T2" fmla="*/ 0 w 1"/>
                <a:gd name="T3" fmla="*/ 273 h 273"/>
              </a:gdLst>
              <a:ahLst/>
              <a:cxnLst>
                <a:cxn ang="0">
                  <a:pos x="T0" y="T1"/>
                </a:cxn>
                <a:cxn ang="0">
                  <a:pos x="T2" y="T3"/>
                </a:cxn>
              </a:cxnLst>
              <a:rect l="0" t="0" r="r" b="b"/>
              <a:pathLst>
                <a:path w="1" h="273">
                  <a:moveTo>
                    <a:pt x="0" y="0"/>
                  </a:moveTo>
                  <a:lnTo>
                    <a:pt x="0" y="273"/>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4" name="Freeform 38"/>
            <p:cNvSpPr>
              <a:spLocks/>
            </p:cNvSpPr>
            <p:nvPr/>
          </p:nvSpPr>
          <p:spPr bwMode="auto">
            <a:xfrm flipH="1">
              <a:off x="2279" y="2731"/>
              <a:ext cx="1" cy="324"/>
            </a:xfrm>
            <a:custGeom>
              <a:avLst/>
              <a:gdLst>
                <a:gd name="T0" fmla="*/ 0 w 1"/>
                <a:gd name="T1" fmla="*/ 0 h 324"/>
                <a:gd name="T2" fmla="*/ 0 w 1"/>
                <a:gd name="T3" fmla="*/ 324 h 324"/>
              </a:gdLst>
              <a:ahLst/>
              <a:cxnLst>
                <a:cxn ang="0">
                  <a:pos x="T0" y="T1"/>
                </a:cxn>
                <a:cxn ang="0">
                  <a:pos x="T2" y="T3"/>
                </a:cxn>
              </a:cxnLst>
              <a:rect l="0" t="0" r="r" b="b"/>
              <a:pathLst>
                <a:path w="1" h="324">
                  <a:moveTo>
                    <a:pt x="0" y="0"/>
                  </a:moveTo>
                  <a:lnTo>
                    <a:pt x="0" y="324"/>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5" name="Freeform 39"/>
            <p:cNvSpPr>
              <a:spLocks/>
            </p:cNvSpPr>
            <p:nvPr/>
          </p:nvSpPr>
          <p:spPr bwMode="auto">
            <a:xfrm flipH="1">
              <a:off x="2279" y="3286"/>
              <a:ext cx="1" cy="285"/>
            </a:xfrm>
            <a:custGeom>
              <a:avLst/>
              <a:gdLst>
                <a:gd name="T0" fmla="*/ 0 w 1"/>
                <a:gd name="T1" fmla="*/ 0 h 285"/>
                <a:gd name="T2" fmla="*/ 0 w 1"/>
                <a:gd name="T3" fmla="*/ 285 h 285"/>
              </a:gdLst>
              <a:ahLst/>
              <a:cxnLst>
                <a:cxn ang="0">
                  <a:pos x="T0" y="T1"/>
                </a:cxn>
                <a:cxn ang="0">
                  <a:pos x="T2" y="T3"/>
                </a:cxn>
              </a:cxnLst>
              <a:rect l="0" t="0" r="r" b="b"/>
              <a:pathLst>
                <a:path w="1" h="285">
                  <a:moveTo>
                    <a:pt x="0" y="0"/>
                  </a:moveTo>
                  <a:lnTo>
                    <a:pt x="0" y="285"/>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6" name="Freeform 40"/>
            <p:cNvSpPr>
              <a:spLocks/>
            </p:cNvSpPr>
            <p:nvPr/>
          </p:nvSpPr>
          <p:spPr bwMode="auto">
            <a:xfrm flipH="1">
              <a:off x="2163" y="3166"/>
              <a:ext cx="225" cy="1"/>
            </a:xfrm>
            <a:custGeom>
              <a:avLst/>
              <a:gdLst>
                <a:gd name="T0" fmla="*/ 0 w 225"/>
                <a:gd name="T1" fmla="*/ 0 h 1"/>
                <a:gd name="T2" fmla="*/ 225 w 225"/>
                <a:gd name="T3" fmla="*/ 0 h 1"/>
              </a:gdLst>
              <a:ahLst/>
              <a:cxnLst>
                <a:cxn ang="0">
                  <a:pos x="T0" y="T1"/>
                </a:cxn>
                <a:cxn ang="0">
                  <a:pos x="T2" y="T3"/>
                </a:cxn>
              </a:cxnLst>
              <a:rect l="0" t="0" r="r" b="b"/>
              <a:pathLst>
                <a:path w="225" h="1">
                  <a:moveTo>
                    <a:pt x="0" y="0"/>
                  </a:moveTo>
                  <a:lnTo>
                    <a:pt x="225" y="0"/>
                  </a:lnTo>
                </a:path>
              </a:pathLst>
            </a:custGeom>
            <a:noFill/>
            <a:ln w="317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7" name="Line 41"/>
            <p:cNvSpPr>
              <a:spLocks noChangeShapeType="1"/>
            </p:cNvSpPr>
            <p:nvPr/>
          </p:nvSpPr>
          <p:spPr bwMode="auto">
            <a:xfrm flipH="1" flipV="1">
              <a:off x="2448" y="3004"/>
              <a:ext cx="0" cy="31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8" name="Rectangle 42"/>
            <p:cNvSpPr>
              <a:spLocks noChangeArrowheads="1"/>
            </p:cNvSpPr>
            <p:nvPr/>
          </p:nvSpPr>
          <p:spPr bwMode="auto">
            <a:xfrm flipH="1">
              <a:off x="814" y="2992"/>
              <a:ext cx="96" cy="288"/>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39" name="Freeform 43"/>
            <p:cNvSpPr>
              <a:spLocks/>
            </p:cNvSpPr>
            <p:nvPr/>
          </p:nvSpPr>
          <p:spPr bwMode="auto">
            <a:xfrm>
              <a:off x="863" y="2740"/>
              <a:ext cx="1" cy="267"/>
            </a:xfrm>
            <a:custGeom>
              <a:avLst/>
              <a:gdLst>
                <a:gd name="T0" fmla="*/ 0 w 1"/>
                <a:gd name="T1" fmla="*/ 0 h 267"/>
                <a:gd name="T2" fmla="*/ 1 w 1"/>
                <a:gd name="T3" fmla="*/ 267 h 267"/>
              </a:gdLst>
              <a:ahLst/>
              <a:cxnLst>
                <a:cxn ang="0">
                  <a:pos x="T0" y="T1"/>
                </a:cxn>
                <a:cxn ang="0">
                  <a:pos x="T2" y="T3"/>
                </a:cxn>
              </a:cxnLst>
              <a:rect l="0" t="0" r="r" b="b"/>
              <a:pathLst>
                <a:path w="1" h="267">
                  <a:moveTo>
                    <a:pt x="0" y="0"/>
                  </a:moveTo>
                  <a:lnTo>
                    <a:pt x="1" y="267"/>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40" name="Freeform 44"/>
            <p:cNvSpPr>
              <a:spLocks/>
            </p:cNvSpPr>
            <p:nvPr/>
          </p:nvSpPr>
          <p:spPr bwMode="auto">
            <a:xfrm flipH="1">
              <a:off x="861" y="3292"/>
              <a:ext cx="1" cy="273"/>
            </a:xfrm>
            <a:custGeom>
              <a:avLst/>
              <a:gdLst>
                <a:gd name="T0" fmla="*/ 0 w 1"/>
                <a:gd name="T1" fmla="*/ 0 h 273"/>
                <a:gd name="T2" fmla="*/ 0 w 1"/>
                <a:gd name="T3" fmla="*/ 273 h 273"/>
              </a:gdLst>
              <a:ahLst/>
              <a:cxnLst>
                <a:cxn ang="0">
                  <a:pos x="T0" y="T1"/>
                </a:cxn>
                <a:cxn ang="0">
                  <a:pos x="T2" y="T3"/>
                </a:cxn>
              </a:cxnLst>
              <a:rect l="0" t="0" r="r" b="b"/>
              <a:pathLst>
                <a:path w="1" h="273">
                  <a:moveTo>
                    <a:pt x="0" y="0"/>
                  </a:moveTo>
                  <a:lnTo>
                    <a:pt x="0" y="273"/>
                  </a:lnTo>
                </a:path>
              </a:pathLst>
            </a:custGeom>
            <a:noFill/>
            <a:ln w="1905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341" name="Line 45"/>
            <p:cNvSpPr>
              <a:spLocks noChangeShapeType="1"/>
            </p:cNvSpPr>
            <p:nvPr/>
          </p:nvSpPr>
          <p:spPr bwMode="auto">
            <a:xfrm>
              <a:off x="864" y="2736"/>
              <a:ext cx="141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sp>
        <p:nvSpPr>
          <p:cNvPr id="2" name="文本框 1">
            <a:extLst>
              <a:ext uri="{FF2B5EF4-FFF2-40B4-BE49-F238E27FC236}">
                <a16:creationId xmlns:a16="http://schemas.microsoft.com/office/drawing/2014/main" id="{0B96C61A-20A5-4FDB-94E9-2358A7B2A5E0}"/>
              </a:ext>
            </a:extLst>
          </p:cNvPr>
          <p:cNvSpPr txBox="1"/>
          <p:nvPr/>
        </p:nvSpPr>
        <p:spPr>
          <a:xfrm>
            <a:off x="2667000" y="6237312"/>
            <a:ext cx="4134465" cy="523220"/>
          </a:xfrm>
          <a:prstGeom prst="rect">
            <a:avLst/>
          </a:prstGeom>
          <a:noFill/>
        </p:spPr>
        <p:txBody>
          <a:bodyPr wrap="none" rtlCol="0">
            <a:spAutoFit/>
          </a:bodyPr>
          <a:lstStyle/>
          <a:p>
            <a:r>
              <a:rPr lang="zh-CN" altLang="en-US" sz="2800" b="1" dirty="0"/>
              <a:t>要非常小心正负号！！！</a:t>
            </a:r>
          </a:p>
        </p:txBody>
      </p:sp>
    </p:spTree>
    <p:extLst>
      <p:ext uri="{BB962C8B-B14F-4D97-AF65-F5344CB8AC3E}">
        <p14:creationId xmlns:p14="http://schemas.microsoft.com/office/powerpoint/2010/main" val="24613094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3302"/>
                                        </p:tgtEl>
                                        <p:attrNameLst>
                                          <p:attrName>style.visibility</p:attrName>
                                        </p:attrNameLst>
                                      </p:cBhvr>
                                      <p:to>
                                        <p:strVal val="visible"/>
                                      </p:to>
                                    </p:set>
                                    <p:animEffect transition="in" filter="dissolve">
                                      <p:cBhvr>
                                        <p:cTn id="7" dur="500"/>
                                        <p:tgtEl>
                                          <p:spTgt spid="18330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83299"/>
                                        </p:tgtEl>
                                        <p:attrNameLst>
                                          <p:attrName>style.visibility</p:attrName>
                                        </p:attrNameLst>
                                      </p:cBhvr>
                                      <p:to>
                                        <p:strVal val="visible"/>
                                      </p:to>
                                    </p:set>
                                    <p:anim calcmode="lin" valueType="num">
                                      <p:cBhvr additive="base">
                                        <p:cTn id="12" dur="500" fill="hold"/>
                                        <p:tgtEl>
                                          <p:spTgt spid="183299"/>
                                        </p:tgtEl>
                                        <p:attrNameLst>
                                          <p:attrName>ppt_x</p:attrName>
                                        </p:attrNameLst>
                                      </p:cBhvr>
                                      <p:tavLst>
                                        <p:tav tm="0">
                                          <p:val>
                                            <p:strVal val="1+#ppt_w/2"/>
                                          </p:val>
                                        </p:tav>
                                        <p:tav tm="100000">
                                          <p:val>
                                            <p:strVal val="#ppt_x"/>
                                          </p:val>
                                        </p:tav>
                                      </p:tavLst>
                                    </p:anim>
                                    <p:anim calcmode="lin" valueType="num">
                                      <p:cBhvr additive="base">
                                        <p:cTn id="13" dur="500" fill="hold"/>
                                        <p:tgtEl>
                                          <p:spTgt spid="18329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83300"/>
                                        </p:tgtEl>
                                        <p:attrNameLst>
                                          <p:attrName>style.visibility</p:attrName>
                                        </p:attrNameLst>
                                      </p:cBhvr>
                                      <p:to>
                                        <p:strVal val="visible"/>
                                      </p:to>
                                    </p:set>
                                    <p:anim calcmode="lin" valueType="num">
                                      <p:cBhvr additive="base">
                                        <p:cTn id="18" dur="500" fill="hold"/>
                                        <p:tgtEl>
                                          <p:spTgt spid="183300"/>
                                        </p:tgtEl>
                                        <p:attrNameLst>
                                          <p:attrName>ppt_x</p:attrName>
                                        </p:attrNameLst>
                                      </p:cBhvr>
                                      <p:tavLst>
                                        <p:tav tm="0">
                                          <p:val>
                                            <p:strVal val="0-#ppt_w/2"/>
                                          </p:val>
                                        </p:tav>
                                        <p:tav tm="100000">
                                          <p:val>
                                            <p:strVal val="#ppt_x"/>
                                          </p:val>
                                        </p:tav>
                                      </p:tavLst>
                                    </p:anim>
                                    <p:anim calcmode="lin" valueType="num">
                                      <p:cBhvr additive="base">
                                        <p:cTn id="19" dur="500" fill="hold"/>
                                        <p:tgtEl>
                                          <p:spTgt spid="18330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nodeType="clickEffect">
                                  <p:stCondLst>
                                    <p:cond delay="0"/>
                                  </p:stCondLst>
                                  <p:childTnLst>
                                    <p:set>
                                      <p:cBhvr>
                                        <p:cTn id="23" dur="1" fill="hold">
                                          <p:stCondLst>
                                            <p:cond delay="0"/>
                                          </p:stCondLst>
                                        </p:cTn>
                                        <p:tgtEl>
                                          <p:spTgt spid="183319"/>
                                        </p:tgtEl>
                                        <p:attrNameLst>
                                          <p:attrName>style.visibility</p:attrName>
                                        </p:attrNameLst>
                                      </p:cBhvr>
                                      <p:to>
                                        <p:strVal val="visible"/>
                                      </p:to>
                                    </p:set>
                                    <p:anim calcmode="lin" valueType="num">
                                      <p:cBhvr additive="base">
                                        <p:cTn id="24" dur="500" fill="hold"/>
                                        <p:tgtEl>
                                          <p:spTgt spid="183319"/>
                                        </p:tgtEl>
                                        <p:attrNameLst>
                                          <p:attrName>ppt_x</p:attrName>
                                        </p:attrNameLst>
                                      </p:cBhvr>
                                      <p:tavLst>
                                        <p:tav tm="0">
                                          <p:val>
                                            <p:strVal val="0-#ppt_w/2"/>
                                          </p:val>
                                        </p:tav>
                                        <p:tav tm="100000">
                                          <p:val>
                                            <p:strVal val="#ppt_x"/>
                                          </p:val>
                                        </p:tav>
                                      </p:tavLst>
                                    </p:anim>
                                    <p:anim calcmode="lin" valueType="num">
                                      <p:cBhvr additive="base">
                                        <p:cTn id="25" dur="500" fill="hold"/>
                                        <p:tgtEl>
                                          <p:spTgt spid="183319"/>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0" fill="hold" grpId="0" nodeType="clickEffect">
                                  <p:stCondLst>
                                    <p:cond delay="0"/>
                                  </p:stCondLst>
                                  <p:childTnLst>
                                    <p:set>
                                      <p:cBhvr>
                                        <p:cTn id="29" dur="1" fill="hold">
                                          <p:stCondLst>
                                            <p:cond delay="0"/>
                                          </p:stCondLst>
                                        </p:cTn>
                                        <p:tgtEl>
                                          <p:spTgt spid="183301"/>
                                        </p:tgtEl>
                                        <p:attrNameLst>
                                          <p:attrName>style.visibility</p:attrName>
                                        </p:attrNameLst>
                                      </p:cBhvr>
                                      <p:to>
                                        <p:strVal val="visible"/>
                                      </p:to>
                                    </p:set>
                                    <p:anim calcmode="lin" valueType="num">
                                      <p:cBhvr>
                                        <p:cTn id="30" dur="500" fill="hold"/>
                                        <p:tgtEl>
                                          <p:spTgt spid="183301"/>
                                        </p:tgtEl>
                                        <p:attrNameLst>
                                          <p:attrName>ppt_w</p:attrName>
                                        </p:attrNameLst>
                                      </p:cBhvr>
                                      <p:tavLst>
                                        <p:tav tm="0">
                                          <p:val>
                                            <p:fltVal val="0"/>
                                          </p:val>
                                        </p:tav>
                                        <p:tav tm="100000">
                                          <p:val>
                                            <p:strVal val="#ppt_w"/>
                                          </p:val>
                                        </p:tav>
                                      </p:tavLst>
                                    </p:anim>
                                    <p:anim calcmode="lin" valueType="num">
                                      <p:cBhvr>
                                        <p:cTn id="31" dur="500" fill="hold"/>
                                        <p:tgtEl>
                                          <p:spTgt spid="183301"/>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ppt_x"/>
                                          </p:val>
                                        </p:tav>
                                        <p:tav tm="100000">
                                          <p:val>
                                            <p:strVal val="#ppt_x"/>
                                          </p:val>
                                        </p:tav>
                                      </p:tavLst>
                                    </p:anim>
                                    <p:anim calcmode="lin" valueType="num">
                                      <p:cBhvr additive="base">
                                        <p:cTn id="3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9" grpId="0" autoUpdateAnimBg="0"/>
      <p:bldP spid="183300" grpId="0" autoUpdateAnimBg="0"/>
      <p:bldP spid="183301" grpId="0" autoUpdateAnimBg="0"/>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75512-BC66-4387-8154-6B179D0CDB7A}"/>
              </a:ext>
            </a:extLst>
          </p:cNvPr>
          <p:cNvSpPr>
            <a:spLocks noGrp="1"/>
          </p:cNvSpPr>
          <p:nvPr>
            <p:ph type="title"/>
          </p:nvPr>
        </p:nvSpPr>
        <p:spPr/>
        <p:txBody>
          <a:bodyPr/>
          <a:lstStyle/>
          <a:p>
            <a:r>
              <a:rPr lang="zh-CN" altLang="en-US" dirty="0"/>
              <a:t>关于等效电源定理进一步讨论</a:t>
            </a:r>
          </a:p>
        </p:txBody>
      </p:sp>
      <p:sp>
        <p:nvSpPr>
          <p:cNvPr id="3" name="内容占位符 2">
            <a:extLst>
              <a:ext uri="{FF2B5EF4-FFF2-40B4-BE49-F238E27FC236}">
                <a16:creationId xmlns:a16="http://schemas.microsoft.com/office/drawing/2014/main" id="{1686CA63-A35C-4B5C-819A-8AF710177B54}"/>
              </a:ext>
            </a:extLst>
          </p:cNvPr>
          <p:cNvSpPr>
            <a:spLocks noGrp="1"/>
          </p:cNvSpPr>
          <p:nvPr>
            <p:ph idx="1"/>
          </p:nvPr>
        </p:nvSpPr>
        <p:spPr/>
        <p:txBody>
          <a:bodyPr/>
          <a:lstStyle/>
          <a:p>
            <a:r>
              <a:rPr lang="zh-CN" altLang="en-US" b="1" dirty="0">
                <a:solidFill>
                  <a:srgbClr val="FF0000"/>
                </a:solidFill>
              </a:rPr>
              <a:t>等效电源定理的等效含义：</a:t>
            </a:r>
            <a:r>
              <a:rPr lang="zh-CN" altLang="en-US" dirty="0"/>
              <a:t>等效电源定理的等效性是局部的，它仅对端口的电压与电流是等效的。这种等效简化的结果，只能保持端口电压和端口电流之间的关系不变。如若要求这个含源一端口网络内部的各支路电压及电流，则只能在求出端口电压和端口电流后，把它作为已知条件，代回到原有的没有经过变化的含源一端口网络中去求解。</a:t>
            </a:r>
            <a:endParaRPr lang="en-US" altLang="zh-CN" dirty="0"/>
          </a:p>
          <a:p>
            <a:r>
              <a:rPr lang="zh-CN" altLang="en-US" b="1" dirty="0">
                <a:solidFill>
                  <a:srgbClr val="FF0000"/>
                </a:solidFill>
              </a:rPr>
              <a:t>等效电源定理与替代定理的区别：</a:t>
            </a:r>
            <a:r>
              <a:rPr lang="zh-CN" altLang="en-US" dirty="0"/>
              <a:t>概念上本质不同。替代定理是将某一支路用确定的电压源或确定的电流源替代，而等效电源定理是将含源一端口网络简化为一条戴维南支路或诺顿支路。如果在简化过程中没有通过网络的外部支路将受控电源的控制量进行转换的话，这个简化的戴维南支路或诺顿支路对外部的任意网络都是适用的。</a:t>
            </a:r>
            <a:endParaRPr lang="en-US" altLang="zh-CN" dirty="0"/>
          </a:p>
        </p:txBody>
      </p:sp>
      <p:sp>
        <p:nvSpPr>
          <p:cNvPr id="4" name="日期占位符 3">
            <a:extLst>
              <a:ext uri="{FF2B5EF4-FFF2-40B4-BE49-F238E27FC236}">
                <a16:creationId xmlns:a16="http://schemas.microsoft.com/office/drawing/2014/main" id="{1C6DB6A7-ABB5-4361-8FE1-5E3CDEAFB781}"/>
              </a:ext>
            </a:extLst>
          </p:cNvPr>
          <p:cNvSpPr>
            <a:spLocks noGrp="1"/>
          </p:cNvSpPr>
          <p:nvPr>
            <p:ph type="dt" sz="half" idx="10"/>
          </p:nvPr>
        </p:nvSpPr>
        <p:spPr/>
        <p:txBody>
          <a:bodyPr/>
          <a:lstStyle/>
          <a:p>
            <a:pPr>
              <a:defRPr/>
            </a:pPr>
            <a:fld id="{516FE481-48C3-4A71-8545-13D67B3A7819}" type="datetime1">
              <a:rPr lang="zh-CN" altLang="en-US" smtClean="0"/>
              <a:pPr>
                <a:defRPr/>
              </a:pPr>
              <a:t>2021/3/24</a:t>
            </a:fld>
            <a:endParaRPr lang="en-US" altLang="zh-CN" dirty="0"/>
          </a:p>
        </p:txBody>
      </p:sp>
      <p:sp>
        <p:nvSpPr>
          <p:cNvPr id="5" name="页脚占位符 4">
            <a:extLst>
              <a:ext uri="{FF2B5EF4-FFF2-40B4-BE49-F238E27FC236}">
                <a16:creationId xmlns:a16="http://schemas.microsoft.com/office/drawing/2014/main" id="{4587AD39-E66E-48A0-9E86-54C59975D7EE}"/>
              </a:ext>
            </a:extLst>
          </p:cNvPr>
          <p:cNvSpPr>
            <a:spLocks noGrp="1"/>
          </p:cNvSpPr>
          <p:nvPr>
            <p:ph type="ftr" sz="quarter" idx="11"/>
          </p:nvPr>
        </p:nvSpPr>
        <p:spPr/>
        <p:txBody>
          <a:bodyPr/>
          <a:lstStyle/>
          <a:p>
            <a:pPr>
              <a:defRPr/>
            </a:pPr>
            <a:endParaRPr lang="en-US" altLang="zh-CN" dirty="0"/>
          </a:p>
        </p:txBody>
      </p:sp>
      <p:sp>
        <p:nvSpPr>
          <p:cNvPr id="6" name="灯片编号占位符 5">
            <a:extLst>
              <a:ext uri="{FF2B5EF4-FFF2-40B4-BE49-F238E27FC236}">
                <a16:creationId xmlns:a16="http://schemas.microsoft.com/office/drawing/2014/main" id="{30DD2880-141A-44DB-A7B9-6B9A4B23E8B9}"/>
              </a:ext>
            </a:extLst>
          </p:cNvPr>
          <p:cNvSpPr>
            <a:spLocks noGrp="1"/>
          </p:cNvSpPr>
          <p:nvPr>
            <p:ph type="sldNum" sz="quarter" idx="12"/>
          </p:nvPr>
        </p:nvSpPr>
        <p:spPr/>
        <p:txBody>
          <a:bodyPr/>
          <a:lstStyle/>
          <a:p>
            <a:pPr>
              <a:defRPr/>
            </a:pPr>
            <a:fld id="{53B6E714-9487-4D44-ACDD-E0F114BE8D0E}" type="slidenum">
              <a:rPr lang="en-US" altLang="zh-CN" smtClean="0"/>
              <a:pPr>
                <a:defRPr/>
              </a:pPr>
              <a:t>36</a:t>
            </a:fld>
            <a:endParaRPr lang="en-US" altLang="zh-CN"/>
          </a:p>
        </p:txBody>
      </p:sp>
    </p:spTree>
    <p:extLst>
      <p:ext uri="{BB962C8B-B14F-4D97-AF65-F5344CB8AC3E}">
        <p14:creationId xmlns:p14="http://schemas.microsoft.com/office/powerpoint/2010/main" val="259900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quarter" idx="10"/>
          </p:nvPr>
        </p:nvSpPr>
        <p:spPr/>
        <p:txBody>
          <a:bodyPr/>
          <a:lstStyle/>
          <a:p>
            <a:pPr>
              <a:defRPr/>
            </a:pPr>
            <a:fld id="{79E8DB46-9220-4E70-B9C6-5EE882AE033C}" type="datetime1">
              <a:rPr lang="zh-CN" altLang="en-US"/>
              <a:pPr>
                <a:defRPr/>
              </a:pPr>
              <a:t>2021/3/24</a:t>
            </a:fld>
            <a:endParaRPr lang="en-US" altLang="zh-CN"/>
          </a:p>
        </p:txBody>
      </p:sp>
      <p:sp>
        <p:nvSpPr>
          <p:cNvPr id="17" name="页脚占位符 4"/>
          <p:cNvSpPr>
            <a:spLocks noGrp="1"/>
          </p:cNvSpPr>
          <p:nvPr>
            <p:ph type="ftr" sz="quarter" idx="11"/>
          </p:nvPr>
        </p:nvSpPr>
        <p:spPr/>
        <p:txBody>
          <a:bodyPr/>
          <a:lstStyle/>
          <a:p>
            <a:pPr>
              <a:defRPr/>
            </a:pPr>
            <a:endParaRPr lang="en-US" altLang="zh-CN"/>
          </a:p>
        </p:txBody>
      </p:sp>
      <p:sp>
        <p:nvSpPr>
          <p:cNvPr id="18" name="灯片编号占位符 5"/>
          <p:cNvSpPr>
            <a:spLocks noGrp="1"/>
          </p:cNvSpPr>
          <p:nvPr>
            <p:ph type="sldNum" sz="quarter" idx="12"/>
          </p:nvPr>
        </p:nvSpPr>
        <p:spPr/>
        <p:txBody>
          <a:bodyPr/>
          <a:lstStyle/>
          <a:p>
            <a:pPr>
              <a:defRPr/>
            </a:pPr>
            <a:fld id="{304C142C-2A3F-4FC5-A34E-B8165BD27493}" type="slidenum">
              <a:rPr lang="en-US" altLang="zh-CN"/>
              <a:pPr>
                <a:defRPr/>
              </a:pPr>
              <a:t>37</a:t>
            </a:fld>
            <a:endParaRPr lang="en-US" altLang="zh-CN"/>
          </a:p>
        </p:txBody>
      </p:sp>
      <p:sp>
        <p:nvSpPr>
          <p:cNvPr id="249858" name="Rectangle 2"/>
          <p:cNvSpPr>
            <a:spLocks noGrp="1" noChangeArrowheads="1"/>
          </p:cNvSpPr>
          <p:nvPr>
            <p:ph type="title"/>
          </p:nvPr>
        </p:nvSpPr>
        <p:spPr/>
        <p:txBody>
          <a:bodyPr/>
          <a:lstStyle/>
          <a:p>
            <a:pPr eaLnBrk="1" hangingPunct="1">
              <a:defRPr/>
            </a:pPr>
            <a:r>
              <a:rPr lang="en-US" altLang="zh-CN">
                <a:solidFill>
                  <a:schemeClr val="tx1"/>
                </a:solidFill>
                <a:effectLst>
                  <a:outerShdw blurRad="38100" dist="38100" dir="2700000" algn="tl">
                    <a:srgbClr val="C0C0C0"/>
                  </a:outerShdw>
                </a:effectLst>
                <a:ea typeface="华文新魏" panose="02010800040101010101" pitchFamily="2" charset="-122"/>
              </a:rPr>
              <a:t>4.4 </a:t>
            </a:r>
            <a:r>
              <a:rPr lang="zh-CN" altLang="en-US">
                <a:solidFill>
                  <a:schemeClr val="tx1"/>
                </a:solidFill>
                <a:effectLst>
                  <a:outerShdw blurRad="38100" dist="38100" dir="2700000" algn="tl">
                    <a:srgbClr val="C0C0C0"/>
                  </a:outerShdw>
                </a:effectLst>
                <a:ea typeface="华文新魏" panose="02010800040101010101" pitchFamily="2" charset="-122"/>
              </a:rPr>
              <a:t>最大功率传输定理</a:t>
            </a:r>
            <a:r>
              <a:rPr lang="en-US" altLang="zh-CN">
                <a:solidFill>
                  <a:schemeClr val="tx1"/>
                </a:solidFill>
                <a:effectLst>
                  <a:outerShdw blurRad="38100" dist="38100" dir="2700000" algn="tl">
                    <a:srgbClr val="C0C0C0"/>
                  </a:outerShdw>
                </a:effectLst>
                <a:ea typeface="华文新魏" panose="02010800040101010101" pitchFamily="2" charset="-122"/>
              </a:rPr>
              <a:t>Maximum Power Theorem</a:t>
            </a:r>
          </a:p>
        </p:txBody>
      </p:sp>
      <p:sp>
        <p:nvSpPr>
          <p:cNvPr id="20" name="Text Box 3"/>
          <p:cNvSpPr txBox="1">
            <a:spLocks noChangeArrowheads="1"/>
          </p:cNvSpPr>
          <p:nvPr/>
        </p:nvSpPr>
        <p:spPr bwMode="auto">
          <a:xfrm>
            <a:off x="755650" y="1125538"/>
            <a:ext cx="7910513" cy="18651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a:solidFill>
                  <a:schemeClr val="tx1"/>
                </a:solidFill>
                <a:latin typeface="Arial" panose="020B0604020202020204" pitchFamily="34" charset="0"/>
                <a:ea typeface="宋体" panose="02010600030101010101" pitchFamily="2" charset="-122"/>
              </a:defRPr>
            </a:lvl1pPr>
            <a:lvl2pPr marL="857250">
              <a:defRPr>
                <a:solidFill>
                  <a:schemeClr val="tx1"/>
                </a:solidFill>
                <a:latin typeface="Arial" panose="020B0604020202020204" pitchFamily="34" charset="0"/>
                <a:ea typeface="宋体" panose="02010600030101010101" pitchFamily="2" charset="-122"/>
              </a:defRPr>
            </a:lvl2pPr>
            <a:lvl3pPr marL="104775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zh-CN" altLang="en-US" sz="2400" b="1" dirty="0">
                <a:latin typeface="微软雅黑" panose="020B0503020204020204" pitchFamily="34" charset="-122"/>
                <a:ea typeface="微软雅黑" panose="020B0503020204020204" pitchFamily="34" charset="-122"/>
              </a:rPr>
              <a:t>一个含源线性一端口电路，当所接负载不同时，一端口电路传输给负载的功率就不同，讨论负载为何值时能从电路获取最大功率，及最大功率的值是多少的问题是有工程意义的。</a:t>
            </a:r>
          </a:p>
        </p:txBody>
      </p:sp>
      <p:grpSp>
        <p:nvGrpSpPr>
          <p:cNvPr id="21" name="Group 85"/>
          <p:cNvGrpSpPr>
            <a:grpSpLocks/>
          </p:cNvGrpSpPr>
          <p:nvPr/>
        </p:nvGrpSpPr>
        <p:grpSpPr bwMode="auto">
          <a:xfrm>
            <a:off x="755650" y="3644900"/>
            <a:ext cx="3168650" cy="1635125"/>
            <a:chOff x="476" y="2296"/>
            <a:chExt cx="1996" cy="1030"/>
          </a:xfrm>
        </p:grpSpPr>
        <p:sp>
          <p:nvSpPr>
            <p:cNvPr id="22" name="Freeform 74"/>
            <p:cNvSpPr>
              <a:spLocks/>
            </p:cNvSpPr>
            <p:nvPr/>
          </p:nvSpPr>
          <p:spPr bwMode="auto">
            <a:xfrm flipV="1">
              <a:off x="1020" y="2399"/>
              <a:ext cx="904" cy="44"/>
            </a:xfrm>
            <a:custGeom>
              <a:avLst/>
              <a:gdLst>
                <a:gd name="T0" fmla="*/ 0 w 516"/>
                <a:gd name="T1" fmla="*/ 0 h 1"/>
                <a:gd name="T2" fmla="*/ 516 w 516"/>
                <a:gd name="T3" fmla="*/ 0 h 1"/>
              </a:gdLst>
              <a:ahLst/>
              <a:cxnLst>
                <a:cxn ang="0">
                  <a:pos x="T0" y="T1"/>
                </a:cxn>
                <a:cxn ang="0">
                  <a:pos x="T2" y="T3"/>
                </a:cxn>
              </a:cxnLst>
              <a:rect l="0" t="0" r="r" b="b"/>
              <a:pathLst>
                <a:path w="516" h="1">
                  <a:moveTo>
                    <a:pt x="0" y="0"/>
                  </a:moveTo>
                  <a:lnTo>
                    <a:pt x="516"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75"/>
            <p:cNvSpPr>
              <a:spLocks noChangeShapeType="1"/>
            </p:cNvSpPr>
            <p:nvPr/>
          </p:nvSpPr>
          <p:spPr bwMode="auto">
            <a:xfrm>
              <a:off x="1201" y="2354"/>
              <a:ext cx="408"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76"/>
            <p:cNvSpPr txBox="1">
              <a:spLocks noChangeArrowheads="1"/>
            </p:cNvSpPr>
            <p:nvPr/>
          </p:nvSpPr>
          <p:spPr bwMode="auto">
            <a:xfrm>
              <a:off x="1247" y="2399"/>
              <a:ext cx="2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0" i="1" dirty="0" err="1">
                  <a:latin typeface="Times New Roman" panose="02020603050405020304" pitchFamily="18" charset="0"/>
                  <a:ea typeface="宋体" panose="02010600030101010101" pitchFamily="2" charset="-122"/>
                </a:rPr>
                <a:t>i</a:t>
              </a:r>
              <a:endParaRPr kumimoji="1" lang="en-US" altLang="zh-CN" sz="2400" b="0" dirty="0">
                <a:latin typeface="Times New Roman" panose="02020603050405020304" pitchFamily="18" charset="0"/>
                <a:ea typeface="宋体" panose="02010600030101010101" pitchFamily="2" charset="-122"/>
              </a:endParaRPr>
            </a:p>
          </p:txBody>
        </p:sp>
        <p:sp>
          <p:nvSpPr>
            <p:cNvPr id="25" name="Text Box 77"/>
            <p:cNvSpPr txBox="1">
              <a:spLocks noChangeArrowheads="1"/>
            </p:cNvSpPr>
            <p:nvPr/>
          </p:nvSpPr>
          <p:spPr bwMode="auto">
            <a:xfrm>
              <a:off x="1610" y="2445"/>
              <a:ext cx="19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0" dirty="0">
                  <a:latin typeface="Times New Roman" panose="02020603050405020304" pitchFamily="18" charset="0"/>
                  <a:ea typeface="宋体" panose="02010600030101010101" pitchFamily="2" charset="-122"/>
                </a:rPr>
                <a:t>+</a:t>
              </a:r>
            </a:p>
          </p:txBody>
        </p:sp>
        <p:sp>
          <p:nvSpPr>
            <p:cNvPr id="26" name="Text Box 78"/>
            <p:cNvSpPr txBox="1">
              <a:spLocks noChangeArrowheads="1"/>
            </p:cNvSpPr>
            <p:nvPr/>
          </p:nvSpPr>
          <p:spPr bwMode="auto">
            <a:xfrm>
              <a:off x="1610" y="2853"/>
              <a:ext cx="240"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0">
                  <a:latin typeface="Times New Roman" panose="02020603050405020304" pitchFamily="18" charset="0"/>
                  <a:ea typeface="宋体" panose="02010600030101010101" pitchFamily="2" charset="-122"/>
                </a:rPr>
                <a:t>–</a:t>
              </a:r>
            </a:p>
          </p:txBody>
        </p:sp>
        <p:sp>
          <p:nvSpPr>
            <p:cNvPr id="27" name="Text Box 79"/>
            <p:cNvSpPr txBox="1">
              <a:spLocks noChangeArrowheads="1"/>
            </p:cNvSpPr>
            <p:nvPr/>
          </p:nvSpPr>
          <p:spPr bwMode="auto">
            <a:xfrm>
              <a:off x="1610" y="2626"/>
              <a:ext cx="2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0" i="1" dirty="0">
                  <a:latin typeface="Times New Roman" panose="02020603050405020304" pitchFamily="18" charset="0"/>
                  <a:ea typeface="宋体" panose="02010600030101010101" pitchFamily="2" charset="-122"/>
                </a:rPr>
                <a:t>u</a:t>
              </a:r>
              <a:endParaRPr kumimoji="1" lang="en-US" altLang="zh-CN" sz="2400" b="0" dirty="0">
                <a:latin typeface="Times New Roman" panose="02020603050405020304" pitchFamily="18" charset="0"/>
                <a:ea typeface="宋体" panose="02010600030101010101" pitchFamily="2" charset="-122"/>
              </a:endParaRPr>
            </a:p>
          </p:txBody>
        </p:sp>
        <p:sp>
          <p:nvSpPr>
            <p:cNvPr id="28" name="Freeform 81"/>
            <p:cNvSpPr>
              <a:spLocks/>
            </p:cNvSpPr>
            <p:nvPr/>
          </p:nvSpPr>
          <p:spPr bwMode="auto">
            <a:xfrm flipV="1">
              <a:off x="975" y="3125"/>
              <a:ext cx="952" cy="45"/>
            </a:xfrm>
            <a:custGeom>
              <a:avLst/>
              <a:gdLst>
                <a:gd name="T0" fmla="*/ 0 w 516"/>
                <a:gd name="T1" fmla="*/ 0 h 1"/>
                <a:gd name="T2" fmla="*/ 516 w 516"/>
                <a:gd name="T3" fmla="*/ 0 h 1"/>
              </a:gdLst>
              <a:ahLst/>
              <a:cxnLst>
                <a:cxn ang="0">
                  <a:pos x="T0" y="T1"/>
                </a:cxn>
                <a:cxn ang="0">
                  <a:pos x="T2" y="T3"/>
                </a:cxn>
              </a:cxnLst>
              <a:rect l="0" t="0" r="r" b="b"/>
              <a:pathLst>
                <a:path w="516" h="1">
                  <a:moveTo>
                    <a:pt x="0" y="0"/>
                  </a:moveTo>
                  <a:lnTo>
                    <a:pt x="516" y="0"/>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82"/>
            <p:cNvSpPr>
              <a:spLocks noChangeArrowheads="1"/>
            </p:cNvSpPr>
            <p:nvPr/>
          </p:nvSpPr>
          <p:spPr bwMode="auto">
            <a:xfrm>
              <a:off x="1473" y="2414"/>
              <a:ext cx="69" cy="76"/>
            </a:xfrm>
            <a:prstGeom prst="ellipse">
              <a:avLst/>
            </a:prstGeom>
            <a:solidFill>
              <a:schemeClr val="bg1"/>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83"/>
            <p:cNvSpPr>
              <a:spLocks noChangeArrowheads="1"/>
            </p:cNvSpPr>
            <p:nvPr/>
          </p:nvSpPr>
          <p:spPr bwMode="auto">
            <a:xfrm>
              <a:off x="1473" y="3125"/>
              <a:ext cx="69" cy="76"/>
            </a:xfrm>
            <a:prstGeom prst="ellipse">
              <a:avLst/>
            </a:prstGeom>
            <a:solidFill>
              <a:schemeClr val="bg1"/>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Rectangle 84"/>
            <p:cNvSpPr>
              <a:spLocks noChangeArrowheads="1"/>
            </p:cNvSpPr>
            <p:nvPr/>
          </p:nvSpPr>
          <p:spPr bwMode="auto">
            <a:xfrm>
              <a:off x="476" y="2296"/>
              <a:ext cx="634" cy="1030"/>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4400" b="0" dirty="0">
                  <a:latin typeface="Times New Roman" panose="02020603050405020304" pitchFamily="18" charset="0"/>
                  <a:ea typeface="仿宋_GB2312" pitchFamily="49" charset="-122"/>
                </a:rPr>
                <a:t>A</a:t>
              </a:r>
            </a:p>
          </p:txBody>
        </p:sp>
        <p:sp>
          <p:nvSpPr>
            <p:cNvPr id="32" name="Rectangle 80"/>
            <p:cNvSpPr>
              <a:spLocks noChangeArrowheads="1"/>
            </p:cNvSpPr>
            <p:nvPr/>
          </p:nvSpPr>
          <p:spPr bwMode="auto">
            <a:xfrm>
              <a:off x="1882" y="2354"/>
              <a:ext cx="590" cy="953"/>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3200" b="1" dirty="0">
                  <a:latin typeface="宋体" panose="02010600030101010101" pitchFamily="2" charset="-122"/>
                  <a:ea typeface="宋体" panose="02010600030101010101" pitchFamily="2" charset="-122"/>
                </a:rPr>
                <a:t>负</a:t>
              </a:r>
            </a:p>
            <a:p>
              <a:pPr algn="ctr"/>
              <a:r>
                <a:rPr lang="zh-CN" altLang="en-US" sz="3200" b="1" dirty="0">
                  <a:latin typeface="宋体" panose="02010600030101010101" pitchFamily="2" charset="-122"/>
                  <a:ea typeface="宋体" panose="02010600030101010101" pitchFamily="2" charset="-122"/>
                </a:rPr>
                <a:t>载</a:t>
              </a:r>
            </a:p>
          </p:txBody>
        </p:sp>
      </p:grpSp>
      <p:grpSp>
        <p:nvGrpSpPr>
          <p:cNvPr id="33" name="Group 87"/>
          <p:cNvGrpSpPr>
            <a:grpSpLocks/>
          </p:cNvGrpSpPr>
          <p:nvPr/>
        </p:nvGrpSpPr>
        <p:grpSpPr bwMode="auto">
          <a:xfrm>
            <a:off x="2411413" y="5445125"/>
            <a:ext cx="4826000" cy="647700"/>
            <a:chOff x="1519" y="3430"/>
            <a:chExt cx="3040" cy="408"/>
          </a:xfrm>
        </p:grpSpPr>
        <p:sp>
          <p:nvSpPr>
            <p:cNvPr id="34" name="AutoShape 86"/>
            <p:cNvSpPr>
              <a:spLocks noChangeArrowheads="1"/>
            </p:cNvSpPr>
            <p:nvPr/>
          </p:nvSpPr>
          <p:spPr bwMode="auto">
            <a:xfrm>
              <a:off x="1519" y="3566"/>
              <a:ext cx="3040" cy="272"/>
            </a:xfrm>
            <a:prstGeom prst="curvedUpArrow">
              <a:avLst>
                <a:gd name="adj1" fmla="val 91171"/>
                <a:gd name="adj2" fmla="val 314700"/>
                <a:gd name="adj3" fmla="val 38995"/>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57"/>
            <p:cNvSpPr txBox="1">
              <a:spLocks noChangeArrowheads="1"/>
            </p:cNvSpPr>
            <p:nvPr/>
          </p:nvSpPr>
          <p:spPr bwMode="auto">
            <a:xfrm>
              <a:off x="2018" y="3430"/>
              <a:ext cx="190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latin typeface="宋体" panose="02010600030101010101" pitchFamily="2" charset="-122"/>
                  <a:ea typeface="宋体" panose="02010600030101010101" pitchFamily="2" charset="-122"/>
                </a:rPr>
                <a:t>应用戴维南定理</a:t>
              </a:r>
            </a:p>
          </p:txBody>
        </p:sp>
      </p:grpSp>
      <p:grpSp>
        <p:nvGrpSpPr>
          <p:cNvPr id="36" name="Group 88"/>
          <p:cNvGrpSpPr>
            <a:grpSpLocks/>
          </p:cNvGrpSpPr>
          <p:nvPr/>
        </p:nvGrpSpPr>
        <p:grpSpPr bwMode="auto">
          <a:xfrm>
            <a:off x="5494338" y="3141663"/>
            <a:ext cx="2894012" cy="2160587"/>
            <a:chOff x="1202" y="1888"/>
            <a:chExt cx="1823" cy="1361"/>
          </a:xfrm>
        </p:grpSpPr>
        <p:sp>
          <p:nvSpPr>
            <p:cNvPr id="37" name="Oval 89"/>
            <p:cNvSpPr>
              <a:spLocks noChangeArrowheads="1"/>
            </p:cNvSpPr>
            <p:nvPr/>
          </p:nvSpPr>
          <p:spPr bwMode="auto">
            <a:xfrm>
              <a:off x="1202" y="2523"/>
              <a:ext cx="363" cy="363"/>
            </a:xfrm>
            <a:prstGeom prst="ellipse">
              <a:avLst/>
            </a:prstGeom>
            <a:no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b="0">
                <a:ea typeface="仿宋_GB2312" pitchFamily="49" charset="-122"/>
              </a:endParaRPr>
            </a:p>
          </p:txBody>
        </p:sp>
        <p:sp>
          <p:nvSpPr>
            <p:cNvPr id="38" name="Text Box 90"/>
            <p:cNvSpPr txBox="1">
              <a:spLocks noChangeArrowheads="1"/>
            </p:cNvSpPr>
            <p:nvPr/>
          </p:nvSpPr>
          <p:spPr bwMode="auto">
            <a:xfrm>
              <a:off x="2154" y="1888"/>
              <a:ext cx="29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0" i="1">
                  <a:latin typeface="Times New Roman" panose="02020603050405020304" pitchFamily="18" charset="0"/>
                  <a:ea typeface="宋体" panose="02010600030101010101" pitchFamily="2" charset="-122"/>
                </a:rPr>
                <a:t>i</a:t>
              </a:r>
              <a:endParaRPr kumimoji="1" lang="en-US" altLang="zh-CN" sz="2400" b="0">
                <a:latin typeface="Times New Roman" panose="02020603050405020304" pitchFamily="18" charset="0"/>
                <a:ea typeface="宋体" panose="02010600030101010101" pitchFamily="2" charset="-122"/>
              </a:endParaRPr>
            </a:p>
          </p:txBody>
        </p:sp>
        <p:sp>
          <p:nvSpPr>
            <p:cNvPr id="39" name="Text Box 91"/>
            <p:cNvSpPr txBox="1">
              <a:spLocks noChangeArrowheads="1"/>
            </p:cNvSpPr>
            <p:nvPr/>
          </p:nvSpPr>
          <p:spPr bwMode="auto">
            <a:xfrm>
              <a:off x="1565" y="2568"/>
              <a:ext cx="53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0" i="1" dirty="0" err="1">
                  <a:latin typeface="Times New Roman" panose="02020603050405020304" pitchFamily="18" charset="0"/>
                  <a:ea typeface="宋体" panose="02010600030101010101" pitchFamily="2" charset="-122"/>
                </a:rPr>
                <a:t>U</a:t>
              </a:r>
              <a:r>
                <a:rPr kumimoji="1" lang="en-US" altLang="zh-CN" sz="2400" b="0" baseline="-25000" dirty="0" err="1">
                  <a:latin typeface="Times New Roman" panose="02020603050405020304" pitchFamily="18" charset="0"/>
                  <a:ea typeface="宋体" panose="02010600030101010101" pitchFamily="2" charset="-122"/>
                </a:rPr>
                <a:t>oc</a:t>
              </a:r>
              <a:endParaRPr kumimoji="1" lang="en-US" altLang="zh-CN" sz="2400" b="0" dirty="0">
                <a:latin typeface="Times New Roman" panose="02020603050405020304" pitchFamily="18" charset="0"/>
                <a:ea typeface="宋体" panose="02010600030101010101" pitchFamily="2" charset="-122"/>
              </a:endParaRPr>
            </a:p>
          </p:txBody>
        </p:sp>
        <p:sp>
          <p:nvSpPr>
            <p:cNvPr id="40" name="Line 92"/>
            <p:cNvSpPr>
              <a:spLocks noChangeShapeType="1"/>
            </p:cNvSpPr>
            <p:nvPr/>
          </p:nvSpPr>
          <p:spPr bwMode="auto">
            <a:xfrm>
              <a:off x="2109" y="2296"/>
              <a:ext cx="416"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Text Box 93"/>
            <p:cNvSpPr txBox="1">
              <a:spLocks noChangeArrowheads="1"/>
            </p:cNvSpPr>
            <p:nvPr/>
          </p:nvSpPr>
          <p:spPr bwMode="auto">
            <a:xfrm>
              <a:off x="1519" y="2296"/>
              <a:ext cx="23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0">
                  <a:latin typeface="Times New Roman" panose="02020603050405020304" pitchFamily="18" charset="0"/>
                  <a:ea typeface="宋体" panose="02010600030101010101" pitchFamily="2" charset="-122"/>
                </a:rPr>
                <a:t>+</a:t>
              </a:r>
            </a:p>
          </p:txBody>
        </p:sp>
        <p:sp>
          <p:nvSpPr>
            <p:cNvPr id="42" name="Text Box 94"/>
            <p:cNvSpPr txBox="1">
              <a:spLocks noChangeArrowheads="1"/>
            </p:cNvSpPr>
            <p:nvPr/>
          </p:nvSpPr>
          <p:spPr bwMode="auto">
            <a:xfrm>
              <a:off x="1519" y="2840"/>
              <a:ext cx="29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0">
                  <a:latin typeface="Times New Roman" panose="02020603050405020304" pitchFamily="18" charset="0"/>
                  <a:ea typeface="宋体" panose="02010600030101010101" pitchFamily="2" charset="-122"/>
                </a:rPr>
                <a:t>–</a:t>
              </a:r>
            </a:p>
          </p:txBody>
        </p:sp>
        <p:sp>
          <p:nvSpPr>
            <p:cNvPr id="43" name="Text Box 95"/>
            <p:cNvSpPr txBox="1">
              <a:spLocks noChangeArrowheads="1"/>
            </p:cNvSpPr>
            <p:nvPr/>
          </p:nvSpPr>
          <p:spPr bwMode="auto">
            <a:xfrm>
              <a:off x="1655" y="1888"/>
              <a:ext cx="41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0" i="1">
                  <a:latin typeface="Times New Roman" panose="02020603050405020304" pitchFamily="18" charset="0"/>
                  <a:ea typeface="宋体" panose="02010600030101010101" pitchFamily="2" charset="-122"/>
                </a:rPr>
                <a:t>R</a:t>
              </a:r>
              <a:r>
                <a:rPr kumimoji="1" lang="en-US" altLang="zh-CN" sz="2400" b="0" baseline="-25000">
                  <a:latin typeface="Times New Roman" panose="02020603050405020304" pitchFamily="18" charset="0"/>
                  <a:ea typeface="宋体" panose="02010600030101010101" pitchFamily="2" charset="-122"/>
                </a:rPr>
                <a:t>eq</a:t>
              </a:r>
              <a:endParaRPr kumimoji="1" lang="en-US" altLang="zh-CN" sz="2400" b="0">
                <a:latin typeface="Times New Roman" panose="02020603050405020304" pitchFamily="18" charset="0"/>
                <a:ea typeface="宋体" panose="02010600030101010101" pitchFamily="2" charset="-122"/>
              </a:endParaRPr>
            </a:p>
          </p:txBody>
        </p:sp>
        <p:sp>
          <p:nvSpPr>
            <p:cNvPr id="44" name="Text Box 96"/>
            <p:cNvSpPr txBox="1">
              <a:spLocks noChangeArrowheads="1"/>
            </p:cNvSpPr>
            <p:nvPr/>
          </p:nvSpPr>
          <p:spPr bwMode="auto">
            <a:xfrm>
              <a:off x="2608" y="2523"/>
              <a:ext cx="41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0" i="1">
                  <a:latin typeface="Times New Roman" panose="02020603050405020304" pitchFamily="18" charset="0"/>
                  <a:ea typeface="宋体" panose="02010600030101010101" pitchFamily="2" charset="-122"/>
                </a:rPr>
                <a:t>R</a:t>
              </a:r>
              <a:r>
                <a:rPr kumimoji="1" lang="en-US" altLang="zh-CN" sz="2400" b="0" baseline="-25000">
                  <a:latin typeface="Times New Roman" panose="02020603050405020304" pitchFamily="18" charset="0"/>
                  <a:ea typeface="宋体" panose="02010600030101010101" pitchFamily="2" charset="-122"/>
                </a:rPr>
                <a:t>L</a:t>
              </a:r>
              <a:endParaRPr kumimoji="1" lang="en-US" altLang="zh-CN" sz="2400" b="0">
                <a:latin typeface="Times New Roman" panose="02020603050405020304" pitchFamily="18" charset="0"/>
                <a:ea typeface="宋体" panose="02010600030101010101" pitchFamily="2" charset="-122"/>
              </a:endParaRPr>
            </a:p>
          </p:txBody>
        </p:sp>
        <p:sp>
          <p:nvSpPr>
            <p:cNvPr id="45" name="Rectangle 97"/>
            <p:cNvSpPr>
              <a:spLocks noChangeArrowheads="1"/>
            </p:cNvSpPr>
            <p:nvPr/>
          </p:nvSpPr>
          <p:spPr bwMode="auto">
            <a:xfrm>
              <a:off x="1383" y="2251"/>
              <a:ext cx="1179" cy="998"/>
            </a:xfrm>
            <a:prstGeom prst="rect">
              <a:avLst/>
            </a:prstGeom>
            <a:no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98"/>
            <p:cNvSpPr>
              <a:spLocks noChangeArrowheads="1"/>
            </p:cNvSpPr>
            <p:nvPr/>
          </p:nvSpPr>
          <p:spPr bwMode="auto">
            <a:xfrm>
              <a:off x="1655" y="2205"/>
              <a:ext cx="317" cy="13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Rectangle 99"/>
            <p:cNvSpPr>
              <a:spLocks noChangeArrowheads="1"/>
            </p:cNvSpPr>
            <p:nvPr/>
          </p:nvSpPr>
          <p:spPr bwMode="auto">
            <a:xfrm>
              <a:off x="2481" y="2523"/>
              <a:ext cx="127" cy="31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100"/>
            <p:cNvSpPr>
              <a:spLocks noChangeShapeType="1"/>
            </p:cNvSpPr>
            <p:nvPr/>
          </p:nvSpPr>
          <p:spPr bwMode="auto">
            <a:xfrm flipV="1">
              <a:off x="2336" y="2478"/>
              <a:ext cx="454" cy="272"/>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85002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lide(fromBottom)">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1000"/>
                                        <p:tgtEl>
                                          <p:spTgt spid="33"/>
                                        </p:tgtEl>
                                      </p:cBhvr>
                                    </p:animEffect>
                                  </p:childTnLst>
                                </p:cTn>
                              </p:par>
                            </p:childTnLst>
                          </p:cTn>
                        </p:par>
                        <p:par>
                          <p:cTn id="18" fill="hold">
                            <p:stCondLst>
                              <p:cond delay="1000"/>
                            </p:stCondLst>
                            <p:childTnLst>
                              <p:par>
                                <p:cTn id="19" presetID="3" presetClass="entr" presetSubtype="10"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blinds(horizontal)">
                                      <p:cBhvr>
                                        <p:cTn id="2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74" name="Object 34"/>
          <p:cNvGraphicFramePr>
            <a:graphicFrameLocks noChangeAspect="1"/>
          </p:cNvGraphicFramePr>
          <p:nvPr>
            <p:extLst>
              <p:ext uri="{D42A27DB-BD31-4B8C-83A1-F6EECF244321}">
                <p14:modId xmlns:p14="http://schemas.microsoft.com/office/powerpoint/2010/main" val="1715414158"/>
              </p:ext>
            </p:extLst>
          </p:nvPr>
        </p:nvGraphicFramePr>
        <p:xfrm>
          <a:off x="523875" y="625475"/>
          <a:ext cx="3108325" cy="1058863"/>
        </p:xfrm>
        <a:graphic>
          <a:graphicData uri="http://schemas.openxmlformats.org/presentationml/2006/ole">
            <mc:AlternateContent xmlns:mc="http://schemas.openxmlformats.org/markup-compatibility/2006">
              <mc:Choice xmlns:v="urn:schemas-microsoft-com:vml" Requires="v">
                <p:oleObj spid="_x0000_s58066" name="Equation" r:id="rId3" imgW="1180800" imgH="444240" progId="Equation.DSMT4">
                  <p:embed/>
                </p:oleObj>
              </mc:Choice>
              <mc:Fallback>
                <p:oleObj name="Equation" r:id="rId3" imgW="1180800" imgH="444240" progId="Equation.DSMT4">
                  <p:embed/>
                  <p:pic>
                    <p:nvPicPr>
                      <p:cNvPr id="35874" name="Object 34"/>
                      <p:cNvPicPr>
                        <a:picLocks noChangeAspect="1" noChangeArrowheads="1"/>
                      </p:cNvPicPr>
                      <p:nvPr/>
                    </p:nvPicPr>
                    <p:blipFill>
                      <a:blip r:embed="rId4"/>
                      <a:srcRect/>
                      <a:stretch>
                        <a:fillRect/>
                      </a:stretch>
                    </p:blipFill>
                    <p:spPr bwMode="auto">
                      <a:xfrm>
                        <a:off x="523875" y="625475"/>
                        <a:ext cx="3108325" cy="1058863"/>
                      </a:xfrm>
                      <a:prstGeom prst="rect">
                        <a:avLst/>
                      </a:prstGeom>
                      <a:noFill/>
                      <a:ln>
                        <a:noFill/>
                      </a:ln>
                      <a:effectLst/>
                    </p:spPr>
                  </p:pic>
                </p:oleObj>
              </mc:Fallback>
            </mc:AlternateContent>
          </a:graphicData>
        </a:graphic>
      </p:graphicFrame>
      <p:graphicFrame>
        <p:nvGraphicFramePr>
          <p:cNvPr id="35885" name="Object 45"/>
          <p:cNvGraphicFramePr>
            <a:graphicFrameLocks noChangeAspect="1"/>
          </p:cNvGraphicFramePr>
          <p:nvPr>
            <p:extLst>
              <p:ext uri="{D42A27DB-BD31-4B8C-83A1-F6EECF244321}">
                <p14:modId xmlns:p14="http://schemas.microsoft.com/office/powerpoint/2010/main" val="1627365963"/>
              </p:ext>
            </p:extLst>
          </p:nvPr>
        </p:nvGraphicFramePr>
        <p:xfrm>
          <a:off x="965200" y="2695575"/>
          <a:ext cx="6313488" cy="1127125"/>
        </p:xfrm>
        <a:graphic>
          <a:graphicData uri="http://schemas.openxmlformats.org/presentationml/2006/ole">
            <mc:AlternateContent xmlns:mc="http://schemas.openxmlformats.org/markup-compatibility/2006">
              <mc:Choice xmlns:v="urn:schemas-microsoft-com:vml" Requires="v">
                <p:oleObj spid="_x0000_s58067" name="Equation" r:id="rId5" imgW="2450880" imgH="482400" progId="Equation.DSMT4">
                  <p:embed/>
                </p:oleObj>
              </mc:Choice>
              <mc:Fallback>
                <p:oleObj name="Equation" r:id="rId5" imgW="2450880" imgH="482400" progId="Equation.DSMT4">
                  <p:embed/>
                  <p:pic>
                    <p:nvPicPr>
                      <p:cNvPr id="35885" name="Object 45"/>
                      <p:cNvPicPr>
                        <a:picLocks noChangeAspect="1" noChangeArrowheads="1"/>
                      </p:cNvPicPr>
                      <p:nvPr/>
                    </p:nvPicPr>
                    <p:blipFill>
                      <a:blip r:embed="rId6"/>
                      <a:srcRect/>
                      <a:stretch>
                        <a:fillRect/>
                      </a:stretch>
                    </p:blipFill>
                    <p:spPr bwMode="auto">
                      <a:xfrm>
                        <a:off x="965200" y="2695575"/>
                        <a:ext cx="6313488" cy="112712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86" name="AutoShape 46"/>
          <p:cNvSpPr>
            <a:spLocks noChangeArrowheads="1"/>
          </p:cNvSpPr>
          <p:nvPr/>
        </p:nvSpPr>
        <p:spPr bwMode="auto">
          <a:xfrm>
            <a:off x="684213" y="4292600"/>
            <a:ext cx="792162" cy="144463"/>
          </a:xfrm>
          <a:prstGeom prst="rightArrow">
            <a:avLst>
              <a:gd name="adj1" fmla="val 50000"/>
              <a:gd name="adj2" fmla="val 137087"/>
            </a:avLst>
          </a:prstGeom>
          <a:solidFill>
            <a:srgbClr val="FF0000"/>
          </a:solidFill>
          <a:ln>
            <a:noFill/>
          </a:ln>
          <a:effectLst/>
        </p:spPr>
        <p:txBody>
          <a:bodyPr wrap="none" anchor="ctr"/>
          <a:lstStyle/>
          <a:p>
            <a:endParaRPr lang="zh-CN" altLang="en-US"/>
          </a:p>
        </p:txBody>
      </p:sp>
      <p:graphicFrame>
        <p:nvGraphicFramePr>
          <p:cNvPr id="35889" name="Object 49"/>
          <p:cNvGraphicFramePr>
            <a:graphicFrameLocks noChangeAspect="1"/>
          </p:cNvGraphicFramePr>
          <p:nvPr>
            <p:extLst>
              <p:ext uri="{D42A27DB-BD31-4B8C-83A1-F6EECF244321}">
                <p14:modId xmlns:p14="http://schemas.microsoft.com/office/powerpoint/2010/main" val="2914228468"/>
              </p:ext>
            </p:extLst>
          </p:nvPr>
        </p:nvGraphicFramePr>
        <p:xfrm>
          <a:off x="1296987" y="3987535"/>
          <a:ext cx="2335213" cy="871538"/>
        </p:xfrm>
        <a:graphic>
          <a:graphicData uri="http://schemas.openxmlformats.org/presentationml/2006/ole">
            <mc:AlternateContent xmlns:mc="http://schemas.openxmlformats.org/markup-compatibility/2006">
              <mc:Choice xmlns:v="urn:schemas-microsoft-com:vml" Requires="v">
                <p:oleObj spid="_x0000_s58068" name="公式" r:id="rId7" imgW="647640" imgH="266400" progId="Equation.3">
                  <p:embed/>
                </p:oleObj>
              </mc:Choice>
              <mc:Fallback>
                <p:oleObj name="公式" r:id="rId7" imgW="647640" imgH="266400" progId="Equation.3">
                  <p:embed/>
                  <p:pic>
                    <p:nvPicPr>
                      <p:cNvPr id="35889" name="Object 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6987" y="3987535"/>
                        <a:ext cx="2335213" cy="871538"/>
                      </a:xfrm>
                      <a:prstGeom prst="rect">
                        <a:avLst/>
                      </a:prstGeom>
                      <a:noFill/>
                      <a:ln>
                        <a:noFill/>
                      </a:ln>
                      <a:effectLst/>
                    </p:spPr>
                  </p:pic>
                </p:oleObj>
              </mc:Fallback>
            </mc:AlternateContent>
          </a:graphicData>
        </a:graphic>
      </p:graphicFrame>
      <p:sp>
        <p:nvSpPr>
          <p:cNvPr id="35890" name="AutoShape 50"/>
          <p:cNvSpPr>
            <a:spLocks noChangeArrowheads="1"/>
          </p:cNvSpPr>
          <p:nvPr/>
        </p:nvSpPr>
        <p:spPr bwMode="auto">
          <a:xfrm>
            <a:off x="4121944" y="1178142"/>
            <a:ext cx="792163" cy="144462"/>
          </a:xfrm>
          <a:prstGeom prst="rightArrow">
            <a:avLst>
              <a:gd name="adj1" fmla="val 50000"/>
              <a:gd name="adj2" fmla="val 137088"/>
            </a:avLst>
          </a:prstGeom>
          <a:solidFill>
            <a:srgbClr val="FF0000"/>
          </a:solidFill>
          <a:ln w="9525">
            <a:solidFill>
              <a:srgbClr val="FF0000"/>
            </a:solidFill>
            <a:miter lim="800000"/>
            <a:headEnd/>
            <a:tailEnd/>
          </a:ln>
          <a:effectLst/>
        </p:spPr>
        <p:txBody>
          <a:bodyPr wrap="none" anchor="ctr"/>
          <a:lstStyle/>
          <a:p>
            <a:endParaRPr lang="zh-CN" altLang="en-US"/>
          </a:p>
        </p:txBody>
      </p:sp>
      <p:graphicFrame>
        <p:nvGraphicFramePr>
          <p:cNvPr id="35892" name="Object 52"/>
          <p:cNvGraphicFramePr>
            <a:graphicFrameLocks noChangeAspect="1"/>
          </p:cNvGraphicFramePr>
          <p:nvPr>
            <p:extLst>
              <p:ext uri="{D42A27DB-BD31-4B8C-83A1-F6EECF244321}">
                <p14:modId xmlns:p14="http://schemas.microsoft.com/office/powerpoint/2010/main" val="1105500414"/>
              </p:ext>
            </p:extLst>
          </p:nvPr>
        </p:nvGraphicFramePr>
        <p:xfrm>
          <a:off x="5376863" y="3717925"/>
          <a:ext cx="2676525" cy="1484313"/>
        </p:xfrm>
        <a:graphic>
          <a:graphicData uri="http://schemas.openxmlformats.org/presentationml/2006/ole">
            <mc:AlternateContent xmlns:mc="http://schemas.openxmlformats.org/markup-compatibility/2006">
              <mc:Choice xmlns:v="urn:schemas-microsoft-com:vml" Requires="v">
                <p:oleObj spid="_x0000_s58069" name="公式" r:id="rId9" imgW="850680" imgH="520560" progId="Equation.3">
                  <p:embed/>
                </p:oleObj>
              </mc:Choice>
              <mc:Fallback>
                <p:oleObj name="公式" r:id="rId9" imgW="850680" imgH="520560" progId="Equation.3">
                  <p:embed/>
                  <p:pic>
                    <p:nvPicPr>
                      <p:cNvPr id="35892" name="Object 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6863" y="3717925"/>
                        <a:ext cx="2676525" cy="1484313"/>
                      </a:xfrm>
                      <a:prstGeom prst="rect">
                        <a:avLst/>
                      </a:prstGeom>
                      <a:noFill/>
                      <a:ln>
                        <a:noFill/>
                      </a:ln>
                      <a:effectLst/>
                    </p:spPr>
                  </p:pic>
                </p:oleObj>
              </mc:Fallback>
            </mc:AlternateContent>
          </a:graphicData>
        </a:graphic>
      </p:graphicFrame>
      <p:sp>
        <p:nvSpPr>
          <p:cNvPr id="35893" name="AutoShape 53"/>
          <p:cNvSpPr>
            <a:spLocks noChangeArrowheads="1"/>
          </p:cNvSpPr>
          <p:nvPr/>
        </p:nvSpPr>
        <p:spPr bwMode="auto">
          <a:xfrm>
            <a:off x="4284663" y="4292600"/>
            <a:ext cx="935037" cy="144463"/>
          </a:xfrm>
          <a:prstGeom prst="rightArrow">
            <a:avLst>
              <a:gd name="adj1" fmla="val 50000"/>
              <a:gd name="adj2" fmla="val 161813"/>
            </a:avLst>
          </a:prstGeom>
          <a:solidFill>
            <a:srgbClr val="FF0000"/>
          </a:solidFill>
          <a:ln>
            <a:noFill/>
          </a:ln>
          <a:effectLst/>
        </p:spPr>
        <p:txBody>
          <a:bodyPr wrap="none" anchor="ctr"/>
          <a:lstStyle/>
          <a:p>
            <a:endParaRPr lang="zh-CN" altLang="en-US"/>
          </a:p>
        </p:txBody>
      </p:sp>
      <p:sp>
        <p:nvSpPr>
          <p:cNvPr id="35894" name="AutoShape 54" descr="羊皮纸"/>
          <p:cNvSpPr>
            <a:spLocks noChangeArrowheads="1"/>
          </p:cNvSpPr>
          <p:nvPr/>
        </p:nvSpPr>
        <p:spPr bwMode="auto">
          <a:xfrm>
            <a:off x="1835696" y="5258528"/>
            <a:ext cx="3311525" cy="649287"/>
          </a:xfrm>
          <a:prstGeom prst="wedgeRoundRectCallout">
            <a:avLst>
              <a:gd name="adj1" fmla="val -47028"/>
              <a:gd name="adj2" fmla="val -130305"/>
              <a:gd name="adj3" fmla="val 16667"/>
            </a:avLst>
          </a:prstGeom>
          <a:blipFill dpi="0" rotWithShape="1">
            <a:blip r:embed="rId11"/>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sz="2800" b="1" dirty="0">
                <a:solidFill>
                  <a:schemeClr val="tx1"/>
                </a:solidFill>
                <a:latin typeface="宋体" panose="02010600030101010101" pitchFamily="2" charset="-122"/>
                <a:ea typeface="宋体" panose="02010600030101010101" pitchFamily="2" charset="-122"/>
              </a:rPr>
              <a:t>最大功率匹配条件</a:t>
            </a:r>
          </a:p>
        </p:txBody>
      </p:sp>
      <p:sp>
        <p:nvSpPr>
          <p:cNvPr id="35896" name="Text Box 56"/>
          <p:cNvSpPr txBox="1">
            <a:spLocks noChangeArrowheads="1"/>
          </p:cNvSpPr>
          <p:nvPr/>
        </p:nvSpPr>
        <p:spPr bwMode="auto">
          <a:xfrm>
            <a:off x="468313" y="1844675"/>
            <a:ext cx="201612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对</a:t>
            </a:r>
            <a:r>
              <a:rPr lang="en-US" altLang="zh-CN" b="0" i="1" dirty="0">
                <a:latin typeface="Times New Roman" panose="02020603050405020304" pitchFamily="18" charset="0"/>
                <a:ea typeface="仿宋_GB2312" pitchFamily="49" charset="-122"/>
              </a:rPr>
              <a:t>P</a:t>
            </a:r>
            <a:r>
              <a:rPr lang="zh-CN" altLang="en-US" dirty="0"/>
              <a:t>求导：</a:t>
            </a:r>
          </a:p>
        </p:txBody>
      </p:sp>
      <p:graphicFrame>
        <p:nvGraphicFramePr>
          <p:cNvPr id="29" name="Object 4"/>
          <p:cNvGraphicFramePr>
            <a:graphicFrameLocks noChangeAspect="1"/>
          </p:cNvGraphicFramePr>
          <p:nvPr>
            <p:extLst>
              <p:ext uri="{D42A27DB-BD31-4B8C-83A1-F6EECF244321}">
                <p14:modId xmlns:p14="http://schemas.microsoft.com/office/powerpoint/2010/main" val="3067466815"/>
              </p:ext>
            </p:extLst>
          </p:nvPr>
        </p:nvGraphicFramePr>
        <p:xfrm>
          <a:off x="5084763" y="300038"/>
          <a:ext cx="3079750" cy="2200275"/>
        </p:xfrm>
        <a:graphic>
          <a:graphicData uri="http://schemas.openxmlformats.org/presentationml/2006/ole">
            <mc:AlternateContent xmlns:mc="http://schemas.openxmlformats.org/markup-compatibility/2006">
              <mc:Choice xmlns:v="urn:schemas-microsoft-com:vml" Requires="v">
                <p:oleObj spid="_x0000_s58070" name="Visio" r:id="rId12" imgW="1570482" imgH="1128141" progId="Visio.Drawing.11">
                  <p:embed/>
                </p:oleObj>
              </mc:Choice>
              <mc:Fallback>
                <p:oleObj name="Visio" r:id="rId12" imgW="1570482" imgH="1128141" progId="Visio.Drawing.11">
                  <p:embed/>
                  <p:pic>
                    <p:nvPicPr>
                      <p:cNvPr id="249860" name="Object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84763" y="300038"/>
                        <a:ext cx="3079750"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Rectangle 13"/>
          <p:cNvSpPr>
            <a:spLocks noChangeArrowheads="1"/>
          </p:cNvSpPr>
          <p:nvPr/>
        </p:nvSpPr>
        <p:spPr bwMode="auto">
          <a:xfrm>
            <a:off x="548576" y="6023703"/>
            <a:ext cx="79208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spcBef>
                <a:spcPct val="50000"/>
              </a:spcBef>
              <a:defRPr/>
            </a:pPr>
            <a:r>
              <a:rPr lang="zh-CN" altLang="en-US" sz="28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负载与网络匹配（</a:t>
            </a:r>
            <a:r>
              <a:rPr lang="en-US" altLang="zh-CN" sz="28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 The source and load are matched </a:t>
            </a:r>
            <a:r>
              <a:rPr lang="zh-CN" altLang="en-US" sz="28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p>
        </p:txBody>
      </p:sp>
      <p:sp>
        <p:nvSpPr>
          <p:cNvPr id="2" name="文本框 1">
            <a:extLst>
              <a:ext uri="{FF2B5EF4-FFF2-40B4-BE49-F238E27FC236}">
                <a16:creationId xmlns:a16="http://schemas.microsoft.com/office/drawing/2014/main" id="{A8FBA88B-BC9D-4268-B77E-72A80254B9DD}"/>
              </a:ext>
            </a:extLst>
          </p:cNvPr>
          <p:cNvSpPr txBox="1"/>
          <p:nvPr/>
        </p:nvSpPr>
        <p:spPr>
          <a:xfrm>
            <a:off x="5472745" y="5318126"/>
            <a:ext cx="3611886" cy="523220"/>
          </a:xfrm>
          <a:prstGeom prst="rect">
            <a:avLst/>
          </a:prstGeom>
          <a:noFill/>
        </p:spPr>
        <p:txBody>
          <a:bodyPr wrap="none" rtlCol="0">
            <a:spAutoFit/>
          </a:bodyPr>
          <a:lstStyle/>
          <a:p>
            <a:r>
              <a:rPr lang="zh-CN" altLang="en-US" sz="2800" b="1" u="sng" dirty="0">
                <a:solidFill>
                  <a:srgbClr val="FF0000"/>
                </a:solidFill>
              </a:rPr>
              <a:t>特别强调这里的系数</a:t>
            </a:r>
            <a:r>
              <a:rPr lang="en-US" altLang="zh-CN" sz="2800" b="1" u="sng" dirty="0">
                <a:solidFill>
                  <a:srgbClr val="FF0000"/>
                </a:solidFill>
              </a:rPr>
              <a:t>4</a:t>
            </a:r>
            <a:endParaRPr lang="zh-CN" altLang="en-US" sz="2800" b="1" u="sng" dirty="0">
              <a:solidFill>
                <a:srgbClr val="FF0000"/>
              </a:solidFill>
            </a:endParaRPr>
          </a:p>
        </p:txBody>
      </p:sp>
    </p:spTree>
    <p:extLst>
      <p:ext uri="{BB962C8B-B14F-4D97-AF65-F5344CB8AC3E}">
        <p14:creationId xmlns:p14="http://schemas.microsoft.com/office/powerpoint/2010/main" val="17036252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6" fill="hold" nodeType="afterEffect">
                                  <p:stCondLst>
                                    <p:cond delay="0"/>
                                  </p:stCondLst>
                                  <p:childTnLst>
                                    <p:set>
                                      <p:cBhvr>
                                        <p:cTn id="6" dur="1" fill="hold">
                                          <p:stCondLst>
                                            <p:cond delay="0"/>
                                          </p:stCondLst>
                                        </p:cTn>
                                        <p:tgtEl>
                                          <p:spTgt spid="35874"/>
                                        </p:tgtEl>
                                        <p:attrNameLst>
                                          <p:attrName>style.visibility</p:attrName>
                                        </p:attrNameLst>
                                      </p:cBhvr>
                                      <p:to>
                                        <p:strVal val="visible"/>
                                      </p:to>
                                    </p:set>
                                    <p:animEffect transition="in" filter="strips(downRight)">
                                      <p:cBhvr>
                                        <p:cTn id="7" dur="3000"/>
                                        <p:tgtEl>
                                          <p:spTgt spid="3587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8" fill="hold" nodeType="clickEffect">
                                  <p:stCondLst>
                                    <p:cond delay="0"/>
                                  </p:stCondLst>
                                  <p:childTnLst>
                                    <p:set>
                                      <p:cBhvr>
                                        <p:cTn id="11" dur="1" fill="hold">
                                          <p:stCondLst>
                                            <p:cond delay="0"/>
                                          </p:stCondLst>
                                        </p:cTn>
                                        <p:tgtEl>
                                          <p:spTgt spid="35890"/>
                                        </p:tgtEl>
                                        <p:attrNameLst>
                                          <p:attrName>style.visibility</p:attrName>
                                        </p:attrNameLst>
                                      </p:cBhvr>
                                      <p:to>
                                        <p:strVal val="visible"/>
                                      </p:to>
                                    </p:set>
                                    <p:animEffect transition="in" filter="slide(fromLeft)">
                                      <p:cBhvr>
                                        <p:cTn id="12" dur="500"/>
                                        <p:tgtEl>
                                          <p:spTgt spid="3589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20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grpId="0" nodeType="clickEffect">
                                  <p:stCondLst>
                                    <p:cond delay="0"/>
                                  </p:stCondLst>
                                  <p:childTnLst>
                                    <p:set>
                                      <p:cBhvr>
                                        <p:cTn id="21" dur="1" fill="hold">
                                          <p:stCondLst>
                                            <p:cond delay="0"/>
                                          </p:stCondLst>
                                        </p:cTn>
                                        <p:tgtEl>
                                          <p:spTgt spid="35896"/>
                                        </p:tgtEl>
                                        <p:attrNameLst>
                                          <p:attrName>style.visibility</p:attrName>
                                        </p:attrNameLst>
                                      </p:cBhvr>
                                      <p:to>
                                        <p:strVal val="visible"/>
                                      </p:to>
                                    </p:set>
                                    <p:anim calcmode="lin" valueType="num">
                                      <p:cBhvr additive="base">
                                        <p:cTn id="22" dur="500" fill="hold"/>
                                        <p:tgtEl>
                                          <p:spTgt spid="35896"/>
                                        </p:tgtEl>
                                        <p:attrNameLst>
                                          <p:attrName>ppt_x</p:attrName>
                                        </p:attrNameLst>
                                      </p:cBhvr>
                                      <p:tavLst>
                                        <p:tav tm="0">
                                          <p:val>
                                            <p:strVal val="0-#ppt_w/2"/>
                                          </p:val>
                                        </p:tav>
                                        <p:tav tm="100000">
                                          <p:val>
                                            <p:strVal val="#ppt_x"/>
                                          </p:val>
                                        </p:tav>
                                      </p:tavLst>
                                    </p:anim>
                                    <p:anim calcmode="lin" valueType="num">
                                      <p:cBhvr additive="base">
                                        <p:cTn id="23" dur="500" fill="hold"/>
                                        <p:tgtEl>
                                          <p:spTgt spid="35896"/>
                                        </p:tgtEl>
                                        <p:attrNameLst>
                                          <p:attrName>ppt_y</p:attrName>
                                        </p:attrNameLst>
                                      </p:cBhvr>
                                      <p:tavLst>
                                        <p:tav tm="0">
                                          <p:val>
                                            <p:strVal val="#ppt_y"/>
                                          </p:val>
                                        </p:tav>
                                        <p:tav tm="100000">
                                          <p:val>
                                            <p:strVal val="#ppt_y"/>
                                          </p:val>
                                        </p:tav>
                                      </p:tavLst>
                                    </p:anim>
                                  </p:childTnLst>
                                </p:cTn>
                              </p:par>
                            </p:childTnLst>
                          </p:cTn>
                        </p:par>
                        <p:par>
                          <p:cTn id="24" fill="hold" nodeType="afterGroup">
                            <p:stCondLst>
                              <p:cond delay="500"/>
                            </p:stCondLst>
                            <p:childTnLst>
                              <p:par>
                                <p:cTn id="25" presetID="18" presetClass="entr" presetSubtype="6" fill="hold" nodeType="afterEffect">
                                  <p:stCondLst>
                                    <p:cond delay="0"/>
                                  </p:stCondLst>
                                  <p:childTnLst>
                                    <p:set>
                                      <p:cBhvr>
                                        <p:cTn id="26" dur="1" fill="hold">
                                          <p:stCondLst>
                                            <p:cond delay="0"/>
                                          </p:stCondLst>
                                        </p:cTn>
                                        <p:tgtEl>
                                          <p:spTgt spid="35885"/>
                                        </p:tgtEl>
                                        <p:attrNameLst>
                                          <p:attrName>style.visibility</p:attrName>
                                        </p:attrNameLst>
                                      </p:cBhvr>
                                      <p:to>
                                        <p:strVal val="visible"/>
                                      </p:to>
                                    </p:set>
                                    <p:animEffect transition="in" filter="strips(downRight)">
                                      <p:cBhvr>
                                        <p:cTn id="27" dur="3000"/>
                                        <p:tgtEl>
                                          <p:spTgt spid="3588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nodeType="clickEffect">
                                  <p:stCondLst>
                                    <p:cond delay="0"/>
                                  </p:stCondLst>
                                  <p:childTnLst>
                                    <p:set>
                                      <p:cBhvr>
                                        <p:cTn id="31" dur="1" fill="hold">
                                          <p:stCondLst>
                                            <p:cond delay="0"/>
                                          </p:stCondLst>
                                        </p:cTn>
                                        <p:tgtEl>
                                          <p:spTgt spid="35886"/>
                                        </p:tgtEl>
                                        <p:attrNameLst>
                                          <p:attrName>style.visibility</p:attrName>
                                        </p:attrNameLst>
                                      </p:cBhvr>
                                      <p:to>
                                        <p:strVal val="visible"/>
                                      </p:to>
                                    </p:set>
                                    <p:animEffect transition="in" filter="slide(fromLeft)">
                                      <p:cBhvr>
                                        <p:cTn id="32" dur="500"/>
                                        <p:tgtEl>
                                          <p:spTgt spid="35886"/>
                                        </p:tgtEl>
                                      </p:cBhvr>
                                    </p:animEffect>
                                  </p:childTnLst>
                                </p:cTn>
                              </p:par>
                            </p:childTnLst>
                          </p:cTn>
                        </p:par>
                        <p:par>
                          <p:cTn id="33" fill="hold" nodeType="afterGroup">
                            <p:stCondLst>
                              <p:cond delay="500"/>
                            </p:stCondLst>
                            <p:childTnLst>
                              <p:par>
                                <p:cTn id="34" presetID="18" presetClass="entr" presetSubtype="6" fill="hold" nodeType="afterEffect">
                                  <p:stCondLst>
                                    <p:cond delay="0"/>
                                  </p:stCondLst>
                                  <p:childTnLst>
                                    <p:set>
                                      <p:cBhvr>
                                        <p:cTn id="35" dur="1" fill="hold">
                                          <p:stCondLst>
                                            <p:cond delay="0"/>
                                          </p:stCondLst>
                                        </p:cTn>
                                        <p:tgtEl>
                                          <p:spTgt spid="35889"/>
                                        </p:tgtEl>
                                        <p:attrNameLst>
                                          <p:attrName>style.visibility</p:attrName>
                                        </p:attrNameLst>
                                      </p:cBhvr>
                                      <p:to>
                                        <p:strVal val="visible"/>
                                      </p:to>
                                    </p:set>
                                    <p:animEffect transition="in" filter="strips(downRight)">
                                      <p:cBhvr>
                                        <p:cTn id="36" dur="3000"/>
                                        <p:tgtEl>
                                          <p:spTgt spid="35889"/>
                                        </p:tgtEl>
                                      </p:cBhvr>
                                    </p:animEffect>
                                  </p:childTnLst>
                                </p:cTn>
                              </p:par>
                            </p:childTnLst>
                          </p:cTn>
                        </p:par>
                        <p:par>
                          <p:cTn id="37" fill="hold" nodeType="afterGroup">
                            <p:stCondLst>
                              <p:cond delay="3500"/>
                            </p:stCondLst>
                            <p:childTnLst>
                              <p:par>
                                <p:cTn id="38" presetID="20" presetClass="entr" presetSubtype="0" fill="hold" grpId="0" nodeType="afterEffect">
                                  <p:stCondLst>
                                    <p:cond delay="0"/>
                                  </p:stCondLst>
                                  <p:childTnLst>
                                    <p:set>
                                      <p:cBhvr>
                                        <p:cTn id="39" dur="1" fill="hold">
                                          <p:stCondLst>
                                            <p:cond delay="0"/>
                                          </p:stCondLst>
                                        </p:cTn>
                                        <p:tgtEl>
                                          <p:spTgt spid="35894"/>
                                        </p:tgtEl>
                                        <p:attrNameLst>
                                          <p:attrName>style.visibility</p:attrName>
                                        </p:attrNameLst>
                                      </p:cBhvr>
                                      <p:to>
                                        <p:strVal val="visible"/>
                                      </p:to>
                                    </p:set>
                                    <p:animEffect transition="in" filter="wedge">
                                      <p:cBhvr>
                                        <p:cTn id="40" dur="2000"/>
                                        <p:tgtEl>
                                          <p:spTgt spid="3589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8" fill="hold" nodeType="clickEffect">
                                  <p:stCondLst>
                                    <p:cond delay="0"/>
                                  </p:stCondLst>
                                  <p:childTnLst>
                                    <p:set>
                                      <p:cBhvr>
                                        <p:cTn id="44" dur="1" fill="hold">
                                          <p:stCondLst>
                                            <p:cond delay="0"/>
                                          </p:stCondLst>
                                        </p:cTn>
                                        <p:tgtEl>
                                          <p:spTgt spid="35893"/>
                                        </p:tgtEl>
                                        <p:attrNameLst>
                                          <p:attrName>style.visibility</p:attrName>
                                        </p:attrNameLst>
                                      </p:cBhvr>
                                      <p:to>
                                        <p:strVal val="visible"/>
                                      </p:to>
                                    </p:set>
                                    <p:animEffect transition="in" filter="slide(fromLeft)">
                                      <p:cBhvr>
                                        <p:cTn id="45" dur="500"/>
                                        <p:tgtEl>
                                          <p:spTgt spid="35893"/>
                                        </p:tgtEl>
                                      </p:cBhvr>
                                    </p:animEffect>
                                  </p:childTnLst>
                                </p:cTn>
                              </p:par>
                            </p:childTnLst>
                          </p:cTn>
                        </p:par>
                        <p:par>
                          <p:cTn id="46" fill="hold" nodeType="afterGroup">
                            <p:stCondLst>
                              <p:cond delay="500"/>
                            </p:stCondLst>
                            <p:childTnLst>
                              <p:par>
                                <p:cTn id="47" presetID="18" presetClass="entr" presetSubtype="6" fill="hold" nodeType="afterEffect">
                                  <p:stCondLst>
                                    <p:cond delay="0"/>
                                  </p:stCondLst>
                                  <p:childTnLst>
                                    <p:set>
                                      <p:cBhvr>
                                        <p:cTn id="48" dur="1" fill="hold">
                                          <p:stCondLst>
                                            <p:cond delay="0"/>
                                          </p:stCondLst>
                                        </p:cTn>
                                        <p:tgtEl>
                                          <p:spTgt spid="35892"/>
                                        </p:tgtEl>
                                        <p:attrNameLst>
                                          <p:attrName>style.visibility</p:attrName>
                                        </p:attrNameLst>
                                      </p:cBhvr>
                                      <p:to>
                                        <p:strVal val="visible"/>
                                      </p:to>
                                    </p:set>
                                    <p:animEffect transition="in" filter="strips(downRight)">
                                      <p:cBhvr>
                                        <p:cTn id="49" dur="3000"/>
                                        <p:tgtEl>
                                          <p:spTgt spid="35892"/>
                                        </p:tgtEl>
                                      </p:cBhvr>
                                    </p:animEffect>
                                  </p:childTnLst>
                                </p:cTn>
                              </p:par>
                            </p:childTnLst>
                          </p:cTn>
                        </p:par>
                      </p:childTnLst>
                    </p:cTn>
                  </p:par>
                  <p:par>
                    <p:cTn id="50" fill="hold">
                      <p:stCondLst>
                        <p:cond delay="indefinite"/>
                      </p:stCondLst>
                      <p:childTnLst>
                        <p:par>
                          <p:cTn id="51" fill="hold">
                            <p:stCondLst>
                              <p:cond delay="0"/>
                            </p:stCondLst>
                            <p:childTnLst>
                              <p:par>
                                <p:cTn id="52" presetID="4" presetClass="entr" presetSubtype="16" fill="hold" grpId="0" nodeType="click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box(in)">
                                      <p:cBhvr>
                                        <p:cTn id="54" dur="500"/>
                                        <p:tgtEl>
                                          <p:spTgt spid="3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94" grpId="0" animBg="1"/>
      <p:bldP spid="35896" grpId="0"/>
      <p:bldP spid="30" grpId="0" autoUpdateAnimBg="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日期占位符 3"/>
          <p:cNvSpPr>
            <a:spLocks noGrp="1"/>
          </p:cNvSpPr>
          <p:nvPr>
            <p:ph type="dt" sz="quarter" idx="10"/>
          </p:nvPr>
        </p:nvSpPr>
        <p:spPr/>
        <p:txBody>
          <a:bodyPr/>
          <a:lstStyle/>
          <a:p>
            <a:pPr>
              <a:defRPr/>
            </a:pPr>
            <a:fld id="{5D02AC72-16A7-455A-A243-7462D395E96D}" type="datetime1">
              <a:rPr lang="zh-CN" altLang="en-US"/>
              <a:pPr>
                <a:defRPr/>
              </a:pPr>
              <a:t>2021/3/24</a:t>
            </a:fld>
            <a:endParaRPr lang="en-US" altLang="zh-CN"/>
          </a:p>
        </p:txBody>
      </p:sp>
      <p:sp>
        <p:nvSpPr>
          <p:cNvPr id="17" name="页脚占位符 4"/>
          <p:cNvSpPr>
            <a:spLocks noGrp="1"/>
          </p:cNvSpPr>
          <p:nvPr>
            <p:ph type="ftr" sz="quarter" idx="11"/>
          </p:nvPr>
        </p:nvSpPr>
        <p:spPr/>
        <p:txBody>
          <a:bodyPr/>
          <a:lstStyle/>
          <a:p>
            <a:pPr>
              <a:defRPr/>
            </a:pPr>
            <a:endParaRPr lang="en-US" altLang="zh-CN"/>
          </a:p>
        </p:txBody>
      </p:sp>
      <p:sp>
        <p:nvSpPr>
          <p:cNvPr id="18" name="灯片编号占位符 5"/>
          <p:cNvSpPr>
            <a:spLocks noGrp="1"/>
          </p:cNvSpPr>
          <p:nvPr>
            <p:ph type="sldNum" sz="quarter" idx="12"/>
          </p:nvPr>
        </p:nvSpPr>
        <p:spPr/>
        <p:txBody>
          <a:bodyPr/>
          <a:lstStyle/>
          <a:p>
            <a:pPr>
              <a:defRPr/>
            </a:pPr>
            <a:fld id="{D9E03FA9-E9DE-4CE1-AAAF-AFAEC29C514E}" type="slidenum">
              <a:rPr lang="en-US" altLang="zh-CN"/>
              <a:pPr>
                <a:defRPr/>
              </a:pPr>
              <a:t>39</a:t>
            </a:fld>
            <a:endParaRPr lang="en-US" altLang="zh-CN"/>
          </a:p>
        </p:txBody>
      </p:sp>
      <p:graphicFrame>
        <p:nvGraphicFramePr>
          <p:cNvPr id="234504" name="Object 8"/>
          <p:cNvGraphicFramePr>
            <a:graphicFrameLocks noChangeAspect="1"/>
          </p:cNvGraphicFramePr>
          <p:nvPr/>
        </p:nvGraphicFramePr>
        <p:xfrm>
          <a:off x="911225" y="1676400"/>
          <a:ext cx="3965575" cy="2124075"/>
        </p:xfrm>
        <a:graphic>
          <a:graphicData uri="http://schemas.openxmlformats.org/presentationml/2006/ole">
            <mc:AlternateContent xmlns:mc="http://schemas.openxmlformats.org/markup-compatibility/2006">
              <mc:Choice xmlns:v="urn:schemas-microsoft-com:vml" Requires="v">
                <p:oleObj spid="_x0000_s34675" name="Flash Movie" r:id="rId3" imgW="3051000" imgH="1633680" progId="Flash.Movie">
                  <p:embed/>
                </p:oleObj>
              </mc:Choice>
              <mc:Fallback>
                <p:oleObj name="Flash Movie" r:id="rId3" imgW="3051000" imgH="1633680" progId="Flash.Movi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225" y="1676400"/>
                        <a:ext cx="3965575" cy="212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7" name="Object 11"/>
          <p:cNvGraphicFramePr>
            <a:graphicFrameLocks noChangeAspect="1"/>
          </p:cNvGraphicFramePr>
          <p:nvPr>
            <p:extLst>
              <p:ext uri="{D42A27DB-BD31-4B8C-83A1-F6EECF244321}">
                <p14:modId xmlns:p14="http://schemas.microsoft.com/office/powerpoint/2010/main" val="656666877"/>
              </p:ext>
            </p:extLst>
          </p:nvPr>
        </p:nvGraphicFramePr>
        <p:xfrm>
          <a:off x="1060500" y="4554652"/>
          <a:ext cx="4181475" cy="725488"/>
        </p:xfrm>
        <a:graphic>
          <a:graphicData uri="http://schemas.openxmlformats.org/presentationml/2006/ole">
            <mc:AlternateContent xmlns:mc="http://schemas.openxmlformats.org/markup-compatibility/2006">
              <mc:Choice xmlns:v="urn:schemas-microsoft-com:vml" Requires="v">
                <p:oleObj spid="_x0000_s34676" name="Flash Movie" r:id="rId5" imgW="2431440" imgH="422280" progId="Flash.Movie">
                  <p:embed/>
                </p:oleObj>
              </mc:Choice>
              <mc:Fallback>
                <p:oleObj name="Flash Movie" r:id="rId5" imgW="2431440" imgH="422280" progId="Flash.Movie">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500" y="4554652"/>
                        <a:ext cx="4181475" cy="72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8" name="Object 12"/>
          <p:cNvGraphicFramePr>
            <a:graphicFrameLocks noChangeAspect="1"/>
          </p:cNvGraphicFramePr>
          <p:nvPr>
            <p:extLst>
              <p:ext uri="{D42A27DB-BD31-4B8C-83A1-F6EECF244321}">
                <p14:modId xmlns:p14="http://schemas.microsoft.com/office/powerpoint/2010/main" val="4075496241"/>
              </p:ext>
            </p:extLst>
          </p:nvPr>
        </p:nvGraphicFramePr>
        <p:xfrm>
          <a:off x="1131937" y="5419840"/>
          <a:ext cx="1249363" cy="725487"/>
        </p:xfrm>
        <a:graphic>
          <a:graphicData uri="http://schemas.openxmlformats.org/presentationml/2006/ole">
            <mc:AlternateContent xmlns:mc="http://schemas.openxmlformats.org/markup-compatibility/2006">
              <mc:Choice xmlns:v="urn:schemas-microsoft-com:vml" Requires="v">
                <p:oleObj spid="_x0000_s34677" name="Flash Movie" r:id="rId7" imgW="726480" imgH="422280" progId="Flash.Movie">
                  <p:embed/>
                </p:oleObj>
              </mc:Choice>
              <mc:Fallback>
                <p:oleObj name="Flash Movie" r:id="rId7" imgW="726480" imgH="422280" progId="Flash.Movie">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1937" y="5419840"/>
                        <a:ext cx="1249363" cy="725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4509" name="Object 13"/>
          <p:cNvGraphicFramePr>
            <a:graphicFrameLocks noChangeAspect="1"/>
          </p:cNvGraphicFramePr>
          <p:nvPr>
            <p:extLst>
              <p:ext uri="{D42A27DB-BD31-4B8C-83A1-F6EECF244321}">
                <p14:modId xmlns:p14="http://schemas.microsoft.com/office/powerpoint/2010/main" val="2035261711"/>
              </p:ext>
            </p:extLst>
          </p:nvPr>
        </p:nvGraphicFramePr>
        <p:xfrm>
          <a:off x="3024237" y="5137265"/>
          <a:ext cx="3221038" cy="1255712"/>
        </p:xfrm>
        <a:graphic>
          <a:graphicData uri="http://schemas.openxmlformats.org/presentationml/2006/ole">
            <mc:AlternateContent xmlns:mc="http://schemas.openxmlformats.org/markup-compatibility/2006">
              <mc:Choice xmlns:v="urn:schemas-microsoft-com:vml" Requires="v">
                <p:oleObj spid="_x0000_s34678" name="Flash Movie" r:id="rId9" imgW="1872000" imgH="729720" progId="Flash.Movie">
                  <p:embed/>
                </p:oleObj>
              </mc:Choice>
              <mc:Fallback>
                <p:oleObj name="Flash Movie" r:id="rId9" imgW="1872000" imgH="729720" progId="Flash.Movie">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4237" y="5137265"/>
                        <a:ext cx="3221038" cy="125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34510" name="Rectangle 14"/>
          <p:cNvSpPr>
            <a:spLocks noChangeArrowheads="1"/>
          </p:cNvSpPr>
          <p:nvPr/>
        </p:nvSpPr>
        <p:spPr bwMode="auto">
          <a:xfrm>
            <a:off x="323850" y="446088"/>
            <a:ext cx="8647113"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dirty="0">
                <a:solidFill>
                  <a:srgbClr val="3333FF"/>
                </a:solidFill>
                <a:latin typeface="Times New Roman" panose="02020603050405020304" pitchFamily="18" charset="0"/>
                <a:ea typeface="隶书" panose="02010509060101010101" pitchFamily="49" charset="-122"/>
              </a:rPr>
              <a:t>例</a:t>
            </a:r>
            <a:r>
              <a:rPr lang="en-US" altLang="zh-CN" sz="2400" b="1" dirty="0">
                <a:solidFill>
                  <a:srgbClr val="3333FF"/>
                </a:solidFill>
                <a:latin typeface="Times New Roman" panose="02020603050405020304" pitchFamily="18" charset="0"/>
                <a:ea typeface="隶书" panose="02010509060101010101" pitchFamily="49" charset="-122"/>
              </a:rPr>
              <a:t>1</a:t>
            </a:r>
            <a:r>
              <a:rPr lang="en-US" altLang="zh-CN" sz="2400" dirty="0">
                <a:solidFill>
                  <a:srgbClr val="3333FF"/>
                </a:solidFill>
                <a:latin typeface="Times New Roman" panose="02020603050405020304" pitchFamily="18" charset="0"/>
                <a:ea typeface="隶书" panose="02010509060101010101" pitchFamily="49" charset="-122"/>
              </a:rPr>
              <a:t>:</a:t>
            </a:r>
            <a:r>
              <a:rPr lang="en-US" altLang="zh-CN" sz="2400"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  Find the value of  </a:t>
            </a:r>
            <a:r>
              <a:rPr lang="en-US" altLang="zh-CN" sz="2400" i="1"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sz="2400"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 for maximum power transfer in the circuit .Find the maximum power absorbed by </a:t>
            </a:r>
            <a:r>
              <a:rPr lang="en-US" altLang="zh-CN" sz="2400" i="1"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sz="2400" dirty="0">
                <a:solidFill>
                  <a:srgbClr val="3333FF"/>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p>
        </p:txBody>
      </p:sp>
      <p:grpSp>
        <p:nvGrpSpPr>
          <p:cNvPr id="234514" name="Group 18"/>
          <p:cNvGrpSpPr>
            <a:grpSpLocks/>
          </p:cNvGrpSpPr>
          <p:nvPr/>
        </p:nvGrpSpPr>
        <p:grpSpPr bwMode="auto">
          <a:xfrm>
            <a:off x="971600" y="3624377"/>
            <a:ext cx="5634037" cy="936625"/>
            <a:chOff x="1660" y="2304"/>
            <a:chExt cx="2439" cy="457"/>
          </a:xfrm>
        </p:grpSpPr>
        <p:graphicFrame>
          <p:nvGraphicFramePr>
            <p:cNvPr id="33807" name="Object 10"/>
            <p:cNvGraphicFramePr>
              <a:graphicFrameLocks noChangeAspect="1"/>
            </p:cNvGraphicFramePr>
            <p:nvPr/>
          </p:nvGraphicFramePr>
          <p:xfrm>
            <a:off x="1660" y="2304"/>
            <a:ext cx="2439" cy="457"/>
          </p:xfrm>
          <a:graphic>
            <a:graphicData uri="http://schemas.openxmlformats.org/presentationml/2006/ole">
              <mc:AlternateContent xmlns:mc="http://schemas.openxmlformats.org/markup-compatibility/2006">
                <mc:Choice xmlns:v="urn:schemas-microsoft-com:vml" Requires="v">
                  <p:oleObj spid="_x0000_s34679" name="Flash Movie" r:id="rId11" imgW="3227040" imgH="605160" progId="Flash.Movie">
                    <p:embed/>
                  </p:oleObj>
                </mc:Choice>
                <mc:Fallback>
                  <p:oleObj name="Flash Movie" r:id="rId11" imgW="3227040" imgH="605160" progId="Flash.Movie">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60" y="2304"/>
                          <a:ext cx="2439" cy="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8" name="Text Box 15"/>
            <p:cNvSpPr txBox="1">
              <a:spLocks noChangeArrowheads="1"/>
            </p:cNvSpPr>
            <p:nvPr/>
          </p:nvSpPr>
          <p:spPr bwMode="auto">
            <a:xfrm>
              <a:off x="2224" y="2313"/>
              <a:ext cx="33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r>
                <a:rPr lang="en-US" altLang="zh-CN" sz="1800">
                  <a:latin typeface="幼圆" panose="02010509060101010101" pitchFamily="49" charset="-122"/>
                  <a:ea typeface="幼圆" panose="02010509060101010101" pitchFamily="49" charset="-122"/>
                </a:rPr>
                <a:t>×</a:t>
              </a:r>
            </a:p>
          </p:txBody>
        </p:sp>
        <p:sp>
          <p:nvSpPr>
            <p:cNvPr id="33809" name="Text Box 16"/>
            <p:cNvSpPr txBox="1">
              <a:spLocks noChangeArrowheads="1"/>
            </p:cNvSpPr>
            <p:nvPr/>
          </p:nvSpPr>
          <p:spPr bwMode="auto">
            <a:xfrm>
              <a:off x="3104" y="2337"/>
              <a:ext cx="33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r>
                <a:rPr lang="en-US" altLang="zh-CN" sz="1800">
                  <a:latin typeface="幼圆" panose="02010509060101010101" pitchFamily="49" charset="-122"/>
                  <a:ea typeface="幼圆" panose="02010509060101010101" pitchFamily="49" charset="-122"/>
                </a:rPr>
                <a:t>×</a:t>
              </a:r>
            </a:p>
          </p:txBody>
        </p:sp>
        <p:sp>
          <p:nvSpPr>
            <p:cNvPr id="33810" name="Text Box 17"/>
            <p:cNvSpPr txBox="1">
              <a:spLocks noChangeArrowheads="1"/>
            </p:cNvSpPr>
            <p:nvPr/>
          </p:nvSpPr>
          <p:spPr bwMode="auto">
            <a:xfrm>
              <a:off x="2488" y="2400"/>
              <a:ext cx="336" cy="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r>
                <a:rPr lang="en-US" altLang="zh-CN" sz="1800">
                  <a:latin typeface="幼圆" panose="02010509060101010101" pitchFamily="49" charset="-122"/>
                  <a:ea typeface="幼圆" panose="02010509060101010101" pitchFamily="49" charset="-122"/>
                </a:rPr>
                <a:t>×</a:t>
              </a:r>
            </a:p>
          </p:txBody>
        </p:sp>
      </p:grpSp>
      <p:grpSp>
        <p:nvGrpSpPr>
          <p:cNvPr id="234516" name="Group 20"/>
          <p:cNvGrpSpPr>
            <a:grpSpLocks/>
          </p:cNvGrpSpPr>
          <p:nvPr/>
        </p:nvGrpSpPr>
        <p:grpSpPr bwMode="auto">
          <a:xfrm>
            <a:off x="4876800" y="1230330"/>
            <a:ext cx="3810000" cy="2590800"/>
            <a:chOff x="3072" y="672"/>
            <a:chExt cx="2301" cy="1529"/>
          </a:xfrm>
        </p:grpSpPr>
        <p:graphicFrame>
          <p:nvGraphicFramePr>
            <p:cNvPr id="33805" name="Object 9"/>
            <p:cNvGraphicFramePr>
              <a:graphicFrameLocks noChangeAspect="1"/>
            </p:cNvGraphicFramePr>
            <p:nvPr/>
          </p:nvGraphicFramePr>
          <p:xfrm>
            <a:off x="4224" y="672"/>
            <a:ext cx="1149" cy="1529"/>
          </p:xfrm>
          <a:graphic>
            <a:graphicData uri="http://schemas.openxmlformats.org/presentationml/2006/ole">
              <mc:AlternateContent xmlns:mc="http://schemas.openxmlformats.org/markup-compatibility/2006">
                <mc:Choice xmlns:v="urn:schemas-microsoft-com:vml" Requires="v">
                  <p:oleObj spid="_x0000_s34680" name="Flash Movie" r:id="rId13" imgW="1521000" imgH="2023920" progId="Flash.Movie">
                    <p:embed/>
                  </p:oleObj>
                </mc:Choice>
                <mc:Fallback>
                  <p:oleObj name="Flash Movie" r:id="rId13" imgW="1521000" imgH="2023920" progId="Flash.Movie">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24" y="672"/>
                          <a:ext cx="1149" cy="1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806" name="Rectangle 19"/>
            <p:cNvSpPr>
              <a:spLocks noChangeArrowheads="1"/>
            </p:cNvSpPr>
            <p:nvPr/>
          </p:nvSpPr>
          <p:spPr bwMode="auto">
            <a:xfrm>
              <a:off x="3072" y="1344"/>
              <a:ext cx="624" cy="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r>
                <a:rPr lang="en-US" altLang="zh-CN" sz="4000">
                  <a:solidFill>
                    <a:schemeClr val="folHlink"/>
                  </a:solidFill>
                  <a:latin typeface="华文新魏" panose="02010800040101010101" pitchFamily="2" charset="-122"/>
                  <a:ea typeface="华文新魏" panose="02010800040101010101" pitchFamily="2" charset="-122"/>
                  <a:sym typeface="Symbol" panose="05050102010706020507" pitchFamily="18" charset="2"/>
                </a:rPr>
                <a:t></a:t>
              </a:r>
            </a:p>
          </p:txBody>
        </p:sp>
      </p:grpSp>
      <p:sp>
        <p:nvSpPr>
          <p:cNvPr id="234522" name="Rectangle 26"/>
          <p:cNvSpPr>
            <a:spLocks noChangeArrowheads="1"/>
          </p:cNvSpPr>
          <p:nvPr/>
        </p:nvSpPr>
        <p:spPr bwMode="auto">
          <a:xfrm>
            <a:off x="381000" y="44450"/>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3200">
                <a:solidFill>
                  <a:schemeClr val="tx2"/>
                </a:solidFill>
                <a:latin typeface="Times New Roman" panose="02020603050405020304" pitchFamily="18" charset="0"/>
                <a:ea typeface="华文隶书" panose="02010800040101010101" pitchFamily="2" charset="-122"/>
              </a:defRPr>
            </a:lvl1pPr>
            <a:lvl2pPr>
              <a:spcBef>
                <a:spcPct val="0"/>
              </a:spcBef>
              <a:defRPr kumimoji="1" sz="3200">
                <a:solidFill>
                  <a:schemeClr val="tx2"/>
                </a:solidFill>
                <a:latin typeface="Times New Roman" panose="02020603050405020304" pitchFamily="18" charset="0"/>
                <a:ea typeface="华文隶书" panose="02010800040101010101" pitchFamily="2" charset="-122"/>
              </a:defRPr>
            </a:lvl2pPr>
            <a:lvl3pPr>
              <a:spcBef>
                <a:spcPct val="0"/>
              </a:spcBef>
              <a:defRPr kumimoji="1" sz="3200">
                <a:solidFill>
                  <a:schemeClr val="tx2"/>
                </a:solidFill>
                <a:latin typeface="Times New Roman" panose="02020603050405020304" pitchFamily="18" charset="0"/>
                <a:ea typeface="华文隶书" panose="02010800040101010101" pitchFamily="2" charset="-122"/>
              </a:defRPr>
            </a:lvl3pPr>
            <a:lvl4pPr>
              <a:spcBef>
                <a:spcPct val="0"/>
              </a:spcBef>
              <a:defRPr kumimoji="1" sz="3200">
                <a:solidFill>
                  <a:schemeClr val="tx2"/>
                </a:solidFill>
                <a:latin typeface="Times New Roman" panose="02020603050405020304" pitchFamily="18" charset="0"/>
                <a:ea typeface="华文隶书" panose="02010800040101010101" pitchFamily="2" charset="-122"/>
              </a:defRPr>
            </a:lvl4pPr>
            <a:lvl5pPr>
              <a:spcBef>
                <a:spcPct val="0"/>
              </a:spcBef>
              <a:defRPr kumimoji="1" sz="3200">
                <a:solidFill>
                  <a:schemeClr val="tx2"/>
                </a:solidFill>
                <a:latin typeface="Times New Roman" panose="02020603050405020304" pitchFamily="18" charset="0"/>
                <a:ea typeface="华文隶书" panose="02010800040101010101" pitchFamily="2" charset="-122"/>
              </a:defRPr>
            </a:lvl5pPr>
            <a:lvl6pPr marL="4572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a:lstStyle>
          <a:p>
            <a:pPr algn="ctr" eaLnBrk="1" hangingPunct="1">
              <a:defRPr/>
            </a:pPr>
            <a:r>
              <a:rPr lang="zh-CN" altLang="en-US">
                <a:solidFill>
                  <a:schemeClr val="tx1"/>
                </a:solidFill>
                <a:effectLst>
                  <a:outerShdw blurRad="38100" dist="38100" dir="2700000" algn="tl">
                    <a:srgbClr val="C0C0C0"/>
                  </a:outerShdw>
                </a:effectLst>
                <a:ea typeface="隶书" panose="02010509060101010101" pitchFamily="49" charset="-122"/>
              </a:rPr>
              <a:t>讨论  </a:t>
            </a:r>
            <a:r>
              <a:rPr lang="en-US" altLang="zh-CN">
                <a:solidFill>
                  <a:schemeClr val="tx1"/>
                </a:solidFill>
                <a:effectLst>
                  <a:outerShdw blurRad="38100" dist="38100" dir="2700000" algn="tl">
                    <a:srgbClr val="C0C0C0"/>
                  </a:outerShdw>
                </a:effectLst>
                <a:ea typeface="隶书" panose="02010509060101010101" pitchFamily="49" charset="-122"/>
              </a:rPr>
              <a:t>——</a:t>
            </a:r>
            <a:r>
              <a:rPr lang="zh-CN" altLang="en-US">
                <a:solidFill>
                  <a:schemeClr val="tx1"/>
                </a:solidFill>
                <a:effectLst>
                  <a:outerShdw blurRad="38100" dist="38100" dir="2700000" algn="tl">
                    <a:srgbClr val="C0C0C0"/>
                  </a:outerShdw>
                </a:effectLst>
                <a:ea typeface="隶书" panose="02010509060101010101" pitchFamily="49" charset="-122"/>
              </a:rPr>
              <a:t>目标</a:t>
            </a:r>
            <a:r>
              <a:rPr lang="en-US" altLang="zh-CN">
                <a:solidFill>
                  <a:schemeClr val="tx1"/>
                </a:solidFill>
                <a:effectLst>
                  <a:outerShdw blurRad="38100" dist="38100" dir="2700000" algn="tl">
                    <a:srgbClr val="C0C0C0"/>
                  </a:outerShdw>
                </a:effectLst>
                <a:ea typeface="隶书" panose="02010509060101010101" pitchFamily="49" charset="-122"/>
              </a:rPr>
              <a:t>3</a:t>
            </a:r>
            <a:r>
              <a:rPr lang="zh-CN" altLang="en-US" sz="2400">
                <a:solidFill>
                  <a:schemeClr val="tx1"/>
                </a:solidFill>
                <a:effectLst>
                  <a:outerShdw blurRad="38100" dist="38100" dir="2700000" algn="tl">
                    <a:srgbClr val="C0C0C0"/>
                  </a:outerShdw>
                </a:effectLst>
                <a:ea typeface="隶书" panose="02010509060101010101" pitchFamily="49" charset="-122"/>
              </a:rPr>
              <a:t>：</a:t>
            </a:r>
            <a:r>
              <a:rPr lang="zh-CN" altLang="en-US">
                <a:solidFill>
                  <a:schemeClr val="tx1"/>
                </a:solidFill>
                <a:effectLst>
                  <a:outerShdw blurRad="38100" dist="38100" dir="2700000" algn="tl">
                    <a:srgbClr val="C0C0C0"/>
                  </a:outerShdw>
                </a:effectLst>
                <a:ea typeface="隶书" panose="02010509060101010101" pitchFamily="49" charset="-122"/>
              </a:rPr>
              <a:t>最大功率问题分析</a:t>
            </a:r>
          </a:p>
        </p:txBody>
      </p:sp>
      <p:sp>
        <p:nvSpPr>
          <p:cNvPr id="2" name="文本框 1">
            <a:extLst>
              <a:ext uri="{FF2B5EF4-FFF2-40B4-BE49-F238E27FC236}">
                <a16:creationId xmlns:a16="http://schemas.microsoft.com/office/drawing/2014/main" id="{AA0497BA-1AC9-4E74-A89F-2F368FE2F591}"/>
              </a:ext>
            </a:extLst>
          </p:cNvPr>
          <p:cNvSpPr txBox="1"/>
          <p:nvPr/>
        </p:nvSpPr>
        <p:spPr>
          <a:xfrm>
            <a:off x="6492789" y="3828040"/>
            <a:ext cx="2040943" cy="461665"/>
          </a:xfrm>
          <a:prstGeom prst="rect">
            <a:avLst/>
          </a:prstGeom>
          <a:noFill/>
        </p:spPr>
        <p:txBody>
          <a:bodyPr wrap="none" rtlCol="0">
            <a:spAutoFit/>
          </a:bodyPr>
          <a:lstStyle/>
          <a:p>
            <a:r>
              <a:rPr lang="zh-CN" altLang="en-US" sz="2400" b="1" dirty="0"/>
              <a:t>（叠加定理）</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34504"/>
                                        </p:tgtEl>
                                        <p:attrNameLst>
                                          <p:attrName>style.visibility</p:attrName>
                                        </p:attrNameLst>
                                      </p:cBhvr>
                                      <p:to>
                                        <p:strVal val="visible"/>
                                      </p:to>
                                    </p:set>
                                    <p:animEffect transition="in" filter="box(in)">
                                      <p:cBhvr>
                                        <p:cTn id="7" dur="500"/>
                                        <p:tgtEl>
                                          <p:spTgt spid="2345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34516"/>
                                        </p:tgtEl>
                                        <p:attrNameLst>
                                          <p:attrName>style.visibility</p:attrName>
                                        </p:attrNameLst>
                                      </p:cBhvr>
                                      <p:to>
                                        <p:strVal val="visible"/>
                                      </p:to>
                                    </p:set>
                                    <p:animEffect transition="in" filter="box(in)">
                                      <p:cBhvr>
                                        <p:cTn id="12" dur="500"/>
                                        <p:tgtEl>
                                          <p:spTgt spid="234516"/>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34514"/>
                                        </p:tgtEl>
                                        <p:attrNameLst>
                                          <p:attrName>style.visibility</p:attrName>
                                        </p:attrNameLst>
                                      </p:cBhvr>
                                      <p:to>
                                        <p:strVal val="visible"/>
                                      </p:to>
                                    </p:set>
                                    <p:animEffect transition="in" filter="circle(in)">
                                      <p:cBhvr>
                                        <p:cTn id="17" dur="2000"/>
                                        <p:tgtEl>
                                          <p:spTgt spid="234514"/>
                                        </p:tgtEl>
                                      </p:cBhvr>
                                    </p:animEffect>
                                  </p:childTnLst>
                                </p:cTn>
                              </p:par>
                              <p:par>
                                <p:cTn id="18" presetID="6" presetClass="entr" presetSubtype="16"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20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nodeType="clickEffect">
                                  <p:stCondLst>
                                    <p:cond delay="0"/>
                                  </p:stCondLst>
                                  <p:childTnLst>
                                    <p:set>
                                      <p:cBhvr>
                                        <p:cTn id="24" dur="1" fill="hold">
                                          <p:stCondLst>
                                            <p:cond delay="0"/>
                                          </p:stCondLst>
                                        </p:cTn>
                                        <p:tgtEl>
                                          <p:spTgt spid="234507"/>
                                        </p:tgtEl>
                                        <p:attrNameLst>
                                          <p:attrName>style.visibility</p:attrName>
                                        </p:attrNameLst>
                                      </p:cBhvr>
                                      <p:to>
                                        <p:strVal val="visible"/>
                                      </p:to>
                                    </p:set>
                                    <p:animEffect transition="in" filter="box(in)">
                                      <p:cBhvr>
                                        <p:cTn id="25" dur="500"/>
                                        <p:tgtEl>
                                          <p:spTgt spid="234507"/>
                                        </p:tgtEl>
                                      </p:cBhvr>
                                    </p:animEffect>
                                  </p:childTnLst>
                                </p:cTn>
                              </p:par>
                            </p:childTnLst>
                          </p:cTn>
                        </p:par>
                      </p:childTnLst>
                    </p:cTn>
                  </p:par>
                  <p:par>
                    <p:cTn id="26" fill="hold">
                      <p:stCondLst>
                        <p:cond delay="indefinite"/>
                      </p:stCondLst>
                      <p:childTnLst>
                        <p:par>
                          <p:cTn id="27" fill="hold">
                            <p:stCondLst>
                              <p:cond delay="0"/>
                            </p:stCondLst>
                            <p:childTnLst>
                              <p:par>
                                <p:cTn id="28" presetID="4" presetClass="entr" presetSubtype="16" fill="hold" nodeType="clickEffect">
                                  <p:stCondLst>
                                    <p:cond delay="0"/>
                                  </p:stCondLst>
                                  <p:childTnLst>
                                    <p:set>
                                      <p:cBhvr>
                                        <p:cTn id="29" dur="1" fill="hold">
                                          <p:stCondLst>
                                            <p:cond delay="0"/>
                                          </p:stCondLst>
                                        </p:cTn>
                                        <p:tgtEl>
                                          <p:spTgt spid="234508"/>
                                        </p:tgtEl>
                                        <p:attrNameLst>
                                          <p:attrName>style.visibility</p:attrName>
                                        </p:attrNameLst>
                                      </p:cBhvr>
                                      <p:to>
                                        <p:strVal val="visible"/>
                                      </p:to>
                                    </p:set>
                                    <p:animEffect transition="in" filter="box(in)">
                                      <p:cBhvr>
                                        <p:cTn id="30" dur="500"/>
                                        <p:tgtEl>
                                          <p:spTgt spid="234508"/>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234509"/>
                                        </p:tgtEl>
                                        <p:attrNameLst>
                                          <p:attrName>style.visibility</p:attrName>
                                        </p:attrNameLst>
                                      </p:cBhvr>
                                      <p:to>
                                        <p:strVal val="visible"/>
                                      </p:to>
                                    </p:set>
                                    <p:animEffect transition="in" filter="box(in)">
                                      <p:cBhvr>
                                        <p:cTn id="35" dur="500"/>
                                        <p:tgtEl>
                                          <p:spTgt spid="2345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216669" y="399263"/>
            <a:ext cx="6155531" cy="523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800" b="1" dirty="0">
                <a:solidFill>
                  <a:srgbClr val="CC0000"/>
                </a:solidFill>
                <a:latin typeface="隶书" panose="02010509060101010101" pitchFamily="49" charset="-122"/>
                <a:ea typeface="隶书" panose="02010509060101010101" pitchFamily="49" charset="-122"/>
              </a:rPr>
              <a:t>齐次性原理（</a:t>
            </a:r>
            <a:r>
              <a:rPr kumimoji="0" lang="en-US" altLang="zh-CN" sz="2800" b="1" i="1" dirty="0">
                <a:solidFill>
                  <a:srgbClr val="CC0000"/>
                </a:solidFill>
                <a:latin typeface="隶书" panose="02010509060101010101" pitchFamily="49" charset="-122"/>
                <a:ea typeface="隶书" panose="02010509060101010101" pitchFamily="49" charset="-122"/>
              </a:rPr>
              <a:t>homogeneity property</a:t>
            </a:r>
            <a:r>
              <a:rPr kumimoji="0" lang="en-US" altLang="zh-CN" sz="2800" b="1" dirty="0">
                <a:solidFill>
                  <a:srgbClr val="CC0000"/>
                </a:solidFill>
                <a:latin typeface="隶书" panose="02010509060101010101" pitchFamily="49" charset="-122"/>
                <a:ea typeface="隶书" panose="02010509060101010101" pitchFamily="49" charset="-122"/>
              </a:rPr>
              <a:t>)</a:t>
            </a:r>
          </a:p>
        </p:txBody>
      </p:sp>
      <p:sp>
        <p:nvSpPr>
          <p:cNvPr id="160771" name="Text Box 3"/>
          <p:cNvSpPr txBox="1">
            <a:spLocks noChangeArrowheads="1"/>
          </p:cNvSpPr>
          <p:nvPr/>
        </p:nvSpPr>
        <p:spPr bwMode="auto">
          <a:xfrm>
            <a:off x="595313" y="1111250"/>
            <a:ext cx="7923212" cy="101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buClr>
                <a:schemeClr val="accent2"/>
              </a:buClr>
              <a:buSzPct val="75000"/>
              <a:buFont typeface="Monotype Sorts" pitchFamily="2" charset="2"/>
              <a:buNone/>
            </a:pPr>
            <a:r>
              <a:rPr kumimoji="0" lang="zh-CN" altLang="en-US" sz="2400" b="1"/>
              <a:t>当电路中只有一个激励</a:t>
            </a:r>
            <a:r>
              <a:rPr kumimoji="0" lang="en-US" altLang="zh-CN" sz="2400" b="1"/>
              <a:t>(</a:t>
            </a:r>
            <a:r>
              <a:rPr kumimoji="0" lang="zh-CN" altLang="en-US" sz="2400" b="1"/>
              <a:t>独立源</a:t>
            </a:r>
            <a:r>
              <a:rPr kumimoji="0" lang="en-US" altLang="zh-CN" sz="2400" b="1"/>
              <a:t>)</a:t>
            </a:r>
            <a:r>
              <a:rPr kumimoji="0" lang="zh-CN" altLang="en-US" sz="2400" b="1"/>
              <a:t>时，则响应</a:t>
            </a:r>
            <a:r>
              <a:rPr kumimoji="0" lang="en-US" altLang="zh-CN" sz="2400" b="1"/>
              <a:t>(</a:t>
            </a:r>
            <a:r>
              <a:rPr kumimoji="0" lang="zh-CN" altLang="en-US" sz="2400" b="1"/>
              <a:t>电压或电流</a:t>
            </a:r>
            <a:r>
              <a:rPr kumimoji="0" lang="en-US" altLang="zh-CN" sz="2400" b="1"/>
              <a:t>)</a:t>
            </a:r>
          </a:p>
          <a:p>
            <a:pPr>
              <a:spcBef>
                <a:spcPct val="50000"/>
              </a:spcBef>
              <a:buClr>
                <a:schemeClr val="accent2"/>
              </a:buClr>
              <a:buSzPct val="75000"/>
              <a:buFont typeface="Monotype Sorts" pitchFamily="2" charset="2"/>
              <a:buNone/>
            </a:pPr>
            <a:r>
              <a:rPr kumimoji="0" lang="zh-CN" altLang="en-US" sz="2400" b="1"/>
              <a:t>与激励成正比。</a:t>
            </a:r>
          </a:p>
        </p:txBody>
      </p:sp>
      <p:grpSp>
        <p:nvGrpSpPr>
          <p:cNvPr id="160772" name="Group 4"/>
          <p:cNvGrpSpPr>
            <a:grpSpLocks/>
          </p:cNvGrpSpPr>
          <p:nvPr/>
        </p:nvGrpSpPr>
        <p:grpSpPr bwMode="auto">
          <a:xfrm>
            <a:off x="1584325" y="2438400"/>
            <a:ext cx="2378075" cy="700088"/>
            <a:chOff x="1334" y="1632"/>
            <a:chExt cx="1498" cy="441"/>
          </a:xfrm>
        </p:grpSpPr>
        <p:sp>
          <p:nvSpPr>
            <p:cNvPr id="10280" name="Rectangle 5"/>
            <p:cNvSpPr>
              <a:spLocks noChangeArrowheads="1"/>
            </p:cNvSpPr>
            <p:nvPr/>
          </p:nvSpPr>
          <p:spPr bwMode="auto">
            <a:xfrm>
              <a:off x="1776" y="1767"/>
              <a:ext cx="528" cy="306"/>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sp>
          <p:nvSpPr>
            <p:cNvPr id="10281" name="Line 6"/>
            <p:cNvSpPr>
              <a:spLocks noChangeShapeType="1"/>
            </p:cNvSpPr>
            <p:nvPr/>
          </p:nvSpPr>
          <p:spPr bwMode="auto">
            <a:xfrm>
              <a:off x="1344" y="1920"/>
              <a:ext cx="432"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0282" name="Line 7"/>
            <p:cNvSpPr>
              <a:spLocks noChangeShapeType="1"/>
            </p:cNvSpPr>
            <p:nvPr/>
          </p:nvSpPr>
          <p:spPr bwMode="auto">
            <a:xfrm>
              <a:off x="2304" y="1920"/>
              <a:ext cx="528"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0283" name="Text Box 8"/>
            <p:cNvSpPr txBox="1">
              <a:spLocks noChangeArrowheads="1"/>
            </p:cNvSpPr>
            <p:nvPr/>
          </p:nvSpPr>
          <p:spPr bwMode="auto">
            <a:xfrm>
              <a:off x="1334" y="1632"/>
              <a:ext cx="29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u</a:t>
              </a:r>
              <a:r>
                <a:rPr kumimoji="0" lang="en-US" altLang="zh-CN" b="1" baseline="-25000">
                  <a:solidFill>
                    <a:srgbClr val="0000FF"/>
                  </a:solidFill>
                  <a:ea typeface="楷体_GB2312" pitchFamily="49" charset="-122"/>
                </a:rPr>
                <a:t>S</a:t>
              </a:r>
              <a:endParaRPr kumimoji="0" lang="en-US" altLang="zh-CN" b="1">
                <a:solidFill>
                  <a:srgbClr val="0000FF"/>
                </a:solidFill>
                <a:ea typeface="楷体_GB2312" pitchFamily="49" charset="-122"/>
              </a:endParaRPr>
            </a:p>
          </p:txBody>
        </p:sp>
        <p:sp>
          <p:nvSpPr>
            <p:cNvPr id="10284" name="Text Box 9"/>
            <p:cNvSpPr txBox="1">
              <a:spLocks noChangeArrowheads="1"/>
            </p:cNvSpPr>
            <p:nvPr/>
          </p:nvSpPr>
          <p:spPr bwMode="auto">
            <a:xfrm>
              <a:off x="2448" y="1632"/>
              <a:ext cx="18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grpSp>
      <p:grpSp>
        <p:nvGrpSpPr>
          <p:cNvPr id="160778" name="Group 10"/>
          <p:cNvGrpSpPr>
            <a:grpSpLocks/>
          </p:cNvGrpSpPr>
          <p:nvPr/>
        </p:nvGrpSpPr>
        <p:grpSpPr bwMode="auto">
          <a:xfrm>
            <a:off x="4860925" y="2438400"/>
            <a:ext cx="2454275" cy="700088"/>
            <a:chOff x="1286" y="1632"/>
            <a:chExt cx="1546" cy="441"/>
          </a:xfrm>
        </p:grpSpPr>
        <p:sp>
          <p:nvSpPr>
            <p:cNvPr id="10275" name="Rectangle 11"/>
            <p:cNvSpPr>
              <a:spLocks noChangeArrowheads="1"/>
            </p:cNvSpPr>
            <p:nvPr/>
          </p:nvSpPr>
          <p:spPr bwMode="auto">
            <a:xfrm>
              <a:off x="1776" y="1767"/>
              <a:ext cx="528" cy="306"/>
            </a:xfrm>
            <a:prstGeom prst="rect">
              <a:avLst/>
            </a:prstGeom>
            <a:solidFill>
              <a:srgbClr val="FF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sp>
          <p:nvSpPr>
            <p:cNvPr id="10276" name="Line 12"/>
            <p:cNvSpPr>
              <a:spLocks noChangeShapeType="1"/>
            </p:cNvSpPr>
            <p:nvPr/>
          </p:nvSpPr>
          <p:spPr bwMode="auto">
            <a:xfrm>
              <a:off x="1344" y="1920"/>
              <a:ext cx="432"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0277" name="Line 13"/>
            <p:cNvSpPr>
              <a:spLocks noChangeShapeType="1"/>
            </p:cNvSpPr>
            <p:nvPr/>
          </p:nvSpPr>
          <p:spPr bwMode="auto">
            <a:xfrm>
              <a:off x="2304" y="1920"/>
              <a:ext cx="528"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0278" name="Text Box 14"/>
            <p:cNvSpPr txBox="1">
              <a:spLocks noChangeArrowheads="1"/>
            </p:cNvSpPr>
            <p:nvPr/>
          </p:nvSpPr>
          <p:spPr bwMode="auto">
            <a:xfrm>
              <a:off x="1286" y="1632"/>
              <a:ext cx="3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FF3300"/>
                  </a:solidFill>
                  <a:ea typeface="楷体_GB2312" pitchFamily="49" charset="-122"/>
                </a:rPr>
                <a:t>k</a:t>
              </a:r>
              <a:r>
                <a:rPr kumimoji="0" lang="en-US" altLang="zh-CN" b="1" i="1">
                  <a:solidFill>
                    <a:srgbClr val="0000FF"/>
                  </a:solidFill>
                  <a:ea typeface="楷体_GB2312" pitchFamily="49" charset="-122"/>
                </a:rPr>
                <a:t>u</a:t>
              </a:r>
              <a:r>
                <a:rPr kumimoji="0" lang="en-US" altLang="zh-CN" b="1" baseline="-25000">
                  <a:solidFill>
                    <a:srgbClr val="0000FF"/>
                  </a:solidFill>
                  <a:ea typeface="楷体_GB2312" pitchFamily="49" charset="-122"/>
                </a:rPr>
                <a:t>S</a:t>
              </a:r>
              <a:endParaRPr kumimoji="0" lang="en-US" altLang="zh-CN" b="1">
                <a:solidFill>
                  <a:srgbClr val="0000FF"/>
                </a:solidFill>
                <a:ea typeface="楷体_GB2312" pitchFamily="49" charset="-122"/>
              </a:endParaRPr>
            </a:p>
          </p:txBody>
        </p:sp>
        <p:sp>
          <p:nvSpPr>
            <p:cNvPr id="10279" name="Text Box 15"/>
            <p:cNvSpPr txBox="1">
              <a:spLocks noChangeArrowheads="1"/>
            </p:cNvSpPr>
            <p:nvPr/>
          </p:nvSpPr>
          <p:spPr bwMode="auto">
            <a:xfrm>
              <a:off x="2400" y="1632"/>
              <a:ext cx="28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FF3300"/>
                  </a:solidFill>
                  <a:ea typeface="楷体_GB2312" pitchFamily="49" charset="-122"/>
                </a:rPr>
                <a:t>k</a:t>
              </a: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grpSp>
      <p:grpSp>
        <p:nvGrpSpPr>
          <p:cNvPr id="160784" name="Group 16"/>
          <p:cNvGrpSpPr>
            <a:grpSpLocks/>
          </p:cNvGrpSpPr>
          <p:nvPr/>
        </p:nvGrpSpPr>
        <p:grpSpPr bwMode="auto">
          <a:xfrm>
            <a:off x="571500" y="3652838"/>
            <a:ext cx="8350250" cy="2057400"/>
            <a:chOff x="360" y="2301"/>
            <a:chExt cx="5260" cy="1296"/>
          </a:xfrm>
        </p:grpSpPr>
        <p:sp>
          <p:nvSpPr>
            <p:cNvPr id="10247" name="Text Box 17"/>
            <p:cNvSpPr txBox="1">
              <a:spLocks noChangeArrowheads="1"/>
            </p:cNvSpPr>
            <p:nvPr/>
          </p:nvSpPr>
          <p:spPr bwMode="auto">
            <a:xfrm>
              <a:off x="3961" y="2635"/>
              <a:ext cx="1659"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400" b="1"/>
                <a:t>已知：如图。</a:t>
              </a:r>
            </a:p>
            <a:p>
              <a:pPr algn="ctr">
                <a:spcBef>
                  <a:spcPct val="50000"/>
                </a:spcBef>
                <a:buClr>
                  <a:schemeClr val="accent2"/>
                </a:buClr>
                <a:buSzPct val="75000"/>
                <a:buFont typeface="Monotype Sorts" pitchFamily="2" charset="2"/>
                <a:buNone/>
              </a:pPr>
              <a:r>
                <a:rPr kumimoji="0" lang="zh-CN" altLang="en-US" sz="2400" b="1"/>
                <a:t>求：电压 </a:t>
              </a:r>
              <a:r>
                <a:rPr kumimoji="0" lang="en-US" altLang="zh-CN" sz="2400" b="1" i="1"/>
                <a:t>U</a:t>
              </a:r>
              <a:r>
                <a:rPr kumimoji="0" lang="en-US" altLang="zh-CN" sz="2400" b="1" baseline="-25000"/>
                <a:t>L</a:t>
              </a:r>
              <a:r>
                <a:rPr kumimoji="0" lang="zh-CN" altLang="en-US" sz="2400" b="1"/>
                <a:t>。</a:t>
              </a:r>
              <a:r>
                <a:rPr kumimoji="0" lang="zh-CN" altLang="en-US" sz="2400" b="1" baseline="-25000"/>
                <a:t>   </a:t>
              </a:r>
            </a:p>
          </p:txBody>
        </p:sp>
        <p:grpSp>
          <p:nvGrpSpPr>
            <p:cNvPr id="10248" name="Group 18"/>
            <p:cNvGrpSpPr>
              <a:grpSpLocks/>
            </p:cNvGrpSpPr>
            <p:nvPr/>
          </p:nvGrpSpPr>
          <p:grpSpPr bwMode="auto">
            <a:xfrm>
              <a:off x="360" y="2301"/>
              <a:ext cx="3749" cy="1296"/>
              <a:chOff x="360" y="2301"/>
              <a:chExt cx="3749" cy="1296"/>
            </a:xfrm>
          </p:grpSpPr>
          <p:sp>
            <p:nvSpPr>
              <p:cNvPr id="10249" name="Text Box 19"/>
              <p:cNvSpPr txBox="1">
                <a:spLocks noChangeArrowheads="1"/>
              </p:cNvSpPr>
              <p:nvPr/>
            </p:nvSpPr>
            <p:spPr bwMode="auto">
              <a:xfrm>
                <a:off x="360" y="2348"/>
                <a:ext cx="3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800" b="1">
                    <a:solidFill>
                      <a:srgbClr val="FF3300"/>
                    </a:solidFill>
                  </a:rPr>
                  <a:t>例</a:t>
                </a:r>
                <a:endParaRPr kumimoji="0" lang="en-US" altLang="zh-CN" sz="2800" b="1" i="1">
                  <a:solidFill>
                    <a:srgbClr val="FF3300"/>
                  </a:solidFill>
                </a:endParaRPr>
              </a:p>
            </p:txBody>
          </p:sp>
          <p:sp>
            <p:nvSpPr>
              <p:cNvPr id="10250" name="Rectangle 20"/>
              <p:cNvSpPr>
                <a:spLocks noChangeArrowheads="1"/>
              </p:cNvSpPr>
              <p:nvPr/>
            </p:nvSpPr>
            <p:spPr bwMode="auto">
              <a:xfrm>
                <a:off x="881" y="2637"/>
                <a:ext cx="2688" cy="96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rgbClr val="99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0251" name="Line 21"/>
              <p:cNvSpPr>
                <a:spLocks noChangeShapeType="1"/>
              </p:cNvSpPr>
              <p:nvPr/>
            </p:nvSpPr>
            <p:spPr bwMode="auto">
              <a:xfrm>
                <a:off x="2614" y="2627"/>
                <a:ext cx="0" cy="96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252" name="Line 22"/>
              <p:cNvSpPr>
                <a:spLocks noChangeShapeType="1"/>
              </p:cNvSpPr>
              <p:nvPr/>
            </p:nvSpPr>
            <p:spPr bwMode="auto">
              <a:xfrm>
                <a:off x="1702" y="2627"/>
                <a:ext cx="0" cy="96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0253" name="Text Box 23"/>
              <p:cNvSpPr txBox="1">
                <a:spLocks noChangeArrowheads="1"/>
              </p:cNvSpPr>
              <p:nvPr/>
            </p:nvSpPr>
            <p:spPr bwMode="auto">
              <a:xfrm>
                <a:off x="1078" y="2301"/>
                <a:ext cx="3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1</a:t>
                </a:r>
              </a:p>
            </p:txBody>
          </p:sp>
          <p:sp>
            <p:nvSpPr>
              <p:cNvPr id="10254" name="Text Box 24"/>
              <p:cNvSpPr txBox="1">
                <a:spLocks noChangeArrowheads="1"/>
              </p:cNvSpPr>
              <p:nvPr/>
            </p:nvSpPr>
            <p:spPr bwMode="auto">
              <a:xfrm>
                <a:off x="1942" y="2301"/>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3</a:t>
                </a:r>
              </a:p>
            </p:txBody>
          </p:sp>
          <p:sp>
            <p:nvSpPr>
              <p:cNvPr id="10255" name="Text Box 25"/>
              <p:cNvSpPr txBox="1">
                <a:spLocks noChangeArrowheads="1"/>
              </p:cNvSpPr>
              <p:nvPr/>
            </p:nvSpPr>
            <p:spPr bwMode="auto">
              <a:xfrm>
                <a:off x="2854" y="2311"/>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5</a:t>
                </a:r>
              </a:p>
            </p:txBody>
          </p:sp>
          <p:sp>
            <p:nvSpPr>
              <p:cNvPr id="10256" name="Text Box 26"/>
              <p:cNvSpPr txBox="1">
                <a:spLocks noChangeArrowheads="1"/>
              </p:cNvSpPr>
              <p:nvPr/>
            </p:nvSpPr>
            <p:spPr bwMode="auto">
              <a:xfrm>
                <a:off x="1318" y="2857"/>
                <a:ext cx="3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2</a:t>
                </a:r>
                <a:endParaRPr kumimoji="0" lang="en-US" altLang="zh-CN" b="1"/>
              </a:p>
            </p:txBody>
          </p:sp>
          <p:sp>
            <p:nvSpPr>
              <p:cNvPr id="10257" name="Rectangle 27"/>
              <p:cNvSpPr>
                <a:spLocks noChangeArrowheads="1"/>
              </p:cNvSpPr>
              <p:nvPr/>
            </p:nvSpPr>
            <p:spPr bwMode="auto">
              <a:xfrm rot="-5400000">
                <a:off x="3425" y="3069"/>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0258" name="Text Box 28"/>
              <p:cNvSpPr txBox="1">
                <a:spLocks noChangeArrowheads="1"/>
              </p:cNvSpPr>
              <p:nvPr/>
            </p:nvSpPr>
            <p:spPr bwMode="auto">
              <a:xfrm>
                <a:off x="3137" y="2973"/>
                <a:ext cx="3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L</a:t>
                </a:r>
                <a:endParaRPr kumimoji="0" lang="en-US" altLang="zh-CN" b="1"/>
              </a:p>
            </p:txBody>
          </p:sp>
          <p:sp>
            <p:nvSpPr>
              <p:cNvPr id="10259" name="Text Box 29"/>
              <p:cNvSpPr txBox="1">
                <a:spLocks noChangeArrowheads="1"/>
              </p:cNvSpPr>
              <p:nvPr/>
            </p:nvSpPr>
            <p:spPr bwMode="auto">
              <a:xfrm>
                <a:off x="651" y="277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latin typeface="黑体" panose="02010609060101010101" pitchFamily="49" charset="-122"/>
                    <a:ea typeface="黑体" panose="02010609060101010101" pitchFamily="49" charset="-122"/>
                  </a:rPr>
                  <a:t>+</a:t>
                </a:r>
                <a:endParaRPr kumimoji="0" lang="en-US" altLang="zh-CN" b="1"/>
              </a:p>
            </p:txBody>
          </p:sp>
          <p:sp>
            <p:nvSpPr>
              <p:cNvPr id="10260" name="Text Box 30"/>
              <p:cNvSpPr txBox="1">
                <a:spLocks noChangeArrowheads="1"/>
              </p:cNvSpPr>
              <p:nvPr/>
            </p:nvSpPr>
            <p:spPr bwMode="auto">
              <a:xfrm>
                <a:off x="694" y="320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ea typeface="黑体" panose="02010609060101010101" pitchFamily="49" charset="-122"/>
                  </a:rPr>
                  <a:t>–</a:t>
                </a:r>
                <a:endParaRPr kumimoji="0" lang="en-US" altLang="zh-CN" b="1"/>
              </a:p>
            </p:txBody>
          </p:sp>
          <p:grpSp>
            <p:nvGrpSpPr>
              <p:cNvPr id="10261" name="Group 31"/>
              <p:cNvGrpSpPr>
                <a:grpSpLocks/>
              </p:cNvGrpSpPr>
              <p:nvPr/>
            </p:nvGrpSpPr>
            <p:grpSpPr bwMode="auto">
              <a:xfrm>
                <a:off x="742" y="3011"/>
                <a:ext cx="288" cy="288"/>
                <a:chOff x="480" y="2544"/>
                <a:chExt cx="288" cy="288"/>
              </a:xfrm>
            </p:grpSpPr>
            <p:sp>
              <p:nvSpPr>
                <p:cNvPr id="10273" name="Oval 32"/>
                <p:cNvSpPr>
                  <a:spLocks noChangeArrowheads="1"/>
                </p:cNvSpPr>
                <p:nvPr/>
              </p:nvSpPr>
              <p:spPr bwMode="auto">
                <a:xfrm>
                  <a:off x="480" y="2544"/>
                  <a:ext cx="288" cy="288"/>
                </a:xfrm>
                <a:prstGeom prst="ellipse">
                  <a:avLst/>
                </a:prstGeom>
                <a:solidFill>
                  <a:srgbClr val="CCFF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cxnSp>
              <p:nvCxnSpPr>
                <p:cNvPr id="10274" name="AutoShape 33"/>
                <p:cNvCxnSpPr>
                  <a:cxnSpLocks noChangeShapeType="1"/>
                  <a:stCxn id="10273" idx="0"/>
                  <a:endCxn id="10273" idx="4"/>
                </p:cNvCxnSpPr>
                <p:nvPr/>
              </p:nvCxnSpPr>
              <p:spPr bwMode="auto">
                <a:xfrm>
                  <a:off x="624" y="2544"/>
                  <a:ext cx="0" cy="288"/>
                </a:xfrm>
                <a:prstGeom prst="straightConnector1">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0262" name="Text Box 34"/>
              <p:cNvSpPr txBox="1">
                <a:spLocks noChangeArrowheads="1"/>
              </p:cNvSpPr>
              <p:nvPr/>
            </p:nvSpPr>
            <p:spPr bwMode="auto">
              <a:xfrm>
                <a:off x="416" y="2962"/>
                <a:ext cx="3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U</a:t>
                </a:r>
                <a:r>
                  <a:rPr kumimoji="0" lang="en-US" altLang="zh-CN" b="1" baseline="-25000"/>
                  <a:t>S</a:t>
                </a:r>
                <a:endParaRPr kumimoji="0" lang="en-US" altLang="zh-CN" b="1"/>
              </a:p>
            </p:txBody>
          </p:sp>
          <p:sp>
            <p:nvSpPr>
              <p:cNvPr id="10263" name="Rectangle 35"/>
              <p:cNvSpPr>
                <a:spLocks noChangeArrowheads="1"/>
              </p:cNvSpPr>
              <p:nvPr/>
            </p:nvSpPr>
            <p:spPr bwMode="auto">
              <a:xfrm rot="-5400000">
                <a:off x="2470" y="3059"/>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0264" name="Rectangle 36"/>
              <p:cNvSpPr>
                <a:spLocks noChangeArrowheads="1"/>
              </p:cNvSpPr>
              <p:nvPr/>
            </p:nvSpPr>
            <p:spPr bwMode="auto">
              <a:xfrm rot="-5400000">
                <a:off x="1558" y="3059"/>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0265" name="Rectangle 37"/>
              <p:cNvSpPr>
                <a:spLocks noChangeArrowheads="1"/>
              </p:cNvSpPr>
              <p:nvPr/>
            </p:nvSpPr>
            <p:spPr bwMode="auto">
              <a:xfrm>
                <a:off x="2902" y="2579"/>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0266" name="Rectangle 38"/>
              <p:cNvSpPr>
                <a:spLocks noChangeArrowheads="1"/>
              </p:cNvSpPr>
              <p:nvPr/>
            </p:nvSpPr>
            <p:spPr bwMode="auto">
              <a:xfrm>
                <a:off x="1990" y="2579"/>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0267" name="Rectangle 39"/>
              <p:cNvSpPr>
                <a:spLocks noChangeArrowheads="1"/>
              </p:cNvSpPr>
              <p:nvPr/>
            </p:nvSpPr>
            <p:spPr bwMode="auto">
              <a:xfrm>
                <a:off x="1126" y="2579"/>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0268" name="Text Box 40"/>
              <p:cNvSpPr txBox="1">
                <a:spLocks noChangeArrowheads="1"/>
              </p:cNvSpPr>
              <p:nvPr/>
            </p:nvSpPr>
            <p:spPr bwMode="auto">
              <a:xfrm>
                <a:off x="2230" y="2905"/>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4</a:t>
                </a:r>
              </a:p>
            </p:txBody>
          </p:sp>
          <p:grpSp>
            <p:nvGrpSpPr>
              <p:cNvPr id="10269" name="Group 41"/>
              <p:cNvGrpSpPr>
                <a:grpSpLocks/>
              </p:cNvGrpSpPr>
              <p:nvPr/>
            </p:nvGrpSpPr>
            <p:grpSpPr bwMode="auto">
              <a:xfrm>
                <a:off x="3585" y="2733"/>
                <a:ext cx="524" cy="768"/>
                <a:chOff x="5328" y="2928"/>
                <a:chExt cx="524" cy="768"/>
              </a:xfrm>
            </p:grpSpPr>
            <p:sp>
              <p:nvSpPr>
                <p:cNvPr id="10270" name="Text Box 42"/>
                <p:cNvSpPr txBox="1">
                  <a:spLocks noChangeArrowheads="1"/>
                </p:cNvSpPr>
                <p:nvPr/>
              </p:nvSpPr>
              <p:spPr bwMode="auto">
                <a:xfrm>
                  <a:off x="5382" y="29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solidFill>
                        <a:srgbClr val="6600FF"/>
                      </a:solidFill>
                      <a:latin typeface="黑体" panose="02010609060101010101" pitchFamily="49" charset="-122"/>
                      <a:ea typeface="黑体" panose="02010609060101010101" pitchFamily="49" charset="-122"/>
                    </a:rPr>
                    <a:t>+</a:t>
                  </a:r>
                  <a:endParaRPr kumimoji="0" lang="en-US" altLang="zh-CN" b="1">
                    <a:solidFill>
                      <a:schemeClr val="accent1"/>
                    </a:solidFill>
                  </a:endParaRPr>
                </a:p>
              </p:txBody>
            </p:sp>
            <p:sp>
              <p:nvSpPr>
                <p:cNvPr id="10271" name="Text Box 43"/>
                <p:cNvSpPr txBox="1">
                  <a:spLocks noChangeArrowheads="1"/>
                </p:cNvSpPr>
                <p:nvPr/>
              </p:nvSpPr>
              <p:spPr bwMode="auto">
                <a:xfrm>
                  <a:off x="5376"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solidFill>
                        <a:srgbClr val="6600FF"/>
                      </a:solidFill>
                      <a:ea typeface="黑体" panose="02010609060101010101" pitchFamily="49" charset="-122"/>
                    </a:rPr>
                    <a:t>–</a:t>
                  </a:r>
                  <a:endParaRPr kumimoji="0" lang="en-US" altLang="zh-CN" b="1">
                    <a:solidFill>
                      <a:schemeClr val="accent1"/>
                    </a:solidFill>
                  </a:endParaRPr>
                </a:p>
              </p:txBody>
            </p:sp>
            <p:sp>
              <p:nvSpPr>
                <p:cNvPr id="10272" name="Text Box 44"/>
                <p:cNvSpPr txBox="1">
                  <a:spLocks noChangeArrowheads="1"/>
                </p:cNvSpPr>
                <p:nvPr/>
              </p:nvSpPr>
              <p:spPr bwMode="auto">
                <a:xfrm>
                  <a:off x="5328" y="3168"/>
                  <a:ext cx="5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6600FF"/>
                      </a:solidFill>
                    </a:rPr>
                    <a:t>U</a:t>
                  </a:r>
                  <a:r>
                    <a:rPr kumimoji="0" lang="en-US" altLang="zh-CN" b="1" baseline="-25000">
                      <a:solidFill>
                        <a:srgbClr val="6600FF"/>
                      </a:solidFill>
                    </a:rPr>
                    <a:t>L</a:t>
                  </a:r>
                  <a:endParaRPr kumimoji="0" lang="en-US" altLang="zh-CN" b="1">
                    <a:solidFill>
                      <a:schemeClr val="accent1"/>
                    </a:solidFill>
                  </a:endParaRPr>
                </a:p>
              </p:txBody>
            </p:sp>
          </p:grpSp>
        </p:grpSp>
      </p:grpSp>
    </p:spTree>
    <p:extLst>
      <p:ext uri="{BB962C8B-B14F-4D97-AF65-F5344CB8AC3E}">
        <p14:creationId xmlns:p14="http://schemas.microsoft.com/office/powerpoint/2010/main" val="5551047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0771"/>
                                        </p:tgtEl>
                                        <p:attrNameLst>
                                          <p:attrName>style.visibility</p:attrName>
                                        </p:attrNameLst>
                                      </p:cBhvr>
                                      <p:to>
                                        <p:strVal val="visible"/>
                                      </p:to>
                                    </p:set>
                                    <p:animEffect transition="in" filter="box(out)">
                                      <p:cBhvr>
                                        <p:cTn id="7" dur="500"/>
                                        <p:tgtEl>
                                          <p:spTgt spid="1607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0772"/>
                                        </p:tgtEl>
                                        <p:attrNameLst>
                                          <p:attrName>style.visibility</p:attrName>
                                        </p:attrNameLst>
                                      </p:cBhvr>
                                      <p:to>
                                        <p:strVal val="visible"/>
                                      </p:to>
                                    </p:set>
                                    <p:animEffect transition="in" filter="wipe(left)">
                                      <p:cBhvr>
                                        <p:cTn id="12" dur="500"/>
                                        <p:tgtEl>
                                          <p:spTgt spid="1607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0778"/>
                                        </p:tgtEl>
                                        <p:attrNameLst>
                                          <p:attrName>style.visibility</p:attrName>
                                        </p:attrNameLst>
                                      </p:cBhvr>
                                      <p:to>
                                        <p:strVal val="visible"/>
                                      </p:to>
                                    </p:set>
                                    <p:animEffect transition="in" filter="wipe(left)">
                                      <p:cBhvr>
                                        <p:cTn id="17" dur="500"/>
                                        <p:tgtEl>
                                          <p:spTgt spid="1607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0784"/>
                                        </p:tgtEl>
                                        <p:attrNameLst>
                                          <p:attrName>style.visibility</p:attrName>
                                        </p:attrNameLst>
                                      </p:cBhvr>
                                      <p:to>
                                        <p:strVal val="visible"/>
                                      </p:to>
                                    </p:set>
                                    <p:animEffect transition="in" filter="wipe(left)">
                                      <p:cBhvr>
                                        <p:cTn id="22" dur="500"/>
                                        <p:tgtEl>
                                          <p:spTgt spid="160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771"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4"/>
          <p:cNvSpPr>
            <a:spLocks noGrp="1"/>
          </p:cNvSpPr>
          <p:nvPr>
            <p:ph type="dt" sz="quarter" idx="10"/>
          </p:nvPr>
        </p:nvSpPr>
        <p:spPr/>
        <p:txBody>
          <a:bodyPr/>
          <a:lstStyle/>
          <a:p>
            <a:pPr>
              <a:defRPr/>
            </a:pPr>
            <a:fld id="{7D308352-1712-4DA3-9DEF-91A3605F167C}" type="datetime1">
              <a:rPr lang="zh-CN" altLang="en-US"/>
              <a:pPr>
                <a:defRPr/>
              </a:pPr>
              <a:t>2021/3/24</a:t>
            </a:fld>
            <a:endParaRPr lang="en-US" altLang="zh-CN"/>
          </a:p>
        </p:txBody>
      </p:sp>
      <p:sp>
        <p:nvSpPr>
          <p:cNvPr id="20" name="页脚占位符 5"/>
          <p:cNvSpPr>
            <a:spLocks noGrp="1"/>
          </p:cNvSpPr>
          <p:nvPr>
            <p:ph type="ftr" sz="quarter" idx="11"/>
          </p:nvPr>
        </p:nvSpPr>
        <p:spPr/>
        <p:txBody>
          <a:bodyPr/>
          <a:lstStyle/>
          <a:p>
            <a:pPr>
              <a:defRPr/>
            </a:pPr>
            <a:endParaRPr lang="en-US" altLang="zh-CN"/>
          </a:p>
        </p:txBody>
      </p:sp>
      <p:sp>
        <p:nvSpPr>
          <p:cNvPr id="21" name="灯片编号占位符 6"/>
          <p:cNvSpPr>
            <a:spLocks noGrp="1"/>
          </p:cNvSpPr>
          <p:nvPr>
            <p:ph type="sldNum" sz="quarter" idx="12"/>
          </p:nvPr>
        </p:nvSpPr>
        <p:spPr/>
        <p:txBody>
          <a:bodyPr/>
          <a:lstStyle/>
          <a:p>
            <a:pPr>
              <a:defRPr/>
            </a:pPr>
            <a:fld id="{A276422E-304C-4132-93E8-36F87CC39BC3}" type="slidenum">
              <a:rPr lang="en-US" altLang="zh-CN"/>
              <a:pPr>
                <a:defRPr/>
              </a:pPr>
              <a:t>40</a:t>
            </a:fld>
            <a:endParaRPr lang="en-US" altLang="zh-CN"/>
          </a:p>
        </p:txBody>
      </p:sp>
      <p:sp>
        <p:nvSpPr>
          <p:cNvPr id="240642" name="Rectangle 2"/>
          <p:cNvSpPr>
            <a:spLocks noGrp="1" noChangeArrowheads="1"/>
          </p:cNvSpPr>
          <p:nvPr>
            <p:ph type="title"/>
          </p:nvPr>
        </p:nvSpPr>
        <p:spPr>
          <a:xfrm>
            <a:off x="179512" y="58242"/>
            <a:ext cx="8458200" cy="994494"/>
          </a:xfrm>
        </p:spPr>
        <p:txBody>
          <a:bodyPr/>
          <a:lstStyle/>
          <a:p>
            <a:pPr algn="l"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4.5 </a:t>
            </a:r>
            <a:r>
              <a:rPr lang="en-US" altLang="zh-CN" dirty="0" err="1">
                <a:solidFill>
                  <a:schemeClr val="tx1"/>
                </a:solidFill>
                <a:effectLst>
                  <a:outerShdw blurRad="38100" dist="38100" dir="2700000" algn="tl">
                    <a:srgbClr val="C0C0C0"/>
                  </a:outerShdw>
                </a:effectLst>
                <a:ea typeface="隶书" panose="02010509060101010101" pitchFamily="49" charset="-122"/>
              </a:rPr>
              <a:t>Tellegen’s</a:t>
            </a:r>
            <a:r>
              <a:rPr lang="en-US" altLang="zh-CN" dirty="0">
                <a:solidFill>
                  <a:schemeClr val="tx1"/>
                </a:solidFill>
                <a:effectLst>
                  <a:outerShdw blurRad="38100" dist="38100" dir="2700000" algn="tl">
                    <a:srgbClr val="C0C0C0"/>
                  </a:outerShdw>
                </a:effectLst>
                <a:ea typeface="隶书" panose="02010509060101010101" pitchFamily="49" charset="-122"/>
              </a:rPr>
              <a:t> Theorem and Reciprocity Theorem</a:t>
            </a:r>
            <a:br>
              <a:rPr lang="en-US" altLang="zh-CN" dirty="0">
                <a:solidFill>
                  <a:schemeClr val="tx1"/>
                </a:solidFill>
                <a:effectLst>
                  <a:outerShdw blurRad="38100" dist="38100" dir="2700000" algn="tl">
                    <a:srgbClr val="C0C0C0"/>
                  </a:outerShdw>
                </a:effectLst>
                <a:ea typeface="隶书" panose="02010509060101010101" pitchFamily="49" charset="-122"/>
              </a:rPr>
            </a:br>
            <a:r>
              <a:rPr lang="zh-CN" altLang="en-US" dirty="0">
                <a:solidFill>
                  <a:schemeClr val="tx1"/>
                </a:solidFill>
                <a:effectLst>
                  <a:outerShdw blurRad="38100" dist="38100" dir="2700000" algn="tl">
                    <a:srgbClr val="C0C0C0"/>
                  </a:outerShdw>
                </a:effectLst>
                <a:ea typeface="隶书" panose="02010509060101010101" pitchFamily="49" charset="-122"/>
              </a:rPr>
              <a:t>特勒根定理与互易定理</a:t>
            </a:r>
            <a:endParaRPr lang="en-US" altLang="zh-CN" dirty="0">
              <a:solidFill>
                <a:schemeClr val="tx1"/>
              </a:solidFill>
              <a:effectLst>
                <a:outerShdw blurRad="38100" dist="38100" dir="2700000" algn="tl">
                  <a:srgbClr val="C0C0C0"/>
                </a:outerShdw>
              </a:effectLst>
              <a:ea typeface="隶书" panose="02010509060101010101" pitchFamily="49" charset="-122"/>
            </a:endParaRPr>
          </a:p>
        </p:txBody>
      </p:sp>
      <p:sp>
        <p:nvSpPr>
          <p:cNvPr id="24" name="Text Box 4"/>
          <p:cNvSpPr txBox="1">
            <a:spLocks noChangeArrowheads="1"/>
          </p:cNvSpPr>
          <p:nvPr/>
        </p:nvSpPr>
        <p:spPr bwMode="auto">
          <a:xfrm>
            <a:off x="333016" y="1237478"/>
            <a:ext cx="8455632" cy="5166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2400">
                <a:solidFill>
                  <a:schemeClr val="tx1"/>
                </a:solidFill>
                <a:latin typeface="Times New Roman" panose="02020603050405020304" pitchFamily="18" charset="0"/>
                <a:ea typeface="宋体" panose="02010600030101010101" pitchFamily="2" charset="-122"/>
              </a:defRPr>
            </a:lvl1pPr>
            <a:lvl2pPr marL="762000">
              <a:defRPr kumimoji="1" sz="2400">
                <a:solidFill>
                  <a:schemeClr val="tx1"/>
                </a:solidFill>
                <a:latin typeface="Times New Roman" panose="02020603050405020304" pitchFamily="18" charset="0"/>
                <a:ea typeface="宋体" panose="02010600030101010101" pitchFamily="2" charset="-122"/>
              </a:defRPr>
            </a:lvl2pPr>
            <a:lvl3pPr marL="9525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zh-CN" altLang="en-US" sz="2000" b="1" dirty="0"/>
              <a:t>特勒根定理，于</a:t>
            </a:r>
            <a:r>
              <a:rPr lang="en-US" altLang="zh-CN" sz="2000" b="1" dirty="0">
                <a:solidFill>
                  <a:srgbClr val="FF0000"/>
                </a:solidFill>
              </a:rPr>
              <a:t>1952</a:t>
            </a:r>
            <a:r>
              <a:rPr lang="zh-CN" altLang="en-US" sz="2000" b="1" dirty="0"/>
              <a:t>年由伯纳德</a:t>
            </a:r>
            <a:r>
              <a:rPr lang="en-US" altLang="zh-CN" sz="2000" b="1" dirty="0"/>
              <a:t>·</a:t>
            </a:r>
            <a:r>
              <a:rPr lang="zh-CN" altLang="en-US" sz="2000" b="1" dirty="0"/>
              <a:t>特勒根提出，是电路网络分析理论中最重要的理论之一。由特勒根定理可以推出电路网络理论中大多数能量分布定理和极值定理。特勒根定理给出了遵守基尔霍夫电路定律的电路之间的一个简单关系。</a:t>
            </a:r>
          </a:p>
          <a:p>
            <a:pPr algn="just">
              <a:lnSpc>
                <a:spcPct val="120000"/>
              </a:lnSpc>
              <a:spcBef>
                <a:spcPct val="50000"/>
              </a:spcBef>
            </a:pPr>
            <a:r>
              <a:rPr lang="zh-CN" altLang="en-US" sz="2000" b="1" dirty="0"/>
              <a:t>特勒根定理的应用十分广泛，适用于许多电路，无论其是否包含非线性元件、是否是稳恒电路。而且对电流电压做线性变换不影响特勒根定理的成立，因为</a:t>
            </a:r>
            <a:r>
              <a:rPr lang="en-US" altLang="zh-CN" sz="2000" b="1" dirty="0"/>
              <a:t>KCL</a:t>
            </a:r>
            <a:r>
              <a:rPr lang="zh-CN" altLang="en-US" sz="2000" b="1" dirty="0"/>
              <a:t>与</a:t>
            </a:r>
            <a:r>
              <a:rPr lang="en-US" altLang="zh-CN" sz="2000" b="1" dirty="0"/>
              <a:t>KVL</a:t>
            </a:r>
            <a:r>
              <a:rPr lang="zh-CN" altLang="en-US" sz="2000" b="1" dirty="0"/>
              <a:t>不受线性变换影响。</a:t>
            </a:r>
          </a:p>
          <a:p>
            <a:pPr algn="just">
              <a:lnSpc>
                <a:spcPct val="120000"/>
              </a:lnSpc>
              <a:spcBef>
                <a:spcPct val="50000"/>
              </a:spcBef>
            </a:pPr>
            <a:r>
              <a:rPr lang="zh-CN" altLang="en-US" sz="2000" b="1" dirty="0"/>
              <a:t>许多物理系统都可以进行网络模拟以分析其动力学性质。特勒根定理还可以应用于生化过程的研究。类似热力学不可逆的动力学系统可以模拟为满足基尔霍夫定律的电路，再运用特勒根定理来研究反应网络的拓扑结构（例如反应机理与代谢网络）。特勒根定理亦可用于求复杂系统如化工厂和炼油厂的稳定性和优化方案。类似的有生产节点和物流链的过程系统均可用特勒根定理分析其生产与消费。</a:t>
            </a:r>
          </a:p>
        </p:txBody>
      </p:sp>
    </p:spTree>
    <p:extLst>
      <p:ext uri="{BB962C8B-B14F-4D97-AF65-F5344CB8AC3E}">
        <p14:creationId xmlns:p14="http://schemas.microsoft.com/office/powerpoint/2010/main" val="29255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ox(ou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4"/>
          <p:cNvSpPr>
            <a:spLocks noGrp="1"/>
          </p:cNvSpPr>
          <p:nvPr>
            <p:ph type="dt" sz="quarter" idx="10"/>
          </p:nvPr>
        </p:nvSpPr>
        <p:spPr/>
        <p:txBody>
          <a:bodyPr/>
          <a:lstStyle/>
          <a:p>
            <a:pPr>
              <a:defRPr/>
            </a:pPr>
            <a:fld id="{7D308352-1712-4DA3-9DEF-91A3605F167C}" type="datetime1">
              <a:rPr lang="zh-CN" altLang="en-US"/>
              <a:pPr>
                <a:defRPr/>
              </a:pPr>
              <a:t>2021/3/24</a:t>
            </a:fld>
            <a:endParaRPr lang="en-US" altLang="zh-CN"/>
          </a:p>
        </p:txBody>
      </p:sp>
      <p:sp>
        <p:nvSpPr>
          <p:cNvPr id="20" name="页脚占位符 5"/>
          <p:cNvSpPr>
            <a:spLocks noGrp="1"/>
          </p:cNvSpPr>
          <p:nvPr>
            <p:ph type="ftr" sz="quarter" idx="11"/>
          </p:nvPr>
        </p:nvSpPr>
        <p:spPr/>
        <p:txBody>
          <a:bodyPr/>
          <a:lstStyle/>
          <a:p>
            <a:pPr>
              <a:defRPr/>
            </a:pPr>
            <a:endParaRPr lang="en-US" altLang="zh-CN"/>
          </a:p>
        </p:txBody>
      </p:sp>
      <p:sp>
        <p:nvSpPr>
          <p:cNvPr id="21" name="灯片编号占位符 6"/>
          <p:cNvSpPr>
            <a:spLocks noGrp="1"/>
          </p:cNvSpPr>
          <p:nvPr>
            <p:ph type="sldNum" sz="quarter" idx="12"/>
          </p:nvPr>
        </p:nvSpPr>
        <p:spPr/>
        <p:txBody>
          <a:bodyPr/>
          <a:lstStyle/>
          <a:p>
            <a:pPr>
              <a:defRPr/>
            </a:pPr>
            <a:fld id="{A276422E-304C-4132-93E8-36F87CC39BC3}" type="slidenum">
              <a:rPr lang="en-US" altLang="zh-CN"/>
              <a:pPr>
                <a:defRPr/>
              </a:pPr>
              <a:t>41</a:t>
            </a:fld>
            <a:endParaRPr lang="en-US" altLang="zh-CN"/>
          </a:p>
        </p:txBody>
      </p:sp>
      <p:sp>
        <p:nvSpPr>
          <p:cNvPr id="240642" name="Rectangle 2"/>
          <p:cNvSpPr>
            <a:spLocks noGrp="1" noChangeArrowheads="1"/>
          </p:cNvSpPr>
          <p:nvPr>
            <p:ph type="title"/>
          </p:nvPr>
        </p:nvSpPr>
        <p:spPr>
          <a:xfrm>
            <a:off x="179512" y="58242"/>
            <a:ext cx="8458200" cy="994494"/>
          </a:xfrm>
        </p:spPr>
        <p:txBody>
          <a:bodyPr/>
          <a:lstStyle/>
          <a:p>
            <a:pPr algn="l"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4.5 </a:t>
            </a:r>
            <a:r>
              <a:rPr lang="en-US" altLang="zh-CN" dirty="0" err="1">
                <a:solidFill>
                  <a:schemeClr val="tx1"/>
                </a:solidFill>
                <a:effectLst>
                  <a:outerShdw blurRad="38100" dist="38100" dir="2700000" algn="tl">
                    <a:srgbClr val="C0C0C0"/>
                  </a:outerShdw>
                </a:effectLst>
                <a:ea typeface="隶书" panose="02010509060101010101" pitchFamily="49" charset="-122"/>
              </a:rPr>
              <a:t>Tellegen’s</a:t>
            </a:r>
            <a:r>
              <a:rPr lang="en-US" altLang="zh-CN" dirty="0">
                <a:solidFill>
                  <a:schemeClr val="tx1"/>
                </a:solidFill>
                <a:effectLst>
                  <a:outerShdw blurRad="38100" dist="38100" dir="2700000" algn="tl">
                    <a:srgbClr val="C0C0C0"/>
                  </a:outerShdw>
                </a:effectLst>
                <a:ea typeface="隶书" panose="02010509060101010101" pitchFamily="49" charset="-122"/>
              </a:rPr>
              <a:t> Theorem and Reciprocity Theorem</a:t>
            </a:r>
            <a:br>
              <a:rPr lang="en-US" altLang="zh-CN" dirty="0">
                <a:solidFill>
                  <a:schemeClr val="tx1"/>
                </a:solidFill>
                <a:effectLst>
                  <a:outerShdw blurRad="38100" dist="38100" dir="2700000" algn="tl">
                    <a:srgbClr val="C0C0C0"/>
                  </a:outerShdw>
                </a:effectLst>
                <a:ea typeface="隶书" panose="02010509060101010101" pitchFamily="49" charset="-122"/>
              </a:rPr>
            </a:br>
            <a:r>
              <a:rPr lang="zh-CN" altLang="en-US" dirty="0">
                <a:solidFill>
                  <a:schemeClr val="tx1"/>
                </a:solidFill>
                <a:effectLst>
                  <a:outerShdw blurRad="38100" dist="38100" dir="2700000" algn="tl">
                    <a:srgbClr val="C0C0C0"/>
                  </a:outerShdw>
                </a:effectLst>
                <a:ea typeface="隶书" panose="02010509060101010101" pitchFamily="49" charset="-122"/>
              </a:rPr>
              <a:t>特勒根定理与互易定理</a:t>
            </a:r>
            <a:endParaRPr lang="en-US" altLang="zh-CN" dirty="0">
              <a:solidFill>
                <a:schemeClr val="tx1"/>
              </a:solidFill>
              <a:effectLst>
                <a:outerShdw blurRad="38100" dist="38100" dir="2700000" algn="tl">
                  <a:srgbClr val="C0C0C0"/>
                </a:outerShdw>
              </a:effectLst>
              <a:ea typeface="隶书" panose="02010509060101010101" pitchFamily="49" charset="-122"/>
            </a:endParaRPr>
          </a:p>
        </p:txBody>
      </p:sp>
      <p:sp>
        <p:nvSpPr>
          <p:cNvPr id="23" name="Text Box 3"/>
          <p:cNvSpPr txBox="1">
            <a:spLocks noChangeArrowheads="1"/>
          </p:cNvSpPr>
          <p:nvPr/>
        </p:nvSpPr>
        <p:spPr bwMode="auto">
          <a:xfrm>
            <a:off x="304800" y="1037464"/>
            <a:ext cx="5943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dirty="0">
                <a:solidFill>
                  <a:srgbClr val="FF3300"/>
                </a:solidFill>
                <a:latin typeface="宋体" panose="02010600030101010101" pitchFamily="2" charset="-122"/>
              </a:rPr>
              <a:t>1.</a:t>
            </a:r>
            <a:r>
              <a:rPr lang="zh-CN" altLang="en-US" sz="2400" b="1" dirty="0">
                <a:solidFill>
                  <a:srgbClr val="FF3300"/>
                </a:solidFill>
                <a:latin typeface="宋体" panose="02010600030101010101" pitchFamily="2" charset="-122"/>
              </a:rPr>
              <a:t>具有相同拓扑结构的电路  </a:t>
            </a:r>
          </a:p>
        </p:txBody>
      </p:sp>
      <p:sp>
        <p:nvSpPr>
          <p:cNvPr id="24" name="Text Box 4"/>
          <p:cNvSpPr txBox="1">
            <a:spLocks noChangeArrowheads="1"/>
          </p:cNvSpPr>
          <p:nvPr/>
        </p:nvSpPr>
        <p:spPr bwMode="auto">
          <a:xfrm>
            <a:off x="179512" y="1600200"/>
            <a:ext cx="820248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indent="571500">
              <a:defRPr kumimoji="1" sz="2400">
                <a:solidFill>
                  <a:schemeClr val="tx1"/>
                </a:solidFill>
                <a:latin typeface="Times New Roman" panose="02020603050405020304" pitchFamily="18" charset="0"/>
                <a:ea typeface="宋体" panose="02010600030101010101" pitchFamily="2" charset="-122"/>
              </a:defRPr>
            </a:lvl1pPr>
            <a:lvl2pPr marL="762000">
              <a:defRPr kumimoji="1" sz="2400">
                <a:solidFill>
                  <a:schemeClr val="tx1"/>
                </a:solidFill>
                <a:latin typeface="Times New Roman" panose="02020603050405020304" pitchFamily="18" charset="0"/>
                <a:ea typeface="宋体" panose="02010600030101010101" pitchFamily="2" charset="-122"/>
              </a:defRPr>
            </a:lvl2pPr>
            <a:lvl3pPr marL="9525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zh-CN" altLang="en-US" b="1" dirty="0"/>
              <a:t>两个电路，支路数和节点数都相同，而且对应支路 与节点的联接关系也相同，则这两个电路具有相同的有向图。  </a:t>
            </a:r>
          </a:p>
        </p:txBody>
      </p:sp>
      <p:grpSp>
        <p:nvGrpSpPr>
          <p:cNvPr id="25" name="Group 5"/>
          <p:cNvGrpSpPr>
            <a:grpSpLocks/>
          </p:cNvGrpSpPr>
          <p:nvPr/>
        </p:nvGrpSpPr>
        <p:grpSpPr bwMode="auto">
          <a:xfrm>
            <a:off x="762000" y="2743200"/>
            <a:ext cx="3200400" cy="3352800"/>
            <a:chOff x="480" y="1728"/>
            <a:chExt cx="2016" cy="2112"/>
          </a:xfrm>
        </p:grpSpPr>
        <p:sp>
          <p:nvSpPr>
            <p:cNvPr id="26" name="Text Box 6"/>
            <p:cNvSpPr txBox="1">
              <a:spLocks noChangeArrowheads="1"/>
            </p:cNvSpPr>
            <p:nvPr/>
          </p:nvSpPr>
          <p:spPr bwMode="auto">
            <a:xfrm>
              <a:off x="1248" y="3436"/>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FF"/>
                  </a:solidFill>
                </a:rPr>
                <a:t>N</a:t>
              </a:r>
              <a:endParaRPr lang="en-US" altLang="zh-CN" b="1">
                <a:solidFill>
                  <a:srgbClr val="FF00FF"/>
                </a:solidFill>
              </a:endParaRPr>
            </a:p>
          </p:txBody>
        </p:sp>
        <p:sp>
          <p:nvSpPr>
            <p:cNvPr id="27" name="Rectangle 7"/>
            <p:cNvSpPr>
              <a:spLocks noChangeArrowheads="1"/>
            </p:cNvSpPr>
            <p:nvPr/>
          </p:nvSpPr>
          <p:spPr bwMode="auto">
            <a:xfrm>
              <a:off x="720" y="2064"/>
              <a:ext cx="1488" cy="115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8"/>
            <p:cNvSpPr>
              <a:spLocks noChangeShapeType="1"/>
            </p:cNvSpPr>
            <p:nvPr/>
          </p:nvSpPr>
          <p:spPr bwMode="auto">
            <a:xfrm>
              <a:off x="720" y="2640"/>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9"/>
            <p:cNvSpPr>
              <a:spLocks noChangeShapeType="1"/>
            </p:cNvSpPr>
            <p:nvPr/>
          </p:nvSpPr>
          <p:spPr bwMode="auto">
            <a:xfrm>
              <a:off x="1440" y="2064"/>
              <a:ext cx="0" cy="5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10"/>
            <p:cNvSpPr>
              <a:spLocks noChangeArrowheads="1"/>
            </p:cNvSpPr>
            <p:nvPr/>
          </p:nvSpPr>
          <p:spPr bwMode="auto">
            <a:xfrm>
              <a:off x="1728" y="2016"/>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11"/>
            <p:cNvSpPr txBox="1">
              <a:spLocks noChangeArrowheads="1"/>
            </p:cNvSpPr>
            <p:nvPr/>
          </p:nvSpPr>
          <p:spPr bwMode="auto">
            <a:xfrm>
              <a:off x="1728" y="17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5</a:t>
              </a:r>
              <a:endParaRPr lang="en-US" altLang="zh-CN" b="1"/>
            </a:p>
          </p:txBody>
        </p:sp>
        <p:sp>
          <p:nvSpPr>
            <p:cNvPr id="32" name="Rectangle 12"/>
            <p:cNvSpPr>
              <a:spLocks noChangeArrowheads="1"/>
            </p:cNvSpPr>
            <p:nvPr/>
          </p:nvSpPr>
          <p:spPr bwMode="auto">
            <a:xfrm>
              <a:off x="960" y="2016"/>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13"/>
            <p:cNvSpPr txBox="1">
              <a:spLocks noChangeArrowheads="1"/>
            </p:cNvSpPr>
            <p:nvPr/>
          </p:nvSpPr>
          <p:spPr bwMode="auto">
            <a:xfrm>
              <a:off x="960" y="17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4</a:t>
              </a:r>
              <a:endParaRPr lang="en-US" altLang="zh-CN" b="1"/>
            </a:p>
          </p:txBody>
        </p:sp>
        <p:sp>
          <p:nvSpPr>
            <p:cNvPr id="34" name="Rectangle 14"/>
            <p:cNvSpPr>
              <a:spLocks noChangeArrowheads="1"/>
            </p:cNvSpPr>
            <p:nvPr/>
          </p:nvSpPr>
          <p:spPr bwMode="auto">
            <a:xfrm>
              <a:off x="912" y="3168"/>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Text Box 15"/>
            <p:cNvSpPr txBox="1">
              <a:spLocks noChangeArrowheads="1"/>
            </p:cNvSpPr>
            <p:nvPr/>
          </p:nvSpPr>
          <p:spPr bwMode="auto">
            <a:xfrm>
              <a:off x="912" y="28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1</a:t>
              </a:r>
              <a:endParaRPr lang="en-US" altLang="zh-CN" b="1"/>
            </a:p>
          </p:txBody>
        </p:sp>
        <p:sp>
          <p:nvSpPr>
            <p:cNvPr id="36" name="Rectangle 16"/>
            <p:cNvSpPr>
              <a:spLocks noChangeArrowheads="1"/>
            </p:cNvSpPr>
            <p:nvPr/>
          </p:nvSpPr>
          <p:spPr bwMode="auto">
            <a:xfrm>
              <a:off x="1680" y="2592"/>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Text Box 17"/>
            <p:cNvSpPr txBox="1">
              <a:spLocks noChangeArrowheads="1"/>
            </p:cNvSpPr>
            <p:nvPr/>
          </p:nvSpPr>
          <p:spPr bwMode="auto">
            <a:xfrm>
              <a:off x="1680"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3</a:t>
              </a:r>
              <a:endParaRPr lang="en-US" altLang="zh-CN" b="1"/>
            </a:p>
          </p:txBody>
        </p:sp>
        <p:sp>
          <p:nvSpPr>
            <p:cNvPr id="38" name="Rectangle 18"/>
            <p:cNvSpPr>
              <a:spLocks noChangeArrowheads="1"/>
            </p:cNvSpPr>
            <p:nvPr/>
          </p:nvSpPr>
          <p:spPr bwMode="auto">
            <a:xfrm>
              <a:off x="912" y="2592"/>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Text Box 19"/>
            <p:cNvSpPr txBox="1">
              <a:spLocks noChangeArrowheads="1"/>
            </p:cNvSpPr>
            <p:nvPr/>
          </p:nvSpPr>
          <p:spPr bwMode="auto">
            <a:xfrm>
              <a:off x="912"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2</a:t>
              </a:r>
              <a:endParaRPr lang="en-US" altLang="zh-CN" b="1"/>
            </a:p>
          </p:txBody>
        </p:sp>
        <p:sp>
          <p:nvSpPr>
            <p:cNvPr id="40" name="Text Box 20"/>
            <p:cNvSpPr txBox="1">
              <a:spLocks noChangeArrowheads="1"/>
            </p:cNvSpPr>
            <p:nvPr/>
          </p:nvSpPr>
          <p:spPr bwMode="auto">
            <a:xfrm>
              <a:off x="1104" y="2160"/>
              <a:ext cx="3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6</a:t>
              </a:r>
            </a:p>
          </p:txBody>
        </p:sp>
        <p:sp>
          <p:nvSpPr>
            <p:cNvPr id="41" name="Oval 21"/>
            <p:cNvSpPr>
              <a:spLocks noChangeArrowheads="1"/>
            </p:cNvSpPr>
            <p:nvPr/>
          </p:nvSpPr>
          <p:spPr bwMode="auto">
            <a:xfrm>
              <a:off x="1632" y="3084"/>
              <a:ext cx="272" cy="272"/>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42" name="AutoShape 22"/>
            <p:cNvCxnSpPr>
              <a:cxnSpLocks noChangeShapeType="1"/>
              <a:stCxn id="41" idx="2"/>
              <a:endCxn id="41" idx="6"/>
            </p:cNvCxnSpPr>
            <p:nvPr/>
          </p:nvCxnSpPr>
          <p:spPr bwMode="auto">
            <a:xfrm>
              <a:off x="1622" y="3220"/>
              <a:ext cx="29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3" name="Text Box 23"/>
            <p:cNvSpPr txBox="1">
              <a:spLocks noChangeArrowheads="1"/>
            </p:cNvSpPr>
            <p:nvPr/>
          </p:nvSpPr>
          <p:spPr bwMode="auto">
            <a:xfrm>
              <a:off x="1440" y="297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44" name="Text Box 24"/>
            <p:cNvSpPr txBox="1">
              <a:spLocks noChangeArrowheads="1"/>
            </p:cNvSpPr>
            <p:nvPr/>
          </p:nvSpPr>
          <p:spPr bwMode="auto">
            <a:xfrm>
              <a:off x="1872" y="297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45" name="Text Box 25"/>
            <p:cNvSpPr txBox="1">
              <a:spLocks noChangeArrowheads="1"/>
            </p:cNvSpPr>
            <p:nvPr/>
          </p:nvSpPr>
          <p:spPr bwMode="auto">
            <a:xfrm>
              <a:off x="1584" y="27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s1</a:t>
              </a:r>
              <a:endParaRPr lang="en-US" altLang="zh-CN" b="1"/>
            </a:p>
          </p:txBody>
        </p:sp>
        <p:sp>
          <p:nvSpPr>
            <p:cNvPr id="46" name="Line 26"/>
            <p:cNvSpPr>
              <a:spLocks noChangeShapeType="1"/>
            </p:cNvSpPr>
            <p:nvPr/>
          </p:nvSpPr>
          <p:spPr bwMode="auto">
            <a:xfrm>
              <a:off x="768" y="2160"/>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 name="Group 27"/>
            <p:cNvGrpSpPr>
              <a:grpSpLocks/>
            </p:cNvGrpSpPr>
            <p:nvPr/>
          </p:nvGrpSpPr>
          <p:grpSpPr bwMode="auto">
            <a:xfrm>
              <a:off x="480" y="2496"/>
              <a:ext cx="240" cy="288"/>
              <a:chOff x="240" y="2496"/>
              <a:chExt cx="240" cy="288"/>
            </a:xfrm>
          </p:grpSpPr>
          <p:sp>
            <p:nvSpPr>
              <p:cNvPr id="63" name="Oval 28"/>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Text Box 29"/>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sp>
          <p:nvSpPr>
            <p:cNvPr id="48" name="Line 30"/>
            <p:cNvSpPr>
              <a:spLocks noChangeShapeType="1"/>
            </p:cNvSpPr>
            <p:nvPr/>
          </p:nvSpPr>
          <p:spPr bwMode="auto">
            <a:xfrm>
              <a:off x="768" y="2736"/>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31"/>
            <p:cNvSpPr>
              <a:spLocks noChangeShapeType="1"/>
            </p:cNvSpPr>
            <p:nvPr/>
          </p:nvSpPr>
          <p:spPr bwMode="auto">
            <a:xfrm flipH="1">
              <a:off x="720" y="3312"/>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32"/>
            <p:cNvSpPr>
              <a:spLocks noChangeShapeType="1"/>
            </p:cNvSpPr>
            <p:nvPr/>
          </p:nvSpPr>
          <p:spPr bwMode="auto">
            <a:xfrm>
              <a:off x="1536" y="2160"/>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1" name="Group 33"/>
            <p:cNvGrpSpPr>
              <a:grpSpLocks/>
            </p:cNvGrpSpPr>
            <p:nvPr/>
          </p:nvGrpSpPr>
          <p:grpSpPr bwMode="auto">
            <a:xfrm>
              <a:off x="1344" y="1776"/>
              <a:ext cx="240" cy="288"/>
              <a:chOff x="240" y="2496"/>
              <a:chExt cx="240" cy="288"/>
            </a:xfrm>
          </p:grpSpPr>
          <p:sp>
            <p:nvSpPr>
              <p:cNvPr id="61" name="Oval 34"/>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Text Box 35"/>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52" name="Group 36"/>
            <p:cNvGrpSpPr>
              <a:grpSpLocks/>
            </p:cNvGrpSpPr>
            <p:nvPr/>
          </p:nvGrpSpPr>
          <p:grpSpPr bwMode="auto">
            <a:xfrm>
              <a:off x="1344" y="2640"/>
              <a:ext cx="240" cy="288"/>
              <a:chOff x="240" y="2496"/>
              <a:chExt cx="240" cy="288"/>
            </a:xfrm>
          </p:grpSpPr>
          <p:sp>
            <p:nvSpPr>
              <p:cNvPr id="59" name="Oval 37"/>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Text Box 38"/>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grpSp>
          <p:nvGrpSpPr>
            <p:cNvPr id="53" name="Group 39"/>
            <p:cNvGrpSpPr>
              <a:grpSpLocks/>
            </p:cNvGrpSpPr>
            <p:nvPr/>
          </p:nvGrpSpPr>
          <p:grpSpPr bwMode="auto">
            <a:xfrm>
              <a:off x="2256" y="2496"/>
              <a:ext cx="240" cy="288"/>
              <a:chOff x="240" y="2496"/>
              <a:chExt cx="240" cy="288"/>
            </a:xfrm>
          </p:grpSpPr>
          <p:sp>
            <p:nvSpPr>
              <p:cNvPr id="57" name="Oval 40"/>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Text Box 41"/>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sp>
          <p:nvSpPr>
            <p:cNvPr id="54" name="Line 42"/>
            <p:cNvSpPr>
              <a:spLocks noChangeShapeType="1"/>
            </p:cNvSpPr>
            <p:nvPr/>
          </p:nvSpPr>
          <p:spPr bwMode="auto">
            <a:xfrm>
              <a:off x="1584" y="2736"/>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43"/>
            <p:cNvSpPr>
              <a:spLocks noChangeShapeType="1"/>
            </p:cNvSpPr>
            <p:nvPr/>
          </p:nvSpPr>
          <p:spPr bwMode="auto">
            <a:xfrm rot="5400000">
              <a:off x="1416" y="2328"/>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Rectangle 44"/>
            <p:cNvSpPr>
              <a:spLocks noChangeArrowheads="1"/>
            </p:cNvSpPr>
            <p:nvPr/>
          </p:nvSpPr>
          <p:spPr bwMode="auto">
            <a:xfrm rot="-5400000">
              <a:off x="1296" y="2304"/>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 name="Group 45"/>
          <p:cNvGrpSpPr>
            <a:grpSpLocks/>
          </p:cNvGrpSpPr>
          <p:nvPr/>
        </p:nvGrpSpPr>
        <p:grpSpPr bwMode="auto">
          <a:xfrm>
            <a:off x="4648200" y="2743200"/>
            <a:ext cx="3200400" cy="3352800"/>
            <a:chOff x="2928" y="1728"/>
            <a:chExt cx="2016" cy="2112"/>
          </a:xfrm>
        </p:grpSpPr>
        <p:grpSp>
          <p:nvGrpSpPr>
            <p:cNvPr id="66" name="Group 46"/>
            <p:cNvGrpSpPr>
              <a:grpSpLocks/>
            </p:cNvGrpSpPr>
            <p:nvPr/>
          </p:nvGrpSpPr>
          <p:grpSpPr bwMode="auto">
            <a:xfrm>
              <a:off x="3744" y="3436"/>
              <a:ext cx="384" cy="404"/>
              <a:chOff x="3744" y="3436"/>
              <a:chExt cx="384" cy="404"/>
            </a:xfrm>
          </p:grpSpPr>
          <p:sp>
            <p:nvSpPr>
              <p:cNvPr id="105" name="Text Box 47"/>
              <p:cNvSpPr txBox="1">
                <a:spLocks noChangeArrowheads="1"/>
              </p:cNvSpPr>
              <p:nvPr/>
            </p:nvSpPr>
            <p:spPr bwMode="auto">
              <a:xfrm>
                <a:off x="3744" y="3436"/>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FF"/>
                    </a:solidFill>
                  </a:rPr>
                  <a:t>N</a:t>
                </a:r>
                <a:endParaRPr lang="en-US" altLang="zh-CN" b="1">
                  <a:solidFill>
                    <a:srgbClr val="FF00FF"/>
                  </a:solidFill>
                </a:endParaRPr>
              </a:p>
            </p:txBody>
          </p:sp>
          <p:grpSp>
            <p:nvGrpSpPr>
              <p:cNvPr id="106" name="Group 48"/>
              <p:cNvGrpSpPr>
                <a:grpSpLocks/>
              </p:cNvGrpSpPr>
              <p:nvPr/>
            </p:nvGrpSpPr>
            <p:grpSpPr bwMode="auto">
              <a:xfrm>
                <a:off x="3840" y="3436"/>
                <a:ext cx="192" cy="96"/>
                <a:chOff x="3648" y="3408"/>
                <a:chExt cx="192" cy="96"/>
              </a:xfrm>
            </p:grpSpPr>
            <p:sp>
              <p:nvSpPr>
                <p:cNvPr id="107" name="Line 49"/>
                <p:cNvSpPr>
                  <a:spLocks noChangeShapeType="1"/>
                </p:cNvSpPr>
                <p:nvPr/>
              </p:nvSpPr>
              <p:spPr bwMode="auto">
                <a:xfrm flipH="1">
                  <a:off x="3648" y="3408"/>
                  <a:ext cx="96" cy="96"/>
                </a:xfrm>
                <a:prstGeom prst="line">
                  <a:avLst/>
                </a:prstGeom>
                <a:noFill/>
                <a:ln w="412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Line 50"/>
                <p:cNvSpPr>
                  <a:spLocks noChangeShapeType="1"/>
                </p:cNvSpPr>
                <p:nvPr/>
              </p:nvSpPr>
              <p:spPr bwMode="auto">
                <a:xfrm>
                  <a:off x="3744" y="3408"/>
                  <a:ext cx="96" cy="96"/>
                </a:xfrm>
                <a:prstGeom prst="line">
                  <a:avLst/>
                </a:prstGeom>
                <a:noFill/>
                <a:ln w="412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67" name="Rectangle 51"/>
            <p:cNvSpPr>
              <a:spLocks noChangeArrowheads="1"/>
            </p:cNvSpPr>
            <p:nvPr/>
          </p:nvSpPr>
          <p:spPr bwMode="auto">
            <a:xfrm>
              <a:off x="3168" y="2064"/>
              <a:ext cx="1488" cy="115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Line 52"/>
            <p:cNvSpPr>
              <a:spLocks noChangeShapeType="1"/>
            </p:cNvSpPr>
            <p:nvPr/>
          </p:nvSpPr>
          <p:spPr bwMode="auto">
            <a:xfrm>
              <a:off x="3168" y="2640"/>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53"/>
            <p:cNvSpPr>
              <a:spLocks noChangeShapeType="1"/>
            </p:cNvSpPr>
            <p:nvPr/>
          </p:nvSpPr>
          <p:spPr bwMode="auto">
            <a:xfrm>
              <a:off x="3888" y="2064"/>
              <a:ext cx="0" cy="5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Text Box 54"/>
            <p:cNvSpPr txBox="1">
              <a:spLocks noChangeArrowheads="1"/>
            </p:cNvSpPr>
            <p:nvPr/>
          </p:nvSpPr>
          <p:spPr bwMode="auto">
            <a:xfrm>
              <a:off x="4176" y="17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5</a:t>
              </a:r>
              <a:r>
                <a:rPr lang="en-US" altLang="zh-CN" b="1" baseline="30000"/>
                <a:t>'</a:t>
              </a:r>
            </a:p>
          </p:txBody>
        </p:sp>
        <p:sp>
          <p:nvSpPr>
            <p:cNvPr id="71" name="Text Box 55"/>
            <p:cNvSpPr txBox="1">
              <a:spLocks noChangeArrowheads="1"/>
            </p:cNvSpPr>
            <p:nvPr/>
          </p:nvSpPr>
          <p:spPr bwMode="auto">
            <a:xfrm>
              <a:off x="3408" y="17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4</a:t>
              </a:r>
              <a:r>
                <a:rPr lang="en-US" altLang="zh-CN" b="1" baseline="30000"/>
                <a:t>'</a:t>
              </a:r>
              <a:endParaRPr lang="en-US" altLang="zh-CN" b="1"/>
            </a:p>
          </p:txBody>
        </p:sp>
        <p:sp>
          <p:nvSpPr>
            <p:cNvPr id="72" name="Text Box 56"/>
            <p:cNvSpPr txBox="1">
              <a:spLocks noChangeArrowheads="1"/>
            </p:cNvSpPr>
            <p:nvPr/>
          </p:nvSpPr>
          <p:spPr bwMode="auto">
            <a:xfrm>
              <a:off x="3792" y="28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1</a:t>
              </a:r>
              <a:r>
                <a:rPr lang="en-US" altLang="zh-CN" b="1" baseline="30000"/>
                <a:t>'</a:t>
              </a:r>
            </a:p>
          </p:txBody>
        </p:sp>
        <p:sp>
          <p:nvSpPr>
            <p:cNvPr id="73" name="Text Box 57"/>
            <p:cNvSpPr txBox="1">
              <a:spLocks noChangeArrowheads="1"/>
            </p:cNvSpPr>
            <p:nvPr/>
          </p:nvSpPr>
          <p:spPr bwMode="auto">
            <a:xfrm>
              <a:off x="4176"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3</a:t>
              </a:r>
              <a:r>
                <a:rPr lang="en-US" altLang="zh-CN" b="1" baseline="30000"/>
                <a:t>'</a:t>
              </a:r>
            </a:p>
          </p:txBody>
        </p:sp>
        <p:sp>
          <p:nvSpPr>
            <p:cNvPr id="74" name="Text Box 58"/>
            <p:cNvSpPr txBox="1">
              <a:spLocks noChangeArrowheads="1"/>
            </p:cNvSpPr>
            <p:nvPr/>
          </p:nvSpPr>
          <p:spPr bwMode="auto">
            <a:xfrm>
              <a:off x="3504" y="2064"/>
              <a:ext cx="3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6</a:t>
              </a:r>
              <a:r>
                <a:rPr lang="en-US" altLang="zh-CN" b="1" baseline="30000"/>
                <a:t>'</a:t>
              </a:r>
            </a:p>
          </p:txBody>
        </p:sp>
        <p:sp>
          <p:nvSpPr>
            <p:cNvPr id="75" name="Text Box 59"/>
            <p:cNvSpPr txBox="1">
              <a:spLocks noChangeArrowheads="1"/>
            </p:cNvSpPr>
            <p:nvPr/>
          </p:nvSpPr>
          <p:spPr bwMode="auto">
            <a:xfrm>
              <a:off x="3504"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s6</a:t>
              </a:r>
              <a:endParaRPr lang="en-US" altLang="zh-CN" b="1"/>
            </a:p>
          </p:txBody>
        </p:sp>
        <p:sp>
          <p:nvSpPr>
            <p:cNvPr id="76" name="Oval 60"/>
            <p:cNvSpPr>
              <a:spLocks noChangeArrowheads="1"/>
            </p:cNvSpPr>
            <p:nvPr/>
          </p:nvSpPr>
          <p:spPr bwMode="auto">
            <a:xfrm>
              <a:off x="3408" y="2544"/>
              <a:ext cx="192" cy="192"/>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77" name="AutoShape 61"/>
            <p:cNvCxnSpPr>
              <a:cxnSpLocks noChangeShapeType="1"/>
              <a:stCxn id="76" idx="0"/>
              <a:endCxn id="76" idx="4"/>
            </p:cNvCxnSpPr>
            <p:nvPr/>
          </p:nvCxnSpPr>
          <p:spPr bwMode="auto">
            <a:xfrm>
              <a:off x="3504" y="2534"/>
              <a:ext cx="0" cy="212"/>
            </a:xfrm>
            <a:prstGeom prst="straightConnector1">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8" name="Text Box 62"/>
            <p:cNvSpPr txBox="1">
              <a:spLocks noChangeArrowheads="1"/>
            </p:cNvSpPr>
            <p:nvPr/>
          </p:nvSpPr>
          <p:spPr bwMode="auto">
            <a:xfrm>
              <a:off x="3408"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s2</a:t>
              </a:r>
              <a:endParaRPr lang="en-US" altLang="zh-CN" b="1"/>
            </a:p>
          </p:txBody>
        </p:sp>
        <p:sp>
          <p:nvSpPr>
            <p:cNvPr id="79" name="Oval 63"/>
            <p:cNvSpPr>
              <a:spLocks noChangeArrowheads="1"/>
            </p:cNvSpPr>
            <p:nvPr/>
          </p:nvSpPr>
          <p:spPr bwMode="auto">
            <a:xfrm>
              <a:off x="3792" y="2400"/>
              <a:ext cx="192" cy="192"/>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80" name="AutoShape 64"/>
            <p:cNvCxnSpPr>
              <a:cxnSpLocks noChangeShapeType="1"/>
              <a:stCxn id="79" idx="0"/>
              <a:endCxn id="79" idx="4"/>
            </p:cNvCxnSpPr>
            <p:nvPr/>
          </p:nvCxnSpPr>
          <p:spPr bwMode="auto">
            <a:xfrm>
              <a:off x="3888" y="2390"/>
              <a:ext cx="0" cy="21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 name="Text Box 65"/>
            <p:cNvSpPr txBox="1">
              <a:spLocks noChangeArrowheads="1"/>
            </p:cNvSpPr>
            <p:nvPr/>
          </p:nvSpPr>
          <p:spPr bwMode="auto">
            <a:xfrm>
              <a:off x="3662" y="2229"/>
              <a:ext cx="288" cy="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dirty="0"/>
                <a:t>+</a:t>
              </a:r>
            </a:p>
            <a:p>
              <a:pPr>
                <a:spcBef>
                  <a:spcPct val="50000"/>
                </a:spcBef>
              </a:pPr>
              <a:r>
                <a:rPr lang="en-US" altLang="zh-CN" b="1" dirty="0"/>
                <a:t>-</a:t>
              </a:r>
            </a:p>
          </p:txBody>
        </p:sp>
        <p:grpSp>
          <p:nvGrpSpPr>
            <p:cNvPr id="82" name="Group 66"/>
            <p:cNvGrpSpPr>
              <a:grpSpLocks/>
            </p:cNvGrpSpPr>
            <p:nvPr/>
          </p:nvGrpSpPr>
          <p:grpSpPr bwMode="auto">
            <a:xfrm>
              <a:off x="2928" y="2496"/>
              <a:ext cx="240" cy="288"/>
              <a:chOff x="240" y="2496"/>
              <a:chExt cx="240" cy="288"/>
            </a:xfrm>
          </p:grpSpPr>
          <p:sp>
            <p:nvSpPr>
              <p:cNvPr id="103" name="Oval 67"/>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Text Box 68"/>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grpSp>
          <p:nvGrpSpPr>
            <p:cNvPr id="83" name="Group 69"/>
            <p:cNvGrpSpPr>
              <a:grpSpLocks/>
            </p:cNvGrpSpPr>
            <p:nvPr/>
          </p:nvGrpSpPr>
          <p:grpSpPr bwMode="auto">
            <a:xfrm>
              <a:off x="3792" y="1776"/>
              <a:ext cx="240" cy="288"/>
              <a:chOff x="240" y="2496"/>
              <a:chExt cx="240" cy="288"/>
            </a:xfrm>
          </p:grpSpPr>
          <p:sp>
            <p:nvSpPr>
              <p:cNvPr id="101" name="Oval 70"/>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Text Box 71"/>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84" name="Group 72"/>
            <p:cNvGrpSpPr>
              <a:grpSpLocks/>
            </p:cNvGrpSpPr>
            <p:nvPr/>
          </p:nvGrpSpPr>
          <p:grpSpPr bwMode="auto">
            <a:xfrm>
              <a:off x="4704" y="2496"/>
              <a:ext cx="240" cy="288"/>
              <a:chOff x="240" y="2496"/>
              <a:chExt cx="240" cy="288"/>
            </a:xfrm>
          </p:grpSpPr>
          <p:sp>
            <p:nvSpPr>
              <p:cNvPr id="99" name="Oval 73"/>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Text Box 74"/>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grpSp>
          <p:nvGrpSpPr>
            <p:cNvPr id="85" name="Group 75"/>
            <p:cNvGrpSpPr>
              <a:grpSpLocks/>
            </p:cNvGrpSpPr>
            <p:nvPr/>
          </p:nvGrpSpPr>
          <p:grpSpPr bwMode="auto">
            <a:xfrm>
              <a:off x="3792" y="2640"/>
              <a:ext cx="240" cy="288"/>
              <a:chOff x="240" y="2496"/>
              <a:chExt cx="240" cy="288"/>
            </a:xfrm>
          </p:grpSpPr>
          <p:sp>
            <p:nvSpPr>
              <p:cNvPr id="97" name="Oval 76"/>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Text Box 77"/>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sp>
          <p:nvSpPr>
            <p:cNvPr id="86" name="Rectangle 78"/>
            <p:cNvSpPr>
              <a:spLocks noChangeArrowheads="1"/>
            </p:cNvSpPr>
            <p:nvPr/>
          </p:nvSpPr>
          <p:spPr bwMode="auto">
            <a:xfrm>
              <a:off x="3408" y="2016"/>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79"/>
            <p:cNvSpPr>
              <a:spLocks noChangeArrowheads="1"/>
            </p:cNvSpPr>
            <p:nvPr/>
          </p:nvSpPr>
          <p:spPr bwMode="auto">
            <a:xfrm>
              <a:off x="4176" y="2016"/>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Rectangle 80"/>
            <p:cNvSpPr>
              <a:spLocks noChangeArrowheads="1"/>
            </p:cNvSpPr>
            <p:nvPr/>
          </p:nvSpPr>
          <p:spPr bwMode="auto">
            <a:xfrm>
              <a:off x="4176" y="2592"/>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Rectangle 81"/>
            <p:cNvSpPr>
              <a:spLocks noChangeArrowheads="1"/>
            </p:cNvSpPr>
            <p:nvPr/>
          </p:nvSpPr>
          <p:spPr bwMode="auto">
            <a:xfrm rot="5400000">
              <a:off x="3768" y="2184"/>
              <a:ext cx="240"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Rectangle 82"/>
            <p:cNvSpPr>
              <a:spLocks noChangeArrowheads="1"/>
            </p:cNvSpPr>
            <p:nvPr/>
          </p:nvSpPr>
          <p:spPr bwMode="auto">
            <a:xfrm>
              <a:off x="3792" y="3168"/>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Line 83"/>
            <p:cNvSpPr>
              <a:spLocks noChangeShapeType="1"/>
            </p:cNvSpPr>
            <p:nvPr/>
          </p:nvSpPr>
          <p:spPr bwMode="auto">
            <a:xfrm>
              <a:off x="3216" y="2160"/>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Line 84"/>
            <p:cNvSpPr>
              <a:spLocks noChangeShapeType="1"/>
            </p:cNvSpPr>
            <p:nvPr/>
          </p:nvSpPr>
          <p:spPr bwMode="auto">
            <a:xfrm>
              <a:off x="3408" y="2784"/>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Line 85"/>
            <p:cNvSpPr>
              <a:spLocks noChangeShapeType="1"/>
            </p:cNvSpPr>
            <p:nvPr/>
          </p:nvSpPr>
          <p:spPr bwMode="auto">
            <a:xfrm>
              <a:off x="4032" y="2736"/>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86"/>
            <p:cNvSpPr>
              <a:spLocks noChangeShapeType="1"/>
            </p:cNvSpPr>
            <p:nvPr/>
          </p:nvSpPr>
          <p:spPr bwMode="auto">
            <a:xfrm>
              <a:off x="4032" y="2160"/>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87"/>
            <p:cNvSpPr>
              <a:spLocks noChangeShapeType="1"/>
            </p:cNvSpPr>
            <p:nvPr/>
          </p:nvSpPr>
          <p:spPr bwMode="auto">
            <a:xfrm flipH="1">
              <a:off x="3456" y="3312"/>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88"/>
            <p:cNvSpPr>
              <a:spLocks noChangeShapeType="1"/>
            </p:cNvSpPr>
            <p:nvPr/>
          </p:nvSpPr>
          <p:spPr bwMode="auto">
            <a:xfrm rot="5400000">
              <a:off x="3912" y="2328"/>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9" name="文本框 108">
            <a:extLst>
              <a:ext uri="{FF2B5EF4-FFF2-40B4-BE49-F238E27FC236}">
                <a16:creationId xmlns:a16="http://schemas.microsoft.com/office/drawing/2014/main" id="{33F5A39D-3039-40C3-98E8-E51EB46BC3C5}"/>
              </a:ext>
            </a:extLst>
          </p:cNvPr>
          <p:cNvSpPr txBox="1"/>
          <p:nvPr/>
        </p:nvSpPr>
        <p:spPr>
          <a:xfrm>
            <a:off x="1799461" y="6038850"/>
            <a:ext cx="5134739" cy="461665"/>
          </a:xfrm>
          <a:prstGeom prst="rect">
            <a:avLst/>
          </a:prstGeom>
          <a:noFill/>
        </p:spPr>
        <p:txBody>
          <a:bodyPr wrap="none" rtlCol="0">
            <a:spAutoFit/>
          </a:bodyPr>
          <a:lstStyle/>
          <a:p>
            <a:r>
              <a:rPr lang="zh-CN" altLang="en-US" sz="2400" b="1" u="sng" dirty="0">
                <a:solidFill>
                  <a:srgbClr val="FF0000"/>
                </a:solidFill>
                <a:latin typeface="Times New Roman" panose="02020603050405020304" pitchFamily="18" charset="0"/>
                <a:ea typeface="宋体" panose="02010600030101010101" pitchFamily="2" charset="-122"/>
              </a:rPr>
              <a:t>这里强调：均为关联参考方向！！！</a:t>
            </a:r>
          </a:p>
        </p:txBody>
      </p:sp>
    </p:spTree>
    <p:extLst>
      <p:ext uri="{BB962C8B-B14F-4D97-AF65-F5344CB8AC3E}">
        <p14:creationId xmlns:p14="http://schemas.microsoft.com/office/powerpoint/2010/main" val="296302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box(ou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dissolve">
                                      <p:cBhvr>
                                        <p:cTn id="22" dur="500"/>
                                        <p:tgtEl>
                                          <p:spTgt spid="6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9"/>
                                        </p:tgtEl>
                                        <p:attrNameLst>
                                          <p:attrName>style.visibility</p:attrName>
                                        </p:attrNameLst>
                                      </p:cBhvr>
                                      <p:to>
                                        <p:strVal val="visible"/>
                                      </p:to>
                                    </p:set>
                                    <p:anim calcmode="lin" valueType="num">
                                      <p:cBhvr additive="base">
                                        <p:cTn id="27" dur="500" fill="hold"/>
                                        <p:tgtEl>
                                          <p:spTgt spid="109"/>
                                        </p:tgtEl>
                                        <p:attrNameLst>
                                          <p:attrName>ppt_x</p:attrName>
                                        </p:attrNameLst>
                                      </p:cBhvr>
                                      <p:tavLst>
                                        <p:tav tm="0">
                                          <p:val>
                                            <p:strVal val="#ppt_x"/>
                                          </p:val>
                                        </p:tav>
                                        <p:tav tm="100000">
                                          <p:val>
                                            <p:strVal val="#ppt_x"/>
                                          </p:val>
                                        </p:tav>
                                      </p:tavLst>
                                    </p:anim>
                                    <p:anim calcmode="lin" valueType="num">
                                      <p:cBhvr additive="base">
                                        <p:cTn id="28" dur="500" fill="hold"/>
                                        <p:tgtEl>
                                          <p:spTgt spid="10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P spid="24" grpId="0" autoUpdateAnimBg="0"/>
      <p:bldP spid="10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5346" name="Group 2"/>
          <p:cNvGrpSpPr>
            <a:grpSpLocks/>
          </p:cNvGrpSpPr>
          <p:nvPr/>
        </p:nvGrpSpPr>
        <p:grpSpPr bwMode="auto">
          <a:xfrm>
            <a:off x="838200" y="3219450"/>
            <a:ext cx="2667000" cy="3333750"/>
            <a:chOff x="528" y="2028"/>
            <a:chExt cx="1680" cy="2100"/>
          </a:xfrm>
        </p:grpSpPr>
        <p:sp>
          <p:nvSpPr>
            <p:cNvPr id="185347" name="Freeform 3"/>
            <p:cNvSpPr>
              <a:spLocks/>
            </p:cNvSpPr>
            <p:nvPr/>
          </p:nvSpPr>
          <p:spPr bwMode="auto">
            <a:xfrm>
              <a:off x="1332" y="2322"/>
              <a:ext cx="1" cy="1128"/>
            </a:xfrm>
            <a:custGeom>
              <a:avLst/>
              <a:gdLst>
                <a:gd name="T0" fmla="*/ 0 w 1"/>
                <a:gd name="T1" fmla="*/ 0 h 1128"/>
                <a:gd name="T2" fmla="*/ 0 w 1"/>
                <a:gd name="T3" fmla="*/ 1128 h 1128"/>
              </a:gdLst>
              <a:ahLst/>
              <a:cxnLst>
                <a:cxn ang="0">
                  <a:pos x="T0" y="T1"/>
                </a:cxn>
                <a:cxn ang="0">
                  <a:pos x="T2" y="T3"/>
                </a:cxn>
              </a:cxnLst>
              <a:rect l="0" t="0" r="r" b="b"/>
              <a:pathLst>
                <a:path w="1" h="1128">
                  <a:moveTo>
                    <a:pt x="0" y="0"/>
                  </a:moveTo>
                  <a:lnTo>
                    <a:pt x="0" y="112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348" name="Group 4"/>
            <p:cNvGrpSpPr>
              <a:grpSpLocks/>
            </p:cNvGrpSpPr>
            <p:nvPr/>
          </p:nvGrpSpPr>
          <p:grpSpPr bwMode="auto">
            <a:xfrm>
              <a:off x="1968" y="2748"/>
              <a:ext cx="240" cy="288"/>
              <a:chOff x="1824" y="1152"/>
              <a:chExt cx="240" cy="288"/>
            </a:xfrm>
          </p:grpSpPr>
          <p:sp>
            <p:nvSpPr>
              <p:cNvPr id="185349" name="Oval 5"/>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0" name="Text Box 6"/>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sp>
          <p:nvSpPr>
            <p:cNvPr id="185351" name="Text Box 7"/>
            <p:cNvSpPr txBox="1">
              <a:spLocks noChangeArrowheads="1"/>
            </p:cNvSpPr>
            <p:nvPr/>
          </p:nvSpPr>
          <p:spPr bwMode="auto">
            <a:xfrm>
              <a:off x="1344" y="274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p>
          </p:txBody>
        </p:sp>
        <p:sp>
          <p:nvSpPr>
            <p:cNvPr id="185352" name="Text Box 8"/>
            <p:cNvSpPr txBox="1">
              <a:spLocks noChangeArrowheads="1"/>
            </p:cNvSpPr>
            <p:nvPr/>
          </p:nvSpPr>
          <p:spPr bwMode="auto">
            <a:xfrm>
              <a:off x="1632"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5</a:t>
              </a:r>
            </a:p>
          </p:txBody>
        </p:sp>
        <p:sp>
          <p:nvSpPr>
            <p:cNvPr id="185353" name="Text Box 9"/>
            <p:cNvSpPr txBox="1">
              <a:spLocks noChangeArrowheads="1"/>
            </p:cNvSpPr>
            <p:nvPr/>
          </p:nvSpPr>
          <p:spPr bwMode="auto">
            <a:xfrm>
              <a:off x="1374" y="3801"/>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1</a:t>
              </a:r>
            </a:p>
          </p:txBody>
        </p:sp>
        <p:sp>
          <p:nvSpPr>
            <p:cNvPr id="185354" name="Text Box 10"/>
            <p:cNvSpPr txBox="1">
              <a:spLocks noChangeArrowheads="1"/>
            </p:cNvSpPr>
            <p:nvPr/>
          </p:nvSpPr>
          <p:spPr bwMode="auto">
            <a:xfrm>
              <a:off x="816"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sp>
          <p:nvSpPr>
            <p:cNvPr id="185355" name="Text Box 11"/>
            <p:cNvSpPr txBox="1">
              <a:spLocks noChangeArrowheads="1"/>
            </p:cNvSpPr>
            <p:nvPr/>
          </p:nvSpPr>
          <p:spPr bwMode="auto">
            <a:xfrm>
              <a:off x="1632"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185356" name="Text Box 12"/>
            <p:cNvSpPr txBox="1">
              <a:spLocks noChangeArrowheads="1"/>
            </p:cNvSpPr>
            <p:nvPr/>
          </p:nvSpPr>
          <p:spPr bwMode="auto">
            <a:xfrm>
              <a:off x="816"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sp>
          <p:nvSpPr>
            <p:cNvPr id="185357" name="Freeform 13"/>
            <p:cNvSpPr>
              <a:spLocks/>
            </p:cNvSpPr>
            <p:nvPr/>
          </p:nvSpPr>
          <p:spPr bwMode="auto">
            <a:xfrm>
              <a:off x="1332" y="2658"/>
              <a:ext cx="1" cy="240"/>
            </a:xfrm>
            <a:custGeom>
              <a:avLst/>
              <a:gdLst>
                <a:gd name="T0" fmla="*/ 0 w 1"/>
                <a:gd name="T1" fmla="*/ 0 h 240"/>
                <a:gd name="T2" fmla="*/ 0 w 1"/>
                <a:gd name="T3" fmla="*/ 240 h 240"/>
              </a:gdLst>
              <a:ahLst/>
              <a:cxnLst>
                <a:cxn ang="0">
                  <a:pos x="T0" y="T1"/>
                </a:cxn>
                <a:cxn ang="0">
                  <a:pos x="T2" y="T3"/>
                </a:cxn>
              </a:cxnLst>
              <a:rect l="0" t="0" r="r" b="b"/>
              <a:pathLst>
                <a:path w="1" h="240">
                  <a:moveTo>
                    <a:pt x="0" y="0"/>
                  </a:moveTo>
                  <a:lnTo>
                    <a:pt x="0" y="240"/>
                  </a:lnTo>
                </a:path>
              </a:pathLst>
            </a:custGeom>
            <a:noFill/>
            <a:ln w="9525">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58" name="Freeform 14"/>
            <p:cNvSpPr>
              <a:spLocks/>
            </p:cNvSpPr>
            <p:nvPr/>
          </p:nvSpPr>
          <p:spPr bwMode="auto">
            <a:xfrm>
              <a:off x="1266" y="3864"/>
              <a:ext cx="84" cy="1"/>
            </a:xfrm>
            <a:custGeom>
              <a:avLst/>
              <a:gdLst>
                <a:gd name="T0" fmla="*/ 84 w 84"/>
                <a:gd name="T1" fmla="*/ 0 h 1"/>
                <a:gd name="T2" fmla="*/ 0 w 84"/>
                <a:gd name="T3" fmla="*/ 0 h 1"/>
              </a:gdLst>
              <a:ahLst/>
              <a:cxnLst>
                <a:cxn ang="0">
                  <a:pos x="T0" y="T1"/>
                </a:cxn>
                <a:cxn ang="0">
                  <a:pos x="T2" y="T3"/>
                </a:cxn>
              </a:cxnLst>
              <a:rect l="0" t="0" r="r" b="b"/>
              <a:pathLst>
                <a:path w="84" h="1">
                  <a:moveTo>
                    <a:pt x="84" y="0"/>
                  </a:moveTo>
                  <a:lnTo>
                    <a:pt x="0" y="0"/>
                  </a:lnTo>
                </a:path>
              </a:pathLst>
            </a:custGeom>
            <a:noFill/>
            <a:ln w="19050" cmpd="sng">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359" name="Group 15"/>
            <p:cNvGrpSpPr>
              <a:grpSpLocks/>
            </p:cNvGrpSpPr>
            <p:nvPr/>
          </p:nvGrpSpPr>
          <p:grpSpPr bwMode="auto">
            <a:xfrm>
              <a:off x="768" y="2316"/>
              <a:ext cx="1134" cy="1134"/>
              <a:chOff x="1938" y="1488"/>
              <a:chExt cx="1134" cy="1134"/>
            </a:xfrm>
          </p:grpSpPr>
          <p:sp>
            <p:nvSpPr>
              <p:cNvPr id="185360" name="AutoShape 16"/>
              <p:cNvSpPr>
                <a:spLocks noChangeArrowheads="1"/>
              </p:cNvSpPr>
              <p:nvPr/>
            </p:nvSpPr>
            <p:spPr bwMode="auto">
              <a:xfrm>
                <a:off x="1938" y="1488"/>
                <a:ext cx="1134" cy="1134"/>
              </a:xfrm>
              <a:prstGeom prst="diamond">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1" name="Freeform 17"/>
              <p:cNvSpPr>
                <a:spLocks/>
              </p:cNvSpPr>
              <p:nvPr/>
            </p:nvSpPr>
            <p:spPr bwMode="auto">
              <a:xfrm>
                <a:off x="2133" y="1737"/>
                <a:ext cx="129" cy="126"/>
              </a:xfrm>
              <a:custGeom>
                <a:avLst/>
                <a:gdLst>
                  <a:gd name="T0" fmla="*/ 0 w 129"/>
                  <a:gd name="T1" fmla="*/ 126 h 126"/>
                  <a:gd name="T2" fmla="*/ 129 w 129"/>
                  <a:gd name="T3" fmla="*/ 0 h 126"/>
                </a:gdLst>
                <a:ahLst/>
                <a:cxnLst>
                  <a:cxn ang="0">
                    <a:pos x="T0" y="T1"/>
                  </a:cxn>
                  <a:cxn ang="0">
                    <a:pos x="T2" y="T3"/>
                  </a:cxn>
                </a:cxnLst>
                <a:rect l="0" t="0" r="r" b="b"/>
                <a:pathLst>
                  <a:path w="129" h="126">
                    <a:moveTo>
                      <a:pt x="0" y="126"/>
                    </a:moveTo>
                    <a:lnTo>
                      <a:pt x="12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2" name="Freeform 18"/>
              <p:cNvSpPr>
                <a:spLocks/>
              </p:cNvSpPr>
              <p:nvPr/>
            </p:nvSpPr>
            <p:spPr bwMode="auto">
              <a:xfrm>
                <a:off x="2768" y="2286"/>
                <a:ext cx="79" cy="75"/>
              </a:xfrm>
              <a:custGeom>
                <a:avLst/>
                <a:gdLst>
                  <a:gd name="T0" fmla="*/ 0 w 79"/>
                  <a:gd name="T1" fmla="*/ 75 h 75"/>
                  <a:gd name="T2" fmla="*/ 79 w 79"/>
                  <a:gd name="T3" fmla="*/ 0 h 75"/>
                </a:gdLst>
                <a:ahLst/>
                <a:cxnLst>
                  <a:cxn ang="0">
                    <a:pos x="T0" y="T1"/>
                  </a:cxn>
                  <a:cxn ang="0">
                    <a:pos x="T2" y="T3"/>
                  </a:cxn>
                </a:cxnLst>
                <a:rect l="0" t="0" r="r" b="b"/>
                <a:pathLst>
                  <a:path w="79" h="75">
                    <a:moveTo>
                      <a:pt x="0" y="75"/>
                    </a:moveTo>
                    <a:lnTo>
                      <a:pt x="7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3" name="Freeform 19"/>
              <p:cNvSpPr>
                <a:spLocks/>
              </p:cNvSpPr>
              <p:nvPr/>
            </p:nvSpPr>
            <p:spPr bwMode="auto">
              <a:xfrm>
                <a:off x="2774" y="1758"/>
                <a:ext cx="138" cy="137"/>
              </a:xfrm>
              <a:custGeom>
                <a:avLst/>
                <a:gdLst>
                  <a:gd name="T0" fmla="*/ 0 w 138"/>
                  <a:gd name="T1" fmla="*/ 0 h 137"/>
                  <a:gd name="T2" fmla="*/ 138 w 138"/>
                  <a:gd name="T3" fmla="*/ 137 h 137"/>
                </a:gdLst>
                <a:ahLst/>
                <a:cxnLst>
                  <a:cxn ang="0">
                    <a:pos x="T0" y="T1"/>
                  </a:cxn>
                  <a:cxn ang="0">
                    <a:pos x="T2" y="T3"/>
                  </a:cxn>
                </a:cxnLst>
                <a:rect l="0" t="0" r="r" b="b"/>
                <a:pathLst>
                  <a:path w="138" h="137">
                    <a:moveTo>
                      <a:pt x="0" y="0"/>
                    </a:moveTo>
                    <a:lnTo>
                      <a:pt x="138" y="137"/>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4" name="Freeform 20"/>
              <p:cNvSpPr>
                <a:spLocks/>
              </p:cNvSpPr>
              <p:nvPr/>
            </p:nvSpPr>
            <p:spPr bwMode="auto">
              <a:xfrm>
                <a:off x="2148" y="2265"/>
                <a:ext cx="116" cy="119"/>
              </a:xfrm>
              <a:custGeom>
                <a:avLst/>
                <a:gdLst>
                  <a:gd name="T0" fmla="*/ 0 w 116"/>
                  <a:gd name="T1" fmla="*/ 0 h 119"/>
                  <a:gd name="T2" fmla="*/ 116 w 116"/>
                  <a:gd name="T3" fmla="*/ 119 h 119"/>
                </a:gdLst>
                <a:ahLst/>
                <a:cxnLst>
                  <a:cxn ang="0">
                    <a:pos x="T0" y="T1"/>
                  </a:cxn>
                  <a:cxn ang="0">
                    <a:pos x="T2" y="T3"/>
                  </a:cxn>
                </a:cxnLst>
                <a:rect l="0" t="0" r="r" b="b"/>
                <a:pathLst>
                  <a:path w="116" h="119">
                    <a:moveTo>
                      <a:pt x="0" y="0"/>
                    </a:moveTo>
                    <a:lnTo>
                      <a:pt x="116" y="119"/>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5365" name="Group 21"/>
            <p:cNvGrpSpPr>
              <a:grpSpLocks/>
            </p:cNvGrpSpPr>
            <p:nvPr/>
          </p:nvGrpSpPr>
          <p:grpSpPr bwMode="auto">
            <a:xfrm>
              <a:off x="1248" y="2028"/>
              <a:ext cx="240" cy="288"/>
              <a:chOff x="1824" y="1152"/>
              <a:chExt cx="240" cy="288"/>
            </a:xfrm>
          </p:grpSpPr>
          <p:sp>
            <p:nvSpPr>
              <p:cNvPr id="185366" name="Oval 22"/>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67" name="Text Box 23"/>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185368" name="Group 24"/>
            <p:cNvGrpSpPr>
              <a:grpSpLocks/>
            </p:cNvGrpSpPr>
            <p:nvPr/>
          </p:nvGrpSpPr>
          <p:grpSpPr bwMode="auto">
            <a:xfrm>
              <a:off x="1248" y="3420"/>
              <a:ext cx="240" cy="288"/>
              <a:chOff x="1824" y="1152"/>
              <a:chExt cx="240" cy="288"/>
            </a:xfrm>
          </p:grpSpPr>
          <p:sp>
            <p:nvSpPr>
              <p:cNvPr id="185369" name="Oval 25"/>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0" name="Text Box 26"/>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grpSp>
          <p:nvGrpSpPr>
            <p:cNvPr id="185371" name="Group 27"/>
            <p:cNvGrpSpPr>
              <a:grpSpLocks/>
            </p:cNvGrpSpPr>
            <p:nvPr/>
          </p:nvGrpSpPr>
          <p:grpSpPr bwMode="auto">
            <a:xfrm>
              <a:off x="528" y="2748"/>
              <a:ext cx="240" cy="288"/>
              <a:chOff x="1824" y="1152"/>
              <a:chExt cx="240" cy="288"/>
            </a:xfrm>
          </p:grpSpPr>
          <p:sp>
            <p:nvSpPr>
              <p:cNvPr id="185372" name="Oval 28"/>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73" name="Text Box 29"/>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sp>
          <p:nvSpPr>
            <p:cNvPr id="185374" name="Freeform 30"/>
            <p:cNvSpPr>
              <a:spLocks/>
            </p:cNvSpPr>
            <p:nvPr/>
          </p:nvSpPr>
          <p:spPr bwMode="auto">
            <a:xfrm>
              <a:off x="754" y="2880"/>
              <a:ext cx="1186" cy="987"/>
            </a:xfrm>
            <a:custGeom>
              <a:avLst/>
              <a:gdLst>
                <a:gd name="T0" fmla="*/ 14 w 1186"/>
                <a:gd name="T1" fmla="*/ 12 h 987"/>
                <a:gd name="T2" fmla="*/ 98 w 1186"/>
                <a:gd name="T3" fmla="*/ 744 h 987"/>
                <a:gd name="T4" fmla="*/ 602 w 1186"/>
                <a:gd name="T5" fmla="*/ 984 h 987"/>
                <a:gd name="T6" fmla="*/ 1094 w 1186"/>
                <a:gd name="T7" fmla="*/ 726 h 987"/>
                <a:gd name="T8" fmla="*/ 1154 w 1186"/>
                <a:gd name="T9" fmla="*/ 0 h 987"/>
              </a:gdLst>
              <a:ahLst/>
              <a:cxnLst>
                <a:cxn ang="0">
                  <a:pos x="T0" y="T1"/>
                </a:cxn>
                <a:cxn ang="0">
                  <a:pos x="T2" y="T3"/>
                </a:cxn>
                <a:cxn ang="0">
                  <a:pos x="T4" y="T5"/>
                </a:cxn>
                <a:cxn ang="0">
                  <a:pos x="T6" y="T7"/>
                </a:cxn>
                <a:cxn ang="0">
                  <a:pos x="T8" y="T9"/>
                </a:cxn>
              </a:cxnLst>
              <a:rect l="0" t="0" r="r" b="b"/>
              <a:pathLst>
                <a:path w="1186" h="987">
                  <a:moveTo>
                    <a:pt x="14" y="12"/>
                  </a:moveTo>
                  <a:cubicBezTo>
                    <a:pt x="28" y="134"/>
                    <a:pt x="0" y="582"/>
                    <a:pt x="98" y="744"/>
                  </a:cubicBezTo>
                  <a:cubicBezTo>
                    <a:pt x="196" y="906"/>
                    <a:pt x="436" y="987"/>
                    <a:pt x="602" y="984"/>
                  </a:cubicBezTo>
                  <a:cubicBezTo>
                    <a:pt x="768" y="981"/>
                    <a:pt x="1002" y="890"/>
                    <a:pt x="1094" y="726"/>
                  </a:cubicBezTo>
                  <a:cubicBezTo>
                    <a:pt x="1186" y="562"/>
                    <a:pt x="1142" y="151"/>
                    <a:pt x="1154"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5378" name="Group 34"/>
          <p:cNvGrpSpPr>
            <a:grpSpLocks/>
          </p:cNvGrpSpPr>
          <p:nvPr/>
        </p:nvGrpSpPr>
        <p:grpSpPr bwMode="auto">
          <a:xfrm>
            <a:off x="733425" y="0"/>
            <a:ext cx="3200400" cy="3352800"/>
            <a:chOff x="480" y="1728"/>
            <a:chExt cx="2016" cy="2112"/>
          </a:xfrm>
        </p:grpSpPr>
        <p:sp>
          <p:nvSpPr>
            <p:cNvPr id="185379" name="Text Box 35"/>
            <p:cNvSpPr txBox="1">
              <a:spLocks noChangeArrowheads="1"/>
            </p:cNvSpPr>
            <p:nvPr/>
          </p:nvSpPr>
          <p:spPr bwMode="auto">
            <a:xfrm>
              <a:off x="1248" y="3436"/>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FF"/>
                  </a:solidFill>
                </a:rPr>
                <a:t>N</a:t>
              </a:r>
              <a:endParaRPr lang="en-US" altLang="zh-CN" b="1">
                <a:solidFill>
                  <a:srgbClr val="FF00FF"/>
                </a:solidFill>
              </a:endParaRPr>
            </a:p>
          </p:txBody>
        </p:sp>
        <p:sp>
          <p:nvSpPr>
            <p:cNvPr id="185380" name="Rectangle 36"/>
            <p:cNvSpPr>
              <a:spLocks noChangeArrowheads="1"/>
            </p:cNvSpPr>
            <p:nvPr/>
          </p:nvSpPr>
          <p:spPr bwMode="auto">
            <a:xfrm>
              <a:off x="720" y="2064"/>
              <a:ext cx="1488" cy="115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81" name="Line 37"/>
            <p:cNvSpPr>
              <a:spLocks noChangeShapeType="1"/>
            </p:cNvSpPr>
            <p:nvPr/>
          </p:nvSpPr>
          <p:spPr bwMode="auto">
            <a:xfrm>
              <a:off x="720" y="2640"/>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82" name="Line 38"/>
            <p:cNvSpPr>
              <a:spLocks noChangeShapeType="1"/>
            </p:cNvSpPr>
            <p:nvPr/>
          </p:nvSpPr>
          <p:spPr bwMode="auto">
            <a:xfrm>
              <a:off x="1440" y="2064"/>
              <a:ext cx="0" cy="5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83" name="Rectangle 39"/>
            <p:cNvSpPr>
              <a:spLocks noChangeArrowheads="1"/>
            </p:cNvSpPr>
            <p:nvPr/>
          </p:nvSpPr>
          <p:spPr bwMode="auto">
            <a:xfrm>
              <a:off x="1728" y="2016"/>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84" name="Text Box 40"/>
            <p:cNvSpPr txBox="1">
              <a:spLocks noChangeArrowheads="1"/>
            </p:cNvSpPr>
            <p:nvPr/>
          </p:nvSpPr>
          <p:spPr bwMode="auto">
            <a:xfrm>
              <a:off x="1728" y="17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5</a:t>
              </a:r>
              <a:endParaRPr lang="en-US" altLang="zh-CN" b="1"/>
            </a:p>
          </p:txBody>
        </p:sp>
        <p:sp>
          <p:nvSpPr>
            <p:cNvPr id="185385" name="Rectangle 41"/>
            <p:cNvSpPr>
              <a:spLocks noChangeArrowheads="1"/>
            </p:cNvSpPr>
            <p:nvPr/>
          </p:nvSpPr>
          <p:spPr bwMode="auto">
            <a:xfrm>
              <a:off x="960" y="2016"/>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86" name="Text Box 42"/>
            <p:cNvSpPr txBox="1">
              <a:spLocks noChangeArrowheads="1"/>
            </p:cNvSpPr>
            <p:nvPr/>
          </p:nvSpPr>
          <p:spPr bwMode="auto">
            <a:xfrm>
              <a:off x="960" y="17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4</a:t>
              </a:r>
              <a:endParaRPr lang="en-US" altLang="zh-CN" b="1"/>
            </a:p>
          </p:txBody>
        </p:sp>
        <p:sp>
          <p:nvSpPr>
            <p:cNvPr id="185387" name="Rectangle 43"/>
            <p:cNvSpPr>
              <a:spLocks noChangeArrowheads="1"/>
            </p:cNvSpPr>
            <p:nvPr/>
          </p:nvSpPr>
          <p:spPr bwMode="auto">
            <a:xfrm>
              <a:off x="912" y="3168"/>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88" name="Text Box 44"/>
            <p:cNvSpPr txBox="1">
              <a:spLocks noChangeArrowheads="1"/>
            </p:cNvSpPr>
            <p:nvPr/>
          </p:nvSpPr>
          <p:spPr bwMode="auto">
            <a:xfrm>
              <a:off x="912" y="28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1</a:t>
              </a:r>
              <a:endParaRPr lang="en-US" altLang="zh-CN" b="1"/>
            </a:p>
          </p:txBody>
        </p:sp>
        <p:sp>
          <p:nvSpPr>
            <p:cNvPr id="185389" name="Rectangle 45"/>
            <p:cNvSpPr>
              <a:spLocks noChangeArrowheads="1"/>
            </p:cNvSpPr>
            <p:nvPr/>
          </p:nvSpPr>
          <p:spPr bwMode="auto">
            <a:xfrm>
              <a:off x="1680" y="2592"/>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90" name="Text Box 46"/>
            <p:cNvSpPr txBox="1">
              <a:spLocks noChangeArrowheads="1"/>
            </p:cNvSpPr>
            <p:nvPr/>
          </p:nvSpPr>
          <p:spPr bwMode="auto">
            <a:xfrm>
              <a:off x="1680"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3</a:t>
              </a:r>
              <a:endParaRPr lang="en-US" altLang="zh-CN" b="1"/>
            </a:p>
          </p:txBody>
        </p:sp>
        <p:sp>
          <p:nvSpPr>
            <p:cNvPr id="185391" name="Rectangle 47"/>
            <p:cNvSpPr>
              <a:spLocks noChangeArrowheads="1"/>
            </p:cNvSpPr>
            <p:nvPr/>
          </p:nvSpPr>
          <p:spPr bwMode="auto">
            <a:xfrm>
              <a:off x="912" y="2592"/>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392" name="Text Box 48"/>
            <p:cNvSpPr txBox="1">
              <a:spLocks noChangeArrowheads="1"/>
            </p:cNvSpPr>
            <p:nvPr/>
          </p:nvSpPr>
          <p:spPr bwMode="auto">
            <a:xfrm>
              <a:off x="912"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2</a:t>
              </a:r>
              <a:endParaRPr lang="en-US" altLang="zh-CN" b="1"/>
            </a:p>
          </p:txBody>
        </p:sp>
        <p:sp>
          <p:nvSpPr>
            <p:cNvPr id="185393" name="Text Box 49"/>
            <p:cNvSpPr txBox="1">
              <a:spLocks noChangeArrowheads="1"/>
            </p:cNvSpPr>
            <p:nvPr/>
          </p:nvSpPr>
          <p:spPr bwMode="auto">
            <a:xfrm>
              <a:off x="1104" y="2160"/>
              <a:ext cx="3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6</a:t>
              </a:r>
            </a:p>
          </p:txBody>
        </p:sp>
        <p:sp>
          <p:nvSpPr>
            <p:cNvPr id="185394" name="Oval 50"/>
            <p:cNvSpPr>
              <a:spLocks noChangeArrowheads="1"/>
            </p:cNvSpPr>
            <p:nvPr/>
          </p:nvSpPr>
          <p:spPr bwMode="auto">
            <a:xfrm>
              <a:off x="1632" y="3084"/>
              <a:ext cx="272" cy="272"/>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85395" name="AutoShape 51"/>
            <p:cNvCxnSpPr>
              <a:cxnSpLocks noChangeShapeType="1"/>
              <a:stCxn id="185394" idx="2"/>
              <a:endCxn id="185394" idx="6"/>
            </p:cNvCxnSpPr>
            <p:nvPr/>
          </p:nvCxnSpPr>
          <p:spPr bwMode="auto">
            <a:xfrm>
              <a:off x="1622" y="3220"/>
              <a:ext cx="29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396" name="Text Box 52"/>
            <p:cNvSpPr txBox="1">
              <a:spLocks noChangeArrowheads="1"/>
            </p:cNvSpPr>
            <p:nvPr/>
          </p:nvSpPr>
          <p:spPr bwMode="auto">
            <a:xfrm>
              <a:off x="1440" y="297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5397" name="Text Box 53"/>
            <p:cNvSpPr txBox="1">
              <a:spLocks noChangeArrowheads="1"/>
            </p:cNvSpPr>
            <p:nvPr/>
          </p:nvSpPr>
          <p:spPr bwMode="auto">
            <a:xfrm>
              <a:off x="1872" y="297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85398" name="Text Box 54"/>
            <p:cNvSpPr txBox="1">
              <a:spLocks noChangeArrowheads="1"/>
            </p:cNvSpPr>
            <p:nvPr/>
          </p:nvSpPr>
          <p:spPr bwMode="auto">
            <a:xfrm>
              <a:off x="1584" y="278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s1</a:t>
              </a:r>
              <a:endParaRPr lang="en-US" altLang="zh-CN" b="1"/>
            </a:p>
          </p:txBody>
        </p:sp>
        <p:sp>
          <p:nvSpPr>
            <p:cNvPr id="185399" name="Line 55"/>
            <p:cNvSpPr>
              <a:spLocks noChangeShapeType="1"/>
            </p:cNvSpPr>
            <p:nvPr/>
          </p:nvSpPr>
          <p:spPr bwMode="auto">
            <a:xfrm>
              <a:off x="768" y="2160"/>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400" name="Group 56"/>
            <p:cNvGrpSpPr>
              <a:grpSpLocks/>
            </p:cNvGrpSpPr>
            <p:nvPr/>
          </p:nvGrpSpPr>
          <p:grpSpPr bwMode="auto">
            <a:xfrm>
              <a:off x="480" y="2496"/>
              <a:ext cx="240" cy="288"/>
              <a:chOff x="240" y="2496"/>
              <a:chExt cx="240" cy="288"/>
            </a:xfrm>
          </p:grpSpPr>
          <p:sp>
            <p:nvSpPr>
              <p:cNvPr id="185401" name="Oval 57"/>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02" name="Text Box 58"/>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sp>
          <p:nvSpPr>
            <p:cNvPr id="185403" name="Line 59"/>
            <p:cNvSpPr>
              <a:spLocks noChangeShapeType="1"/>
            </p:cNvSpPr>
            <p:nvPr/>
          </p:nvSpPr>
          <p:spPr bwMode="auto">
            <a:xfrm>
              <a:off x="768" y="2736"/>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04" name="Line 60"/>
            <p:cNvSpPr>
              <a:spLocks noChangeShapeType="1"/>
            </p:cNvSpPr>
            <p:nvPr/>
          </p:nvSpPr>
          <p:spPr bwMode="auto">
            <a:xfrm flipH="1">
              <a:off x="720" y="3312"/>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05" name="Line 61"/>
            <p:cNvSpPr>
              <a:spLocks noChangeShapeType="1"/>
            </p:cNvSpPr>
            <p:nvPr/>
          </p:nvSpPr>
          <p:spPr bwMode="auto">
            <a:xfrm>
              <a:off x="1536" y="2160"/>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406" name="Group 62"/>
            <p:cNvGrpSpPr>
              <a:grpSpLocks/>
            </p:cNvGrpSpPr>
            <p:nvPr/>
          </p:nvGrpSpPr>
          <p:grpSpPr bwMode="auto">
            <a:xfrm>
              <a:off x="1344" y="1776"/>
              <a:ext cx="240" cy="288"/>
              <a:chOff x="240" y="2496"/>
              <a:chExt cx="240" cy="288"/>
            </a:xfrm>
          </p:grpSpPr>
          <p:sp>
            <p:nvSpPr>
              <p:cNvPr id="185407" name="Oval 63"/>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08" name="Text Box 64"/>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185409" name="Group 65"/>
            <p:cNvGrpSpPr>
              <a:grpSpLocks/>
            </p:cNvGrpSpPr>
            <p:nvPr/>
          </p:nvGrpSpPr>
          <p:grpSpPr bwMode="auto">
            <a:xfrm>
              <a:off x="1344" y="2640"/>
              <a:ext cx="240" cy="288"/>
              <a:chOff x="240" y="2496"/>
              <a:chExt cx="240" cy="288"/>
            </a:xfrm>
          </p:grpSpPr>
          <p:sp>
            <p:nvSpPr>
              <p:cNvPr id="185410" name="Oval 66"/>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11" name="Text Box 67"/>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grpSp>
          <p:nvGrpSpPr>
            <p:cNvPr id="185412" name="Group 68"/>
            <p:cNvGrpSpPr>
              <a:grpSpLocks/>
            </p:cNvGrpSpPr>
            <p:nvPr/>
          </p:nvGrpSpPr>
          <p:grpSpPr bwMode="auto">
            <a:xfrm>
              <a:off x="2256" y="2496"/>
              <a:ext cx="240" cy="288"/>
              <a:chOff x="240" y="2496"/>
              <a:chExt cx="240" cy="288"/>
            </a:xfrm>
          </p:grpSpPr>
          <p:sp>
            <p:nvSpPr>
              <p:cNvPr id="185413" name="Oval 69"/>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14" name="Text Box 70"/>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sp>
          <p:nvSpPr>
            <p:cNvPr id="185415" name="Line 71"/>
            <p:cNvSpPr>
              <a:spLocks noChangeShapeType="1"/>
            </p:cNvSpPr>
            <p:nvPr/>
          </p:nvSpPr>
          <p:spPr bwMode="auto">
            <a:xfrm>
              <a:off x="1584" y="2736"/>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16" name="Line 72"/>
            <p:cNvSpPr>
              <a:spLocks noChangeShapeType="1"/>
            </p:cNvSpPr>
            <p:nvPr/>
          </p:nvSpPr>
          <p:spPr bwMode="auto">
            <a:xfrm rot="5400000">
              <a:off x="1416" y="2328"/>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17" name="Rectangle 73"/>
            <p:cNvSpPr>
              <a:spLocks noChangeArrowheads="1"/>
            </p:cNvSpPr>
            <p:nvPr/>
          </p:nvSpPr>
          <p:spPr bwMode="auto">
            <a:xfrm rot="-5400000">
              <a:off x="1296" y="2304"/>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5418" name="Group 74"/>
          <p:cNvGrpSpPr>
            <a:grpSpLocks/>
          </p:cNvGrpSpPr>
          <p:nvPr/>
        </p:nvGrpSpPr>
        <p:grpSpPr bwMode="auto">
          <a:xfrm>
            <a:off x="4619625" y="0"/>
            <a:ext cx="3200400" cy="3352800"/>
            <a:chOff x="2928" y="1728"/>
            <a:chExt cx="2016" cy="2112"/>
          </a:xfrm>
        </p:grpSpPr>
        <p:grpSp>
          <p:nvGrpSpPr>
            <p:cNvPr id="185419" name="Group 75"/>
            <p:cNvGrpSpPr>
              <a:grpSpLocks/>
            </p:cNvGrpSpPr>
            <p:nvPr/>
          </p:nvGrpSpPr>
          <p:grpSpPr bwMode="auto">
            <a:xfrm>
              <a:off x="3744" y="3436"/>
              <a:ext cx="384" cy="404"/>
              <a:chOff x="3744" y="3436"/>
              <a:chExt cx="384" cy="404"/>
            </a:xfrm>
          </p:grpSpPr>
          <p:sp>
            <p:nvSpPr>
              <p:cNvPr id="185420" name="Text Box 76"/>
              <p:cNvSpPr txBox="1">
                <a:spLocks noChangeArrowheads="1"/>
              </p:cNvSpPr>
              <p:nvPr/>
            </p:nvSpPr>
            <p:spPr bwMode="auto">
              <a:xfrm>
                <a:off x="3744" y="3436"/>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FF"/>
                    </a:solidFill>
                  </a:rPr>
                  <a:t>N</a:t>
                </a:r>
                <a:endParaRPr lang="en-US" altLang="zh-CN" b="1">
                  <a:solidFill>
                    <a:srgbClr val="FF00FF"/>
                  </a:solidFill>
                </a:endParaRPr>
              </a:p>
            </p:txBody>
          </p:sp>
          <p:grpSp>
            <p:nvGrpSpPr>
              <p:cNvPr id="185421" name="Group 77"/>
              <p:cNvGrpSpPr>
                <a:grpSpLocks/>
              </p:cNvGrpSpPr>
              <p:nvPr/>
            </p:nvGrpSpPr>
            <p:grpSpPr bwMode="auto">
              <a:xfrm>
                <a:off x="3840" y="3436"/>
                <a:ext cx="192" cy="96"/>
                <a:chOff x="3648" y="3408"/>
                <a:chExt cx="192" cy="96"/>
              </a:xfrm>
            </p:grpSpPr>
            <p:sp>
              <p:nvSpPr>
                <p:cNvPr id="185422" name="Line 78"/>
                <p:cNvSpPr>
                  <a:spLocks noChangeShapeType="1"/>
                </p:cNvSpPr>
                <p:nvPr/>
              </p:nvSpPr>
              <p:spPr bwMode="auto">
                <a:xfrm flipH="1">
                  <a:off x="3648" y="3408"/>
                  <a:ext cx="96" cy="96"/>
                </a:xfrm>
                <a:prstGeom prst="line">
                  <a:avLst/>
                </a:prstGeom>
                <a:noFill/>
                <a:ln w="412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23" name="Line 79"/>
                <p:cNvSpPr>
                  <a:spLocks noChangeShapeType="1"/>
                </p:cNvSpPr>
                <p:nvPr/>
              </p:nvSpPr>
              <p:spPr bwMode="auto">
                <a:xfrm>
                  <a:off x="3744" y="3408"/>
                  <a:ext cx="96" cy="96"/>
                </a:xfrm>
                <a:prstGeom prst="line">
                  <a:avLst/>
                </a:prstGeom>
                <a:noFill/>
                <a:ln w="412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85424" name="Rectangle 80"/>
            <p:cNvSpPr>
              <a:spLocks noChangeArrowheads="1"/>
            </p:cNvSpPr>
            <p:nvPr/>
          </p:nvSpPr>
          <p:spPr bwMode="auto">
            <a:xfrm>
              <a:off x="3168" y="2064"/>
              <a:ext cx="1488" cy="115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25" name="Line 81"/>
            <p:cNvSpPr>
              <a:spLocks noChangeShapeType="1"/>
            </p:cNvSpPr>
            <p:nvPr/>
          </p:nvSpPr>
          <p:spPr bwMode="auto">
            <a:xfrm>
              <a:off x="3168" y="2640"/>
              <a:ext cx="148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26" name="Line 82"/>
            <p:cNvSpPr>
              <a:spLocks noChangeShapeType="1"/>
            </p:cNvSpPr>
            <p:nvPr/>
          </p:nvSpPr>
          <p:spPr bwMode="auto">
            <a:xfrm>
              <a:off x="3888" y="2064"/>
              <a:ext cx="0" cy="57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27" name="Text Box 83"/>
            <p:cNvSpPr txBox="1">
              <a:spLocks noChangeArrowheads="1"/>
            </p:cNvSpPr>
            <p:nvPr/>
          </p:nvSpPr>
          <p:spPr bwMode="auto">
            <a:xfrm>
              <a:off x="4176" y="17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5</a:t>
              </a:r>
              <a:r>
                <a:rPr lang="en-US" altLang="zh-CN" b="1" baseline="30000"/>
                <a:t>'</a:t>
              </a:r>
            </a:p>
          </p:txBody>
        </p:sp>
        <p:sp>
          <p:nvSpPr>
            <p:cNvPr id="185428" name="Text Box 84"/>
            <p:cNvSpPr txBox="1">
              <a:spLocks noChangeArrowheads="1"/>
            </p:cNvSpPr>
            <p:nvPr/>
          </p:nvSpPr>
          <p:spPr bwMode="auto">
            <a:xfrm>
              <a:off x="3408" y="17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4</a:t>
              </a:r>
              <a:r>
                <a:rPr lang="en-US" altLang="zh-CN" b="1" baseline="30000"/>
                <a:t>'</a:t>
              </a:r>
              <a:endParaRPr lang="en-US" altLang="zh-CN" b="1"/>
            </a:p>
          </p:txBody>
        </p:sp>
        <p:sp>
          <p:nvSpPr>
            <p:cNvPr id="185429" name="Text Box 85"/>
            <p:cNvSpPr txBox="1">
              <a:spLocks noChangeArrowheads="1"/>
            </p:cNvSpPr>
            <p:nvPr/>
          </p:nvSpPr>
          <p:spPr bwMode="auto">
            <a:xfrm>
              <a:off x="3792" y="288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1</a:t>
              </a:r>
              <a:r>
                <a:rPr lang="en-US" altLang="zh-CN" b="1" baseline="30000"/>
                <a:t>'</a:t>
              </a:r>
            </a:p>
          </p:txBody>
        </p:sp>
        <p:sp>
          <p:nvSpPr>
            <p:cNvPr id="185430" name="Text Box 86"/>
            <p:cNvSpPr txBox="1">
              <a:spLocks noChangeArrowheads="1"/>
            </p:cNvSpPr>
            <p:nvPr/>
          </p:nvSpPr>
          <p:spPr bwMode="auto">
            <a:xfrm>
              <a:off x="4176"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3</a:t>
              </a:r>
              <a:r>
                <a:rPr lang="en-US" altLang="zh-CN" b="1" baseline="30000"/>
                <a:t>'</a:t>
              </a:r>
            </a:p>
          </p:txBody>
        </p:sp>
        <p:sp>
          <p:nvSpPr>
            <p:cNvPr id="185431" name="Text Box 87"/>
            <p:cNvSpPr txBox="1">
              <a:spLocks noChangeArrowheads="1"/>
            </p:cNvSpPr>
            <p:nvPr/>
          </p:nvSpPr>
          <p:spPr bwMode="auto">
            <a:xfrm>
              <a:off x="3504" y="2064"/>
              <a:ext cx="37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6</a:t>
              </a:r>
              <a:r>
                <a:rPr lang="en-US" altLang="zh-CN" b="1" baseline="30000"/>
                <a:t>'</a:t>
              </a:r>
            </a:p>
          </p:txBody>
        </p:sp>
        <p:sp>
          <p:nvSpPr>
            <p:cNvPr id="185432" name="Text Box 88"/>
            <p:cNvSpPr txBox="1">
              <a:spLocks noChangeArrowheads="1"/>
            </p:cNvSpPr>
            <p:nvPr/>
          </p:nvSpPr>
          <p:spPr bwMode="auto">
            <a:xfrm>
              <a:off x="3504" y="225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s6</a:t>
              </a:r>
              <a:endParaRPr lang="en-US" altLang="zh-CN" b="1"/>
            </a:p>
          </p:txBody>
        </p:sp>
        <p:sp>
          <p:nvSpPr>
            <p:cNvPr id="185433" name="Oval 89"/>
            <p:cNvSpPr>
              <a:spLocks noChangeArrowheads="1"/>
            </p:cNvSpPr>
            <p:nvPr/>
          </p:nvSpPr>
          <p:spPr bwMode="auto">
            <a:xfrm>
              <a:off x="3408" y="2544"/>
              <a:ext cx="192" cy="192"/>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85434" name="AutoShape 90"/>
            <p:cNvCxnSpPr>
              <a:cxnSpLocks noChangeShapeType="1"/>
              <a:stCxn id="185433" idx="0"/>
              <a:endCxn id="185433" idx="4"/>
            </p:cNvCxnSpPr>
            <p:nvPr/>
          </p:nvCxnSpPr>
          <p:spPr bwMode="auto">
            <a:xfrm>
              <a:off x="3504" y="2534"/>
              <a:ext cx="0" cy="212"/>
            </a:xfrm>
            <a:prstGeom prst="straightConnector1">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435" name="Text Box 91"/>
            <p:cNvSpPr txBox="1">
              <a:spLocks noChangeArrowheads="1"/>
            </p:cNvSpPr>
            <p:nvPr/>
          </p:nvSpPr>
          <p:spPr bwMode="auto">
            <a:xfrm>
              <a:off x="3408" y="27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s2</a:t>
              </a:r>
              <a:endParaRPr lang="en-US" altLang="zh-CN" b="1"/>
            </a:p>
          </p:txBody>
        </p:sp>
        <p:sp>
          <p:nvSpPr>
            <p:cNvPr id="185436" name="Oval 92"/>
            <p:cNvSpPr>
              <a:spLocks noChangeArrowheads="1"/>
            </p:cNvSpPr>
            <p:nvPr/>
          </p:nvSpPr>
          <p:spPr bwMode="auto">
            <a:xfrm>
              <a:off x="3792" y="2400"/>
              <a:ext cx="192" cy="192"/>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185437" name="AutoShape 93"/>
            <p:cNvCxnSpPr>
              <a:cxnSpLocks noChangeShapeType="1"/>
              <a:stCxn id="185436" idx="0"/>
              <a:endCxn id="185436" idx="4"/>
            </p:cNvCxnSpPr>
            <p:nvPr/>
          </p:nvCxnSpPr>
          <p:spPr bwMode="auto">
            <a:xfrm>
              <a:off x="3888" y="2390"/>
              <a:ext cx="0" cy="21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5438" name="Text Box 94"/>
            <p:cNvSpPr txBox="1">
              <a:spLocks noChangeArrowheads="1"/>
            </p:cNvSpPr>
            <p:nvPr/>
          </p:nvSpPr>
          <p:spPr bwMode="auto">
            <a:xfrm>
              <a:off x="3648" y="2208"/>
              <a:ext cx="288"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grpSp>
          <p:nvGrpSpPr>
            <p:cNvPr id="185439" name="Group 95"/>
            <p:cNvGrpSpPr>
              <a:grpSpLocks/>
            </p:cNvGrpSpPr>
            <p:nvPr/>
          </p:nvGrpSpPr>
          <p:grpSpPr bwMode="auto">
            <a:xfrm>
              <a:off x="2928" y="2496"/>
              <a:ext cx="240" cy="288"/>
              <a:chOff x="240" y="2496"/>
              <a:chExt cx="240" cy="288"/>
            </a:xfrm>
          </p:grpSpPr>
          <p:sp>
            <p:nvSpPr>
              <p:cNvPr id="185440" name="Oval 96"/>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41" name="Text Box 97"/>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grpSp>
          <p:nvGrpSpPr>
            <p:cNvPr id="185442" name="Group 98"/>
            <p:cNvGrpSpPr>
              <a:grpSpLocks/>
            </p:cNvGrpSpPr>
            <p:nvPr/>
          </p:nvGrpSpPr>
          <p:grpSpPr bwMode="auto">
            <a:xfrm>
              <a:off x="3792" y="1776"/>
              <a:ext cx="240" cy="288"/>
              <a:chOff x="240" y="2496"/>
              <a:chExt cx="240" cy="288"/>
            </a:xfrm>
          </p:grpSpPr>
          <p:sp>
            <p:nvSpPr>
              <p:cNvPr id="185443" name="Oval 99"/>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44" name="Text Box 100"/>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185445" name="Group 101"/>
            <p:cNvGrpSpPr>
              <a:grpSpLocks/>
            </p:cNvGrpSpPr>
            <p:nvPr/>
          </p:nvGrpSpPr>
          <p:grpSpPr bwMode="auto">
            <a:xfrm>
              <a:off x="4704" y="2496"/>
              <a:ext cx="240" cy="288"/>
              <a:chOff x="240" y="2496"/>
              <a:chExt cx="240" cy="288"/>
            </a:xfrm>
          </p:grpSpPr>
          <p:sp>
            <p:nvSpPr>
              <p:cNvPr id="185446" name="Oval 102"/>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47" name="Text Box 103"/>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grpSp>
          <p:nvGrpSpPr>
            <p:cNvPr id="185448" name="Group 104"/>
            <p:cNvGrpSpPr>
              <a:grpSpLocks/>
            </p:cNvGrpSpPr>
            <p:nvPr/>
          </p:nvGrpSpPr>
          <p:grpSpPr bwMode="auto">
            <a:xfrm>
              <a:off x="3792" y="2640"/>
              <a:ext cx="240" cy="288"/>
              <a:chOff x="240" y="2496"/>
              <a:chExt cx="240" cy="288"/>
            </a:xfrm>
          </p:grpSpPr>
          <p:sp>
            <p:nvSpPr>
              <p:cNvPr id="185449" name="Oval 105"/>
              <p:cNvSpPr>
                <a:spLocks noChangeArrowheads="1"/>
              </p:cNvSpPr>
              <p:nvPr/>
            </p:nvSpPr>
            <p:spPr bwMode="auto">
              <a:xfrm>
                <a:off x="240" y="2544"/>
                <a:ext cx="204" cy="204"/>
              </a:xfrm>
              <a:prstGeom prst="ellipse">
                <a:avLst/>
              </a:prstGeom>
              <a:noFill/>
              <a:ln w="19050">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0" name="Text Box 106"/>
              <p:cNvSpPr txBox="1">
                <a:spLocks noChangeArrowheads="1"/>
              </p:cNvSpPr>
              <p:nvPr/>
            </p:nvSpPr>
            <p:spPr bwMode="auto">
              <a:xfrm>
                <a:off x="240" y="24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sp>
          <p:nvSpPr>
            <p:cNvPr id="185451" name="Rectangle 107"/>
            <p:cNvSpPr>
              <a:spLocks noChangeArrowheads="1"/>
            </p:cNvSpPr>
            <p:nvPr/>
          </p:nvSpPr>
          <p:spPr bwMode="auto">
            <a:xfrm>
              <a:off x="3408" y="2016"/>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2" name="Rectangle 108"/>
            <p:cNvSpPr>
              <a:spLocks noChangeArrowheads="1"/>
            </p:cNvSpPr>
            <p:nvPr/>
          </p:nvSpPr>
          <p:spPr bwMode="auto">
            <a:xfrm>
              <a:off x="4176" y="2016"/>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3" name="Rectangle 109"/>
            <p:cNvSpPr>
              <a:spLocks noChangeArrowheads="1"/>
            </p:cNvSpPr>
            <p:nvPr/>
          </p:nvSpPr>
          <p:spPr bwMode="auto">
            <a:xfrm>
              <a:off x="4176" y="2592"/>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4" name="Rectangle 110"/>
            <p:cNvSpPr>
              <a:spLocks noChangeArrowheads="1"/>
            </p:cNvSpPr>
            <p:nvPr/>
          </p:nvSpPr>
          <p:spPr bwMode="auto">
            <a:xfrm rot="5400000">
              <a:off x="3768" y="2184"/>
              <a:ext cx="240"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5" name="Rectangle 111"/>
            <p:cNvSpPr>
              <a:spLocks noChangeArrowheads="1"/>
            </p:cNvSpPr>
            <p:nvPr/>
          </p:nvSpPr>
          <p:spPr bwMode="auto">
            <a:xfrm>
              <a:off x="3792" y="3168"/>
              <a:ext cx="288" cy="96"/>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6" name="Line 112"/>
            <p:cNvSpPr>
              <a:spLocks noChangeShapeType="1"/>
            </p:cNvSpPr>
            <p:nvPr/>
          </p:nvSpPr>
          <p:spPr bwMode="auto">
            <a:xfrm>
              <a:off x="3216" y="2160"/>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7" name="Line 113"/>
            <p:cNvSpPr>
              <a:spLocks noChangeShapeType="1"/>
            </p:cNvSpPr>
            <p:nvPr/>
          </p:nvSpPr>
          <p:spPr bwMode="auto">
            <a:xfrm>
              <a:off x="3408" y="2784"/>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8" name="Line 114"/>
            <p:cNvSpPr>
              <a:spLocks noChangeShapeType="1"/>
            </p:cNvSpPr>
            <p:nvPr/>
          </p:nvSpPr>
          <p:spPr bwMode="auto">
            <a:xfrm>
              <a:off x="4032" y="2736"/>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59" name="Line 115"/>
            <p:cNvSpPr>
              <a:spLocks noChangeShapeType="1"/>
            </p:cNvSpPr>
            <p:nvPr/>
          </p:nvSpPr>
          <p:spPr bwMode="auto">
            <a:xfrm>
              <a:off x="4032" y="2160"/>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60" name="Line 116"/>
            <p:cNvSpPr>
              <a:spLocks noChangeShapeType="1"/>
            </p:cNvSpPr>
            <p:nvPr/>
          </p:nvSpPr>
          <p:spPr bwMode="auto">
            <a:xfrm flipH="1">
              <a:off x="3456" y="3312"/>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61" name="Line 117"/>
            <p:cNvSpPr>
              <a:spLocks noChangeShapeType="1"/>
            </p:cNvSpPr>
            <p:nvPr/>
          </p:nvSpPr>
          <p:spPr bwMode="auto">
            <a:xfrm rot="5400000">
              <a:off x="3912" y="2328"/>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5462" name="Group 118"/>
          <p:cNvGrpSpPr>
            <a:grpSpLocks/>
          </p:cNvGrpSpPr>
          <p:nvPr/>
        </p:nvGrpSpPr>
        <p:grpSpPr bwMode="auto">
          <a:xfrm>
            <a:off x="4379913" y="3144838"/>
            <a:ext cx="2667000" cy="3333750"/>
            <a:chOff x="528" y="2028"/>
            <a:chExt cx="1680" cy="2100"/>
          </a:xfrm>
        </p:grpSpPr>
        <p:sp>
          <p:nvSpPr>
            <p:cNvPr id="185463" name="Freeform 119"/>
            <p:cNvSpPr>
              <a:spLocks/>
            </p:cNvSpPr>
            <p:nvPr/>
          </p:nvSpPr>
          <p:spPr bwMode="auto">
            <a:xfrm>
              <a:off x="1332" y="2322"/>
              <a:ext cx="1" cy="1128"/>
            </a:xfrm>
            <a:custGeom>
              <a:avLst/>
              <a:gdLst>
                <a:gd name="T0" fmla="*/ 0 w 1"/>
                <a:gd name="T1" fmla="*/ 0 h 1128"/>
                <a:gd name="T2" fmla="*/ 0 w 1"/>
                <a:gd name="T3" fmla="*/ 1128 h 1128"/>
              </a:gdLst>
              <a:ahLst/>
              <a:cxnLst>
                <a:cxn ang="0">
                  <a:pos x="T0" y="T1"/>
                </a:cxn>
                <a:cxn ang="0">
                  <a:pos x="T2" y="T3"/>
                </a:cxn>
              </a:cxnLst>
              <a:rect l="0" t="0" r="r" b="b"/>
              <a:pathLst>
                <a:path w="1" h="1128">
                  <a:moveTo>
                    <a:pt x="0" y="0"/>
                  </a:moveTo>
                  <a:lnTo>
                    <a:pt x="0" y="112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464" name="Group 120"/>
            <p:cNvGrpSpPr>
              <a:grpSpLocks/>
            </p:cNvGrpSpPr>
            <p:nvPr/>
          </p:nvGrpSpPr>
          <p:grpSpPr bwMode="auto">
            <a:xfrm>
              <a:off x="1968" y="2748"/>
              <a:ext cx="240" cy="288"/>
              <a:chOff x="1824" y="1152"/>
              <a:chExt cx="240" cy="288"/>
            </a:xfrm>
          </p:grpSpPr>
          <p:sp>
            <p:nvSpPr>
              <p:cNvPr id="185465" name="Oval 121"/>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66" name="Text Box 122"/>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sp>
          <p:nvSpPr>
            <p:cNvPr id="185467" name="Text Box 123"/>
            <p:cNvSpPr txBox="1">
              <a:spLocks noChangeArrowheads="1"/>
            </p:cNvSpPr>
            <p:nvPr/>
          </p:nvSpPr>
          <p:spPr bwMode="auto">
            <a:xfrm>
              <a:off x="1344" y="274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p>
          </p:txBody>
        </p:sp>
        <p:sp>
          <p:nvSpPr>
            <p:cNvPr id="185468" name="Text Box 124"/>
            <p:cNvSpPr txBox="1">
              <a:spLocks noChangeArrowheads="1"/>
            </p:cNvSpPr>
            <p:nvPr/>
          </p:nvSpPr>
          <p:spPr bwMode="auto">
            <a:xfrm>
              <a:off x="1632"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5</a:t>
              </a:r>
            </a:p>
          </p:txBody>
        </p:sp>
        <p:sp>
          <p:nvSpPr>
            <p:cNvPr id="185469" name="Text Box 125"/>
            <p:cNvSpPr txBox="1">
              <a:spLocks noChangeArrowheads="1"/>
            </p:cNvSpPr>
            <p:nvPr/>
          </p:nvSpPr>
          <p:spPr bwMode="auto">
            <a:xfrm>
              <a:off x="1374" y="3801"/>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1</a:t>
              </a:r>
            </a:p>
          </p:txBody>
        </p:sp>
        <p:sp>
          <p:nvSpPr>
            <p:cNvPr id="185470" name="Text Box 126"/>
            <p:cNvSpPr txBox="1">
              <a:spLocks noChangeArrowheads="1"/>
            </p:cNvSpPr>
            <p:nvPr/>
          </p:nvSpPr>
          <p:spPr bwMode="auto">
            <a:xfrm>
              <a:off x="816"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sp>
          <p:nvSpPr>
            <p:cNvPr id="185471" name="Text Box 127"/>
            <p:cNvSpPr txBox="1">
              <a:spLocks noChangeArrowheads="1"/>
            </p:cNvSpPr>
            <p:nvPr/>
          </p:nvSpPr>
          <p:spPr bwMode="auto">
            <a:xfrm>
              <a:off x="1632"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185472" name="Text Box 128"/>
            <p:cNvSpPr txBox="1">
              <a:spLocks noChangeArrowheads="1"/>
            </p:cNvSpPr>
            <p:nvPr/>
          </p:nvSpPr>
          <p:spPr bwMode="auto">
            <a:xfrm>
              <a:off x="816"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sp>
          <p:nvSpPr>
            <p:cNvPr id="185473" name="Freeform 129"/>
            <p:cNvSpPr>
              <a:spLocks/>
            </p:cNvSpPr>
            <p:nvPr/>
          </p:nvSpPr>
          <p:spPr bwMode="auto">
            <a:xfrm>
              <a:off x="1332" y="2658"/>
              <a:ext cx="1" cy="240"/>
            </a:xfrm>
            <a:custGeom>
              <a:avLst/>
              <a:gdLst>
                <a:gd name="T0" fmla="*/ 0 w 1"/>
                <a:gd name="T1" fmla="*/ 0 h 240"/>
                <a:gd name="T2" fmla="*/ 0 w 1"/>
                <a:gd name="T3" fmla="*/ 240 h 240"/>
              </a:gdLst>
              <a:ahLst/>
              <a:cxnLst>
                <a:cxn ang="0">
                  <a:pos x="T0" y="T1"/>
                </a:cxn>
                <a:cxn ang="0">
                  <a:pos x="T2" y="T3"/>
                </a:cxn>
              </a:cxnLst>
              <a:rect l="0" t="0" r="r" b="b"/>
              <a:pathLst>
                <a:path w="1" h="240">
                  <a:moveTo>
                    <a:pt x="0" y="0"/>
                  </a:moveTo>
                  <a:lnTo>
                    <a:pt x="0" y="240"/>
                  </a:lnTo>
                </a:path>
              </a:pathLst>
            </a:custGeom>
            <a:noFill/>
            <a:ln w="9525">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74" name="Freeform 130"/>
            <p:cNvSpPr>
              <a:spLocks/>
            </p:cNvSpPr>
            <p:nvPr/>
          </p:nvSpPr>
          <p:spPr bwMode="auto">
            <a:xfrm>
              <a:off x="1266" y="3864"/>
              <a:ext cx="84" cy="1"/>
            </a:xfrm>
            <a:custGeom>
              <a:avLst/>
              <a:gdLst>
                <a:gd name="T0" fmla="*/ 84 w 84"/>
                <a:gd name="T1" fmla="*/ 0 h 1"/>
                <a:gd name="T2" fmla="*/ 0 w 84"/>
                <a:gd name="T3" fmla="*/ 0 h 1"/>
              </a:gdLst>
              <a:ahLst/>
              <a:cxnLst>
                <a:cxn ang="0">
                  <a:pos x="T0" y="T1"/>
                </a:cxn>
                <a:cxn ang="0">
                  <a:pos x="T2" y="T3"/>
                </a:cxn>
              </a:cxnLst>
              <a:rect l="0" t="0" r="r" b="b"/>
              <a:pathLst>
                <a:path w="84" h="1">
                  <a:moveTo>
                    <a:pt x="84" y="0"/>
                  </a:moveTo>
                  <a:lnTo>
                    <a:pt x="0" y="0"/>
                  </a:lnTo>
                </a:path>
              </a:pathLst>
            </a:custGeom>
            <a:noFill/>
            <a:ln w="19050" cmpd="sng">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5475" name="Group 131"/>
            <p:cNvGrpSpPr>
              <a:grpSpLocks/>
            </p:cNvGrpSpPr>
            <p:nvPr/>
          </p:nvGrpSpPr>
          <p:grpSpPr bwMode="auto">
            <a:xfrm>
              <a:off x="768" y="2316"/>
              <a:ext cx="1134" cy="1134"/>
              <a:chOff x="1938" y="1488"/>
              <a:chExt cx="1134" cy="1134"/>
            </a:xfrm>
          </p:grpSpPr>
          <p:sp>
            <p:nvSpPr>
              <p:cNvPr id="185476" name="AutoShape 132"/>
              <p:cNvSpPr>
                <a:spLocks noChangeArrowheads="1"/>
              </p:cNvSpPr>
              <p:nvPr/>
            </p:nvSpPr>
            <p:spPr bwMode="auto">
              <a:xfrm>
                <a:off x="1938" y="1488"/>
                <a:ext cx="1134" cy="1134"/>
              </a:xfrm>
              <a:prstGeom prst="diamond">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77" name="Freeform 133"/>
              <p:cNvSpPr>
                <a:spLocks/>
              </p:cNvSpPr>
              <p:nvPr/>
            </p:nvSpPr>
            <p:spPr bwMode="auto">
              <a:xfrm>
                <a:off x="2133" y="1737"/>
                <a:ext cx="129" cy="126"/>
              </a:xfrm>
              <a:custGeom>
                <a:avLst/>
                <a:gdLst>
                  <a:gd name="T0" fmla="*/ 0 w 129"/>
                  <a:gd name="T1" fmla="*/ 126 h 126"/>
                  <a:gd name="T2" fmla="*/ 129 w 129"/>
                  <a:gd name="T3" fmla="*/ 0 h 126"/>
                </a:gdLst>
                <a:ahLst/>
                <a:cxnLst>
                  <a:cxn ang="0">
                    <a:pos x="T0" y="T1"/>
                  </a:cxn>
                  <a:cxn ang="0">
                    <a:pos x="T2" y="T3"/>
                  </a:cxn>
                </a:cxnLst>
                <a:rect l="0" t="0" r="r" b="b"/>
                <a:pathLst>
                  <a:path w="129" h="126">
                    <a:moveTo>
                      <a:pt x="0" y="126"/>
                    </a:moveTo>
                    <a:lnTo>
                      <a:pt x="12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78" name="Freeform 134"/>
              <p:cNvSpPr>
                <a:spLocks/>
              </p:cNvSpPr>
              <p:nvPr/>
            </p:nvSpPr>
            <p:spPr bwMode="auto">
              <a:xfrm>
                <a:off x="2768" y="2286"/>
                <a:ext cx="79" cy="75"/>
              </a:xfrm>
              <a:custGeom>
                <a:avLst/>
                <a:gdLst>
                  <a:gd name="T0" fmla="*/ 0 w 79"/>
                  <a:gd name="T1" fmla="*/ 75 h 75"/>
                  <a:gd name="T2" fmla="*/ 79 w 79"/>
                  <a:gd name="T3" fmla="*/ 0 h 75"/>
                </a:gdLst>
                <a:ahLst/>
                <a:cxnLst>
                  <a:cxn ang="0">
                    <a:pos x="T0" y="T1"/>
                  </a:cxn>
                  <a:cxn ang="0">
                    <a:pos x="T2" y="T3"/>
                  </a:cxn>
                </a:cxnLst>
                <a:rect l="0" t="0" r="r" b="b"/>
                <a:pathLst>
                  <a:path w="79" h="75">
                    <a:moveTo>
                      <a:pt x="0" y="75"/>
                    </a:moveTo>
                    <a:lnTo>
                      <a:pt x="7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79" name="Freeform 135"/>
              <p:cNvSpPr>
                <a:spLocks/>
              </p:cNvSpPr>
              <p:nvPr/>
            </p:nvSpPr>
            <p:spPr bwMode="auto">
              <a:xfrm>
                <a:off x="2774" y="1758"/>
                <a:ext cx="138" cy="137"/>
              </a:xfrm>
              <a:custGeom>
                <a:avLst/>
                <a:gdLst>
                  <a:gd name="T0" fmla="*/ 0 w 138"/>
                  <a:gd name="T1" fmla="*/ 0 h 137"/>
                  <a:gd name="T2" fmla="*/ 138 w 138"/>
                  <a:gd name="T3" fmla="*/ 137 h 137"/>
                </a:gdLst>
                <a:ahLst/>
                <a:cxnLst>
                  <a:cxn ang="0">
                    <a:pos x="T0" y="T1"/>
                  </a:cxn>
                  <a:cxn ang="0">
                    <a:pos x="T2" y="T3"/>
                  </a:cxn>
                </a:cxnLst>
                <a:rect l="0" t="0" r="r" b="b"/>
                <a:pathLst>
                  <a:path w="138" h="137">
                    <a:moveTo>
                      <a:pt x="0" y="0"/>
                    </a:moveTo>
                    <a:lnTo>
                      <a:pt x="138" y="137"/>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80" name="Freeform 136"/>
              <p:cNvSpPr>
                <a:spLocks/>
              </p:cNvSpPr>
              <p:nvPr/>
            </p:nvSpPr>
            <p:spPr bwMode="auto">
              <a:xfrm>
                <a:off x="2148" y="2265"/>
                <a:ext cx="116" cy="119"/>
              </a:xfrm>
              <a:custGeom>
                <a:avLst/>
                <a:gdLst>
                  <a:gd name="T0" fmla="*/ 0 w 116"/>
                  <a:gd name="T1" fmla="*/ 0 h 119"/>
                  <a:gd name="T2" fmla="*/ 116 w 116"/>
                  <a:gd name="T3" fmla="*/ 119 h 119"/>
                </a:gdLst>
                <a:ahLst/>
                <a:cxnLst>
                  <a:cxn ang="0">
                    <a:pos x="T0" y="T1"/>
                  </a:cxn>
                  <a:cxn ang="0">
                    <a:pos x="T2" y="T3"/>
                  </a:cxn>
                </a:cxnLst>
                <a:rect l="0" t="0" r="r" b="b"/>
                <a:pathLst>
                  <a:path w="116" h="119">
                    <a:moveTo>
                      <a:pt x="0" y="0"/>
                    </a:moveTo>
                    <a:lnTo>
                      <a:pt x="116" y="119"/>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5481" name="Group 137"/>
            <p:cNvGrpSpPr>
              <a:grpSpLocks/>
            </p:cNvGrpSpPr>
            <p:nvPr/>
          </p:nvGrpSpPr>
          <p:grpSpPr bwMode="auto">
            <a:xfrm>
              <a:off x="1248" y="2028"/>
              <a:ext cx="240" cy="288"/>
              <a:chOff x="1824" y="1152"/>
              <a:chExt cx="240" cy="288"/>
            </a:xfrm>
          </p:grpSpPr>
          <p:sp>
            <p:nvSpPr>
              <p:cNvPr id="185482" name="Oval 138"/>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83" name="Text Box 139"/>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185484" name="Group 140"/>
            <p:cNvGrpSpPr>
              <a:grpSpLocks/>
            </p:cNvGrpSpPr>
            <p:nvPr/>
          </p:nvGrpSpPr>
          <p:grpSpPr bwMode="auto">
            <a:xfrm>
              <a:off x="1248" y="3420"/>
              <a:ext cx="240" cy="288"/>
              <a:chOff x="1824" y="1152"/>
              <a:chExt cx="240" cy="288"/>
            </a:xfrm>
          </p:grpSpPr>
          <p:sp>
            <p:nvSpPr>
              <p:cNvPr id="185485" name="Oval 141"/>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86" name="Text Box 142"/>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grpSp>
          <p:nvGrpSpPr>
            <p:cNvPr id="185487" name="Group 143"/>
            <p:cNvGrpSpPr>
              <a:grpSpLocks/>
            </p:cNvGrpSpPr>
            <p:nvPr/>
          </p:nvGrpSpPr>
          <p:grpSpPr bwMode="auto">
            <a:xfrm>
              <a:off x="528" y="2748"/>
              <a:ext cx="240" cy="288"/>
              <a:chOff x="1824" y="1152"/>
              <a:chExt cx="240" cy="288"/>
            </a:xfrm>
          </p:grpSpPr>
          <p:sp>
            <p:nvSpPr>
              <p:cNvPr id="185488" name="Oval 144"/>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489" name="Text Box 145"/>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sp>
          <p:nvSpPr>
            <p:cNvPr id="185490" name="Freeform 146"/>
            <p:cNvSpPr>
              <a:spLocks/>
            </p:cNvSpPr>
            <p:nvPr/>
          </p:nvSpPr>
          <p:spPr bwMode="auto">
            <a:xfrm>
              <a:off x="754" y="2880"/>
              <a:ext cx="1186" cy="987"/>
            </a:xfrm>
            <a:custGeom>
              <a:avLst/>
              <a:gdLst>
                <a:gd name="T0" fmla="*/ 14 w 1186"/>
                <a:gd name="T1" fmla="*/ 12 h 987"/>
                <a:gd name="T2" fmla="*/ 98 w 1186"/>
                <a:gd name="T3" fmla="*/ 744 h 987"/>
                <a:gd name="T4" fmla="*/ 602 w 1186"/>
                <a:gd name="T5" fmla="*/ 984 h 987"/>
                <a:gd name="T6" fmla="*/ 1094 w 1186"/>
                <a:gd name="T7" fmla="*/ 726 h 987"/>
                <a:gd name="T8" fmla="*/ 1154 w 1186"/>
                <a:gd name="T9" fmla="*/ 0 h 987"/>
              </a:gdLst>
              <a:ahLst/>
              <a:cxnLst>
                <a:cxn ang="0">
                  <a:pos x="T0" y="T1"/>
                </a:cxn>
                <a:cxn ang="0">
                  <a:pos x="T2" y="T3"/>
                </a:cxn>
                <a:cxn ang="0">
                  <a:pos x="T4" y="T5"/>
                </a:cxn>
                <a:cxn ang="0">
                  <a:pos x="T6" y="T7"/>
                </a:cxn>
                <a:cxn ang="0">
                  <a:pos x="T8" y="T9"/>
                </a:cxn>
              </a:cxnLst>
              <a:rect l="0" t="0" r="r" b="b"/>
              <a:pathLst>
                <a:path w="1186" h="987">
                  <a:moveTo>
                    <a:pt x="14" y="12"/>
                  </a:moveTo>
                  <a:cubicBezTo>
                    <a:pt x="28" y="134"/>
                    <a:pt x="0" y="582"/>
                    <a:pt x="98" y="744"/>
                  </a:cubicBezTo>
                  <a:cubicBezTo>
                    <a:pt x="196" y="906"/>
                    <a:pt x="436" y="987"/>
                    <a:pt x="602" y="984"/>
                  </a:cubicBezTo>
                  <a:cubicBezTo>
                    <a:pt x="768" y="981"/>
                    <a:pt x="1002" y="890"/>
                    <a:pt x="1094" y="726"/>
                  </a:cubicBezTo>
                  <a:cubicBezTo>
                    <a:pt x="1186" y="562"/>
                    <a:pt x="1142" y="151"/>
                    <a:pt x="1154"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41217175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5418"/>
                                        </p:tgtEl>
                                        <p:attrNameLst>
                                          <p:attrName>style.visibility</p:attrName>
                                        </p:attrNameLst>
                                      </p:cBhvr>
                                      <p:to>
                                        <p:strVal val="visible"/>
                                      </p:to>
                                    </p:set>
                                    <p:animEffect transition="in" filter="dissolve">
                                      <p:cBhvr>
                                        <p:cTn id="7" dur="500"/>
                                        <p:tgtEl>
                                          <p:spTgt spid="1854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85346"/>
                                        </p:tgtEl>
                                        <p:attrNameLst>
                                          <p:attrName>style.visibility</p:attrName>
                                        </p:attrNameLst>
                                      </p:cBhvr>
                                      <p:to>
                                        <p:strVal val="visible"/>
                                      </p:to>
                                    </p:set>
                                    <p:animEffect transition="in" filter="wipe(left)">
                                      <p:cBhvr>
                                        <p:cTn id="12" dur="500"/>
                                        <p:tgtEl>
                                          <p:spTgt spid="1853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85462"/>
                                        </p:tgtEl>
                                        <p:attrNameLst>
                                          <p:attrName>style.visibility</p:attrName>
                                        </p:attrNameLst>
                                      </p:cBhvr>
                                      <p:to>
                                        <p:strVal val="visible"/>
                                      </p:to>
                                    </p:set>
                                    <p:animEffect transition="in" filter="wipe(left)">
                                      <p:cBhvr>
                                        <p:cTn id="17" dur="500"/>
                                        <p:tgtEl>
                                          <p:spTgt spid="185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4"/>
          <p:cNvSpPr>
            <a:spLocks noGrp="1"/>
          </p:cNvSpPr>
          <p:nvPr>
            <p:ph type="dt" sz="quarter" idx="10"/>
          </p:nvPr>
        </p:nvSpPr>
        <p:spPr/>
        <p:txBody>
          <a:bodyPr/>
          <a:lstStyle/>
          <a:p>
            <a:pPr>
              <a:defRPr/>
            </a:pPr>
            <a:fld id="{7D308352-1712-4DA3-9DEF-91A3605F167C}" type="datetime1">
              <a:rPr lang="zh-CN" altLang="en-US"/>
              <a:pPr>
                <a:defRPr/>
              </a:pPr>
              <a:t>2021/3/24</a:t>
            </a:fld>
            <a:endParaRPr lang="en-US" altLang="zh-CN"/>
          </a:p>
        </p:txBody>
      </p:sp>
      <p:sp>
        <p:nvSpPr>
          <p:cNvPr id="20" name="页脚占位符 5"/>
          <p:cNvSpPr>
            <a:spLocks noGrp="1"/>
          </p:cNvSpPr>
          <p:nvPr>
            <p:ph type="ftr" sz="quarter" idx="11"/>
          </p:nvPr>
        </p:nvSpPr>
        <p:spPr/>
        <p:txBody>
          <a:bodyPr/>
          <a:lstStyle/>
          <a:p>
            <a:pPr>
              <a:defRPr/>
            </a:pPr>
            <a:endParaRPr lang="en-US" altLang="zh-CN"/>
          </a:p>
        </p:txBody>
      </p:sp>
      <p:sp>
        <p:nvSpPr>
          <p:cNvPr id="21" name="灯片编号占位符 6"/>
          <p:cNvSpPr>
            <a:spLocks noGrp="1"/>
          </p:cNvSpPr>
          <p:nvPr>
            <p:ph type="sldNum" sz="quarter" idx="12"/>
          </p:nvPr>
        </p:nvSpPr>
        <p:spPr/>
        <p:txBody>
          <a:bodyPr/>
          <a:lstStyle/>
          <a:p>
            <a:pPr>
              <a:defRPr/>
            </a:pPr>
            <a:fld id="{A276422E-304C-4132-93E8-36F87CC39BC3}" type="slidenum">
              <a:rPr lang="en-US" altLang="zh-CN"/>
              <a:pPr>
                <a:defRPr/>
              </a:pPr>
              <a:t>43</a:t>
            </a:fld>
            <a:endParaRPr lang="en-US" altLang="zh-CN"/>
          </a:p>
        </p:txBody>
      </p:sp>
      <p:sp>
        <p:nvSpPr>
          <p:cNvPr id="240648" name="Rectangle 8"/>
          <p:cNvSpPr>
            <a:spLocks noChangeArrowheads="1"/>
          </p:cNvSpPr>
          <p:nvPr/>
        </p:nvSpPr>
        <p:spPr bwMode="auto">
          <a:xfrm>
            <a:off x="4816293" y="5256589"/>
            <a:ext cx="403187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en-US" altLang="zh-CN" sz="24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——Conservation of power</a:t>
            </a:r>
          </a:p>
          <a:p>
            <a:pPr algn="ctr" eaLnBrk="1" hangingPunct="1">
              <a:spcBef>
                <a:spcPct val="50000"/>
              </a:spcBef>
              <a:defRPr/>
            </a:pPr>
            <a:r>
              <a:rPr lang="zh-CN" altLang="en-US" sz="24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          特勒根定理之功率守恒</a:t>
            </a:r>
            <a:endParaRPr lang="en-US" altLang="zh-CN" sz="24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
        <p:nvSpPr>
          <p:cNvPr id="240667" name="Rectangle 27"/>
          <p:cNvSpPr>
            <a:spLocks noChangeArrowheads="1"/>
          </p:cNvSpPr>
          <p:nvPr/>
        </p:nvSpPr>
        <p:spPr bwMode="auto">
          <a:xfrm>
            <a:off x="94456" y="690562"/>
            <a:ext cx="4140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spcBef>
                <a:spcPct val="0"/>
              </a:spcBef>
              <a:defRPr kumimoji="1" sz="2400">
                <a:solidFill>
                  <a:schemeClr val="tx1"/>
                </a:solidFill>
                <a:latin typeface="Times New Roman" panose="02020603050405020304" pitchFamily="18" charset="0"/>
                <a:ea typeface="宋体" panose="02010600030101010101" pitchFamily="2" charset="-122"/>
              </a:defRPr>
            </a:lvl1pPr>
            <a:lvl2pPr marL="914400" indent="-457200" algn="l">
              <a:spcBef>
                <a:spcPct val="0"/>
              </a:spcBef>
              <a:defRPr kumimoji="1" sz="2400">
                <a:solidFill>
                  <a:schemeClr val="tx1"/>
                </a:solidFill>
                <a:latin typeface="Times New Roman" panose="02020603050405020304" pitchFamily="18" charset="0"/>
                <a:ea typeface="宋体" panose="02010600030101010101" pitchFamily="2" charset="-122"/>
              </a:defRPr>
            </a:lvl2pPr>
            <a:lvl3pPr marL="1371600" indent="-457200" algn="l">
              <a:spcBef>
                <a:spcPct val="0"/>
              </a:spcBef>
              <a:defRPr kumimoji="1" sz="2400">
                <a:solidFill>
                  <a:schemeClr val="tx1"/>
                </a:solidFill>
                <a:latin typeface="Times New Roman" panose="02020603050405020304" pitchFamily="18" charset="0"/>
                <a:ea typeface="宋体" panose="02010600030101010101" pitchFamily="2" charset="-122"/>
              </a:defRPr>
            </a:lvl3pPr>
            <a:lvl4pPr marL="1828800" indent="-457200" algn="l">
              <a:spcBef>
                <a:spcPct val="0"/>
              </a:spcBef>
              <a:defRPr kumimoji="1" sz="2400">
                <a:solidFill>
                  <a:schemeClr val="tx1"/>
                </a:solidFill>
                <a:latin typeface="Times New Roman" panose="02020603050405020304" pitchFamily="18" charset="0"/>
                <a:ea typeface="宋体" panose="02010600030101010101" pitchFamily="2" charset="-122"/>
              </a:defRPr>
            </a:lvl4pPr>
            <a:lvl5pPr marL="2286000" indent="-457200" algn="l">
              <a:spcBef>
                <a:spcPct val="0"/>
              </a:spcBef>
              <a:defRPr kumimoji="1" sz="2400">
                <a:solidFill>
                  <a:schemeClr val="tx1"/>
                </a:solidFill>
                <a:latin typeface="Times New Roman" panose="02020603050405020304" pitchFamily="18" charset="0"/>
                <a:ea typeface="宋体" panose="02010600030101010101" pitchFamily="2" charset="-122"/>
              </a:defRPr>
            </a:lvl5pPr>
            <a:lvl6pPr marL="27432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32004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6576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4114800" indent="-4572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AutoNum type="arabicPeriod"/>
              <a:defRPr/>
            </a:pPr>
            <a:r>
              <a:rPr lang="zh-CN" altLang="en-US" sz="2800" dirty="0">
                <a:solidFill>
                  <a:srgbClr val="CC3300"/>
                </a:solidFill>
                <a:effectLst>
                  <a:outerShdw blurRad="38100" dist="38100" dir="2700000" algn="tl">
                    <a:srgbClr val="C0C0C0"/>
                  </a:outerShdw>
                </a:effectLst>
                <a:ea typeface="隶书" panose="02010509060101010101" pitchFamily="49" charset="-122"/>
              </a:rPr>
              <a:t>特勒根定理</a:t>
            </a:r>
          </a:p>
        </p:txBody>
      </p:sp>
      <mc:AlternateContent xmlns:mc="http://schemas.openxmlformats.org/markup-compatibility/2006" xmlns:a14="http://schemas.microsoft.com/office/drawing/2010/main">
        <mc:Choice Requires="a14">
          <p:sp>
            <p:nvSpPr>
              <p:cNvPr id="240668" name="Object 28"/>
              <p:cNvSpPr txBox="1"/>
              <p:nvPr/>
            </p:nvSpPr>
            <p:spPr bwMode="auto">
              <a:xfrm>
                <a:off x="333409" y="4675792"/>
                <a:ext cx="4542578" cy="549275"/>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3</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4</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en-US" altLang="zh-CN" b="0" i="1" smtClean="0">
                              <a:solidFill>
                                <a:srgbClr val="000000"/>
                              </a:solidFill>
                              <a:latin typeface="Cambria Math" panose="02040503050406030204" pitchFamily="18" charset="0"/>
                            </a:rPr>
                            <m:t>5</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en-US" altLang="zh-CN" b="0" i="1" smtClean="0">
                              <a:solidFill>
                                <a:srgbClr val="000000"/>
                              </a:solidFill>
                              <a:latin typeface="Cambria Math" panose="02040503050406030204" pitchFamily="18" charset="0"/>
                            </a:rPr>
                            <m:t>5</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en-US" altLang="zh-CN" b="0" i="1" smtClean="0">
                              <a:solidFill>
                                <a:srgbClr val="000000"/>
                              </a:solidFill>
                              <a:latin typeface="Cambria Math" panose="02040503050406030204" pitchFamily="18" charset="0"/>
                            </a:rPr>
                            <m:t>6</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en-US" altLang="zh-CN" b="0" i="1" smtClean="0">
                              <a:solidFill>
                                <a:srgbClr val="000000"/>
                              </a:solidFill>
                              <a:latin typeface="Cambria Math" panose="02040503050406030204" pitchFamily="18" charset="0"/>
                            </a:rPr>
                            <m:t>6</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240668" name="Object 28"/>
              <p:cNvSpPr txBox="1">
                <a:spLocks noRot="1" noChangeAspect="1" noMove="1" noResize="1" noEditPoints="1" noAdjustHandles="1" noChangeArrowheads="1" noChangeShapeType="1" noTextEdit="1"/>
              </p:cNvSpPr>
              <p:nvPr/>
            </p:nvSpPr>
            <p:spPr bwMode="auto">
              <a:xfrm>
                <a:off x="333409" y="4675792"/>
                <a:ext cx="4542578" cy="549275"/>
              </a:xfrm>
              <a:prstGeom prst="rect">
                <a:avLst/>
              </a:prstGeom>
              <a:blipFill>
                <a:blip r:embed="rId2"/>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0683" name="Object 43"/>
              <p:cNvSpPr txBox="1"/>
              <p:nvPr/>
            </p:nvSpPr>
            <p:spPr bwMode="auto">
              <a:xfrm>
                <a:off x="349364" y="5362655"/>
                <a:ext cx="4510668" cy="609600"/>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e>
                        <m:sub>
                          <m:r>
                            <a:rPr lang="zh-CN" altLang="en-US" i="1">
                              <a:solidFill>
                                <a:srgbClr val="000000"/>
                              </a:solidFill>
                              <a:latin typeface="Cambria Math" panose="02040503050406030204" pitchFamily="18" charset="0"/>
                            </a:rPr>
                            <m:t>1</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𝑖</m:t>
                              </m:r>
                            </m:e>
                          </m:acc>
                        </m:e>
                        <m:sub>
                          <m:r>
                            <a:rPr lang="zh-CN" altLang="en-US" i="1">
                              <a:solidFill>
                                <a:srgbClr val="000000"/>
                              </a:solidFill>
                              <a:latin typeface="Cambria Math" panose="02040503050406030204" pitchFamily="18" charset="0"/>
                            </a:rPr>
                            <m:t>1</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e>
                        <m:sub>
                          <m:r>
                            <a:rPr lang="zh-CN" altLang="en-US" i="1">
                              <a:solidFill>
                                <a:srgbClr val="000000"/>
                              </a:solidFill>
                              <a:latin typeface="Cambria Math" panose="02040503050406030204" pitchFamily="18" charset="0"/>
                            </a:rPr>
                            <m:t>2</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𝑖</m:t>
                              </m:r>
                            </m:e>
                          </m:acc>
                        </m:e>
                        <m:sub>
                          <m:r>
                            <a:rPr lang="zh-CN" altLang="en-US" i="1">
                              <a:solidFill>
                                <a:srgbClr val="000000"/>
                              </a:solidFill>
                              <a:latin typeface="Cambria Math" panose="02040503050406030204" pitchFamily="18" charset="0"/>
                            </a:rPr>
                            <m:t>2</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e>
                        <m:sub>
                          <m:r>
                            <a:rPr lang="zh-CN" altLang="en-US" i="1">
                              <a:solidFill>
                                <a:srgbClr val="000000"/>
                              </a:solidFill>
                              <a:latin typeface="Cambria Math" panose="02040503050406030204" pitchFamily="18" charset="0"/>
                            </a:rPr>
                            <m:t>3</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𝑖</m:t>
                              </m:r>
                            </m:e>
                          </m:acc>
                        </m:e>
                        <m:sub>
                          <m:r>
                            <a:rPr lang="zh-CN" altLang="en-US" i="1">
                              <a:solidFill>
                                <a:srgbClr val="000000"/>
                              </a:solidFill>
                              <a:latin typeface="Cambria Math" panose="02040503050406030204" pitchFamily="18" charset="0"/>
                            </a:rPr>
                            <m:t>3</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e>
                        <m:sub>
                          <m:r>
                            <a:rPr lang="zh-CN" altLang="en-US" i="1">
                              <a:solidFill>
                                <a:srgbClr val="000000"/>
                              </a:solidFill>
                              <a:latin typeface="Cambria Math" panose="02040503050406030204" pitchFamily="18" charset="0"/>
                            </a:rPr>
                            <m:t>4</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𝑖</m:t>
                              </m:r>
                            </m:e>
                          </m:acc>
                        </m:e>
                        <m:sub>
                          <m:r>
                            <a:rPr lang="zh-CN" altLang="en-US" i="1">
                              <a:solidFill>
                                <a:srgbClr val="000000"/>
                              </a:solidFill>
                              <a:latin typeface="Cambria Math" panose="02040503050406030204" pitchFamily="18" charset="0"/>
                            </a:rPr>
                            <m:t>4</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e>
                        <m:sub>
                          <m:r>
                            <a:rPr lang="en-US" altLang="zh-CN" b="0" i="1" smtClean="0">
                              <a:solidFill>
                                <a:srgbClr val="000000"/>
                              </a:solidFill>
                              <a:latin typeface="Cambria Math" panose="02040503050406030204" pitchFamily="18" charset="0"/>
                            </a:rPr>
                            <m:t>5</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𝑖</m:t>
                              </m:r>
                            </m:e>
                          </m:acc>
                        </m:e>
                        <m:sub>
                          <m:r>
                            <a:rPr lang="en-US" altLang="zh-CN" b="0" i="1" smtClean="0">
                              <a:solidFill>
                                <a:srgbClr val="000000"/>
                              </a:solidFill>
                              <a:latin typeface="Cambria Math" panose="02040503050406030204" pitchFamily="18" charset="0"/>
                            </a:rPr>
                            <m:t>5</m:t>
                          </m:r>
                        </m:sub>
                      </m:sSub>
                      <m:r>
                        <a:rPr lang="zh-CN" altLang="en-US" i="1">
                          <a:solidFill>
                            <a:srgbClr val="000000"/>
                          </a:solidFill>
                          <a:latin typeface="Cambria Math" panose="02040503050406030204" pitchFamily="18" charset="0"/>
                        </a:rPr>
                        <m:t>+</m:t>
                      </m:r>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e>
                        <m:sub>
                          <m:r>
                            <a:rPr lang="en-US" altLang="zh-CN" b="0" i="1" smtClean="0">
                              <a:solidFill>
                                <a:srgbClr val="000000"/>
                              </a:solidFill>
                              <a:latin typeface="Cambria Math" panose="02040503050406030204" pitchFamily="18" charset="0"/>
                            </a:rPr>
                            <m:t>6</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𝑖</m:t>
                              </m:r>
                            </m:e>
                          </m:acc>
                        </m:e>
                        <m:sub>
                          <m:r>
                            <a:rPr lang="en-US" altLang="zh-CN" b="0" i="1" smtClean="0">
                              <a:solidFill>
                                <a:srgbClr val="000000"/>
                              </a:solidFill>
                              <a:latin typeface="Cambria Math" panose="02040503050406030204" pitchFamily="18" charset="0"/>
                            </a:rPr>
                            <m:t>6</m:t>
                          </m:r>
                        </m:sub>
                      </m:sSub>
                      <m:r>
                        <a:rPr lang="zh-CN" altLang="en-US" i="1">
                          <a:solidFill>
                            <a:srgbClr val="000000"/>
                          </a:solidFill>
                          <a:latin typeface="Cambria Math" panose="02040503050406030204" pitchFamily="18" charset="0"/>
                        </a:rPr>
                        <m:t>=0</m:t>
                      </m:r>
                    </m:oMath>
                  </m:oMathPara>
                </a14:m>
                <a:endParaRPr lang="zh-CN" altLang="en-US" dirty="0"/>
              </a:p>
            </p:txBody>
          </p:sp>
        </mc:Choice>
        <mc:Fallback xmlns="">
          <p:sp>
            <p:nvSpPr>
              <p:cNvPr id="240683" name="Object 43"/>
              <p:cNvSpPr txBox="1">
                <a:spLocks noRot="1" noChangeAspect="1" noMove="1" noResize="1" noEditPoints="1" noAdjustHandles="1" noChangeArrowheads="1" noChangeShapeType="1" noTextEdit="1"/>
              </p:cNvSpPr>
              <p:nvPr/>
            </p:nvSpPr>
            <p:spPr bwMode="auto">
              <a:xfrm>
                <a:off x="349364" y="5362655"/>
                <a:ext cx="4510668" cy="609600"/>
              </a:xfrm>
              <a:prstGeom prst="rect">
                <a:avLst/>
              </a:prstGeom>
              <a:blipFill>
                <a:blip r:embed="rId3"/>
                <a:stretch>
                  <a:fillRect t="-2000"/>
                </a:stretch>
              </a:blipFill>
              <a:ln>
                <a:noFill/>
              </a:ln>
              <a:effectLst/>
              <a:extLst/>
            </p:spPr>
            <p:txBody>
              <a:bodyPr/>
              <a:lstStyle/>
              <a:p>
                <a:r>
                  <a:rPr lang="zh-CN" altLang="en-US">
                    <a:noFill/>
                  </a:rPr>
                  <a:t> </a:t>
                </a:r>
              </a:p>
            </p:txBody>
          </p:sp>
        </mc:Fallback>
      </mc:AlternateContent>
      <p:sp>
        <p:nvSpPr>
          <p:cNvPr id="240684" name="AutoShape 44"/>
          <p:cNvSpPr>
            <a:spLocks/>
          </p:cNvSpPr>
          <p:nvPr/>
        </p:nvSpPr>
        <p:spPr bwMode="auto">
          <a:xfrm>
            <a:off x="4834916" y="4788990"/>
            <a:ext cx="288925" cy="863600"/>
          </a:xfrm>
          <a:prstGeom prst="rightBrace">
            <a:avLst>
              <a:gd name="adj1" fmla="val 24908"/>
              <a:gd name="adj2" fmla="val 50000"/>
            </a:avLst>
          </a:prstGeom>
          <a:noFill/>
          <a:ln w="2857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endParaRPr lang="zh-CN" altLang="en-US" sz="1800">
              <a:latin typeface="幼圆" panose="02010509060101010101" pitchFamily="49" charset="-122"/>
              <a:ea typeface="幼圆" panose="02010509060101010101" pitchFamily="49" charset="-122"/>
            </a:endParaRPr>
          </a:p>
        </p:txBody>
      </p:sp>
      <p:grpSp>
        <p:nvGrpSpPr>
          <p:cNvPr id="24" name="Group 2"/>
          <p:cNvGrpSpPr>
            <a:grpSpLocks/>
          </p:cNvGrpSpPr>
          <p:nvPr/>
        </p:nvGrpSpPr>
        <p:grpSpPr bwMode="auto">
          <a:xfrm>
            <a:off x="755576" y="1319441"/>
            <a:ext cx="2667000" cy="3333750"/>
            <a:chOff x="528" y="2028"/>
            <a:chExt cx="1680" cy="2100"/>
          </a:xfrm>
        </p:grpSpPr>
        <p:sp>
          <p:nvSpPr>
            <p:cNvPr id="25" name="Freeform 3"/>
            <p:cNvSpPr>
              <a:spLocks/>
            </p:cNvSpPr>
            <p:nvPr/>
          </p:nvSpPr>
          <p:spPr bwMode="auto">
            <a:xfrm>
              <a:off x="1332" y="2322"/>
              <a:ext cx="1" cy="1128"/>
            </a:xfrm>
            <a:custGeom>
              <a:avLst/>
              <a:gdLst>
                <a:gd name="T0" fmla="*/ 0 w 1"/>
                <a:gd name="T1" fmla="*/ 0 h 1128"/>
                <a:gd name="T2" fmla="*/ 0 w 1"/>
                <a:gd name="T3" fmla="*/ 1128 h 1128"/>
              </a:gdLst>
              <a:ahLst/>
              <a:cxnLst>
                <a:cxn ang="0">
                  <a:pos x="T0" y="T1"/>
                </a:cxn>
                <a:cxn ang="0">
                  <a:pos x="T2" y="T3"/>
                </a:cxn>
              </a:cxnLst>
              <a:rect l="0" t="0" r="r" b="b"/>
              <a:pathLst>
                <a:path w="1" h="1128">
                  <a:moveTo>
                    <a:pt x="0" y="0"/>
                  </a:moveTo>
                  <a:lnTo>
                    <a:pt x="0" y="112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4"/>
            <p:cNvGrpSpPr>
              <a:grpSpLocks/>
            </p:cNvGrpSpPr>
            <p:nvPr/>
          </p:nvGrpSpPr>
          <p:grpSpPr bwMode="auto">
            <a:xfrm>
              <a:off x="1968" y="2748"/>
              <a:ext cx="240" cy="288"/>
              <a:chOff x="1824" y="1152"/>
              <a:chExt cx="240" cy="288"/>
            </a:xfrm>
          </p:grpSpPr>
          <p:sp>
            <p:nvSpPr>
              <p:cNvPr id="51" name="Oval 5"/>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Text Box 6"/>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sp>
          <p:nvSpPr>
            <p:cNvPr id="27" name="Text Box 7"/>
            <p:cNvSpPr txBox="1">
              <a:spLocks noChangeArrowheads="1"/>
            </p:cNvSpPr>
            <p:nvPr/>
          </p:nvSpPr>
          <p:spPr bwMode="auto">
            <a:xfrm>
              <a:off x="1344" y="274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p>
          </p:txBody>
        </p:sp>
        <p:sp>
          <p:nvSpPr>
            <p:cNvPr id="28" name="Text Box 8"/>
            <p:cNvSpPr txBox="1">
              <a:spLocks noChangeArrowheads="1"/>
            </p:cNvSpPr>
            <p:nvPr/>
          </p:nvSpPr>
          <p:spPr bwMode="auto">
            <a:xfrm>
              <a:off x="1632"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5</a:t>
              </a:r>
            </a:p>
          </p:txBody>
        </p:sp>
        <p:sp>
          <p:nvSpPr>
            <p:cNvPr id="29" name="Text Box 9"/>
            <p:cNvSpPr txBox="1">
              <a:spLocks noChangeArrowheads="1"/>
            </p:cNvSpPr>
            <p:nvPr/>
          </p:nvSpPr>
          <p:spPr bwMode="auto">
            <a:xfrm>
              <a:off x="1374" y="3801"/>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1</a:t>
              </a:r>
            </a:p>
          </p:txBody>
        </p:sp>
        <p:sp>
          <p:nvSpPr>
            <p:cNvPr id="30" name="Text Box 10"/>
            <p:cNvSpPr txBox="1">
              <a:spLocks noChangeArrowheads="1"/>
            </p:cNvSpPr>
            <p:nvPr/>
          </p:nvSpPr>
          <p:spPr bwMode="auto">
            <a:xfrm>
              <a:off x="816"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sp>
          <p:nvSpPr>
            <p:cNvPr id="31" name="Text Box 11"/>
            <p:cNvSpPr txBox="1">
              <a:spLocks noChangeArrowheads="1"/>
            </p:cNvSpPr>
            <p:nvPr/>
          </p:nvSpPr>
          <p:spPr bwMode="auto">
            <a:xfrm>
              <a:off x="1632"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32" name="Text Box 12"/>
            <p:cNvSpPr txBox="1">
              <a:spLocks noChangeArrowheads="1"/>
            </p:cNvSpPr>
            <p:nvPr/>
          </p:nvSpPr>
          <p:spPr bwMode="auto">
            <a:xfrm>
              <a:off x="816"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sp>
          <p:nvSpPr>
            <p:cNvPr id="33" name="Freeform 13"/>
            <p:cNvSpPr>
              <a:spLocks/>
            </p:cNvSpPr>
            <p:nvPr/>
          </p:nvSpPr>
          <p:spPr bwMode="auto">
            <a:xfrm>
              <a:off x="1332" y="2658"/>
              <a:ext cx="1" cy="240"/>
            </a:xfrm>
            <a:custGeom>
              <a:avLst/>
              <a:gdLst>
                <a:gd name="T0" fmla="*/ 0 w 1"/>
                <a:gd name="T1" fmla="*/ 0 h 240"/>
                <a:gd name="T2" fmla="*/ 0 w 1"/>
                <a:gd name="T3" fmla="*/ 240 h 240"/>
              </a:gdLst>
              <a:ahLst/>
              <a:cxnLst>
                <a:cxn ang="0">
                  <a:pos x="T0" y="T1"/>
                </a:cxn>
                <a:cxn ang="0">
                  <a:pos x="T2" y="T3"/>
                </a:cxn>
              </a:cxnLst>
              <a:rect l="0" t="0" r="r" b="b"/>
              <a:pathLst>
                <a:path w="1" h="240">
                  <a:moveTo>
                    <a:pt x="0" y="0"/>
                  </a:moveTo>
                  <a:lnTo>
                    <a:pt x="0" y="240"/>
                  </a:lnTo>
                </a:path>
              </a:pathLst>
            </a:custGeom>
            <a:noFill/>
            <a:ln w="9525">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Freeform 14"/>
            <p:cNvSpPr>
              <a:spLocks/>
            </p:cNvSpPr>
            <p:nvPr/>
          </p:nvSpPr>
          <p:spPr bwMode="auto">
            <a:xfrm>
              <a:off x="1266" y="3864"/>
              <a:ext cx="84" cy="1"/>
            </a:xfrm>
            <a:custGeom>
              <a:avLst/>
              <a:gdLst>
                <a:gd name="T0" fmla="*/ 84 w 84"/>
                <a:gd name="T1" fmla="*/ 0 h 1"/>
                <a:gd name="T2" fmla="*/ 0 w 84"/>
                <a:gd name="T3" fmla="*/ 0 h 1"/>
              </a:gdLst>
              <a:ahLst/>
              <a:cxnLst>
                <a:cxn ang="0">
                  <a:pos x="T0" y="T1"/>
                </a:cxn>
                <a:cxn ang="0">
                  <a:pos x="T2" y="T3"/>
                </a:cxn>
              </a:cxnLst>
              <a:rect l="0" t="0" r="r" b="b"/>
              <a:pathLst>
                <a:path w="84" h="1">
                  <a:moveTo>
                    <a:pt x="84" y="0"/>
                  </a:moveTo>
                  <a:lnTo>
                    <a:pt x="0" y="0"/>
                  </a:lnTo>
                </a:path>
              </a:pathLst>
            </a:custGeom>
            <a:noFill/>
            <a:ln w="19050" cmpd="sng">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 name="Group 15"/>
            <p:cNvGrpSpPr>
              <a:grpSpLocks/>
            </p:cNvGrpSpPr>
            <p:nvPr/>
          </p:nvGrpSpPr>
          <p:grpSpPr bwMode="auto">
            <a:xfrm>
              <a:off x="768" y="2316"/>
              <a:ext cx="1134" cy="1134"/>
              <a:chOff x="1938" y="1488"/>
              <a:chExt cx="1134" cy="1134"/>
            </a:xfrm>
          </p:grpSpPr>
          <p:sp>
            <p:nvSpPr>
              <p:cNvPr id="46" name="AutoShape 16"/>
              <p:cNvSpPr>
                <a:spLocks noChangeArrowheads="1"/>
              </p:cNvSpPr>
              <p:nvPr/>
            </p:nvSpPr>
            <p:spPr bwMode="auto">
              <a:xfrm>
                <a:off x="1938" y="1488"/>
                <a:ext cx="1134" cy="1134"/>
              </a:xfrm>
              <a:prstGeom prst="diamond">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Freeform 17"/>
              <p:cNvSpPr>
                <a:spLocks/>
              </p:cNvSpPr>
              <p:nvPr/>
            </p:nvSpPr>
            <p:spPr bwMode="auto">
              <a:xfrm>
                <a:off x="2133" y="1737"/>
                <a:ext cx="129" cy="126"/>
              </a:xfrm>
              <a:custGeom>
                <a:avLst/>
                <a:gdLst>
                  <a:gd name="T0" fmla="*/ 0 w 129"/>
                  <a:gd name="T1" fmla="*/ 126 h 126"/>
                  <a:gd name="T2" fmla="*/ 129 w 129"/>
                  <a:gd name="T3" fmla="*/ 0 h 126"/>
                </a:gdLst>
                <a:ahLst/>
                <a:cxnLst>
                  <a:cxn ang="0">
                    <a:pos x="T0" y="T1"/>
                  </a:cxn>
                  <a:cxn ang="0">
                    <a:pos x="T2" y="T3"/>
                  </a:cxn>
                </a:cxnLst>
                <a:rect l="0" t="0" r="r" b="b"/>
                <a:pathLst>
                  <a:path w="129" h="126">
                    <a:moveTo>
                      <a:pt x="0" y="126"/>
                    </a:moveTo>
                    <a:lnTo>
                      <a:pt x="12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Freeform 18"/>
              <p:cNvSpPr>
                <a:spLocks/>
              </p:cNvSpPr>
              <p:nvPr/>
            </p:nvSpPr>
            <p:spPr bwMode="auto">
              <a:xfrm>
                <a:off x="2768" y="2286"/>
                <a:ext cx="79" cy="75"/>
              </a:xfrm>
              <a:custGeom>
                <a:avLst/>
                <a:gdLst>
                  <a:gd name="T0" fmla="*/ 0 w 79"/>
                  <a:gd name="T1" fmla="*/ 75 h 75"/>
                  <a:gd name="T2" fmla="*/ 79 w 79"/>
                  <a:gd name="T3" fmla="*/ 0 h 75"/>
                </a:gdLst>
                <a:ahLst/>
                <a:cxnLst>
                  <a:cxn ang="0">
                    <a:pos x="T0" y="T1"/>
                  </a:cxn>
                  <a:cxn ang="0">
                    <a:pos x="T2" y="T3"/>
                  </a:cxn>
                </a:cxnLst>
                <a:rect l="0" t="0" r="r" b="b"/>
                <a:pathLst>
                  <a:path w="79" h="75">
                    <a:moveTo>
                      <a:pt x="0" y="75"/>
                    </a:moveTo>
                    <a:lnTo>
                      <a:pt x="7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9"/>
              <p:cNvSpPr>
                <a:spLocks/>
              </p:cNvSpPr>
              <p:nvPr/>
            </p:nvSpPr>
            <p:spPr bwMode="auto">
              <a:xfrm>
                <a:off x="2774" y="1758"/>
                <a:ext cx="138" cy="137"/>
              </a:xfrm>
              <a:custGeom>
                <a:avLst/>
                <a:gdLst>
                  <a:gd name="T0" fmla="*/ 0 w 138"/>
                  <a:gd name="T1" fmla="*/ 0 h 137"/>
                  <a:gd name="T2" fmla="*/ 138 w 138"/>
                  <a:gd name="T3" fmla="*/ 137 h 137"/>
                </a:gdLst>
                <a:ahLst/>
                <a:cxnLst>
                  <a:cxn ang="0">
                    <a:pos x="T0" y="T1"/>
                  </a:cxn>
                  <a:cxn ang="0">
                    <a:pos x="T2" y="T3"/>
                  </a:cxn>
                </a:cxnLst>
                <a:rect l="0" t="0" r="r" b="b"/>
                <a:pathLst>
                  <a:path w="138" h="137">
                    <a:moveTo>
                      <a:pt x="0" y="0"/>
                    </a:moveTo>
                    <a:lnTo>
                      <a:pt x="138" y="137"/>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Freeform 20"/>
              <p:cNvSpPr>
                <a:spLocks/>
              </p:cNvSpPr>
              <p:nvPr/>
            </p:nvSpPr>
            <p:spPr bwMode="auto">
              <a:xfrm>
                <a:off x="2148" y="2265"/>
                <a:ext cx="116" cy="119"/>
              </a:xfrm>
              <a:custGeom>
                <a:avLst/>
                <a:gdLst>
                  <a:gd name="T0" fmla="*/ 0 w 116"/>
                  <a:gd name="T1" fmla="*/ 0 h 119"/>
                  <a:gd name="T2" fmla="*/ 116 w 116"/>
                  <a:gd name="T3" fmla="*/ 119 h 119"/>
                </a:gdLst>
                <a:ahLst/>
                <a:cxnLst>
                  <a:cxn ang="0">
                    <a:pos x="T0" y="T1"/>
                  </a:cxn>
                  <a:cxn ang="0">
                    <a:pos x="T2" y="T3"/>
                  </a:cxn>
                </a:cxnLst>
                <a:rect l="0" t="0" r="r" b="b"/>
                <a:pathLst>
                  <a:path w="116" h="119">
                    <a:moveTo>
                      <a:pt x="0" y="0"/>
                    </a:moveTo>
                    <a:lnTo>
                      <a:pt x="116" y="119"/>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6" name="Group 21"/>
            <p:cNvGrpSpPr>
              <a:grpSpLocks/>
            </p:cNvGrpSpPr>
            <p:nvPr/>
          </p:nvGrpSpPr>
          <p:grpSpPr bwMode="auto">
            <a:xfrm>
              <a:off x="1248" y="2028"/>
              <a:ext cx="240" cy="288"/>
              <a:chOff x="1824" y="1152"/>
              <a:chExt cx="240" cy="288"/>
            </a:xfrm>
          </p:grpSpPr>
          <p:sp>
            <p:nvSpPr>
              <p:cNvPr id="44" name="Oval 22"/>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Text Box 23"/>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37" name="Group 24"/>
            <p:cNvGrpSpPr>
              <a:grpSpLocks/>
            </p:cNvGrpSpPr>
            <p:nvPr/>
          </p:nvGrpSpPr>
          <p:grpSpPr bwMode="auto">
            <a:xfrm>
              <a:off x="1248" y="3420"/>
              <a:ext cx="240" cy="288"/>
              <a:chOff x="1824" y="1152"/>
              <a:chExt cx="240" cy="288"/>
            </a:xfrm>
          </p:grpSpPr>
          <p:sp>
            <p:nvSpPr>
              <p:cNvPr id="42" name="Oval 25"/>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Text Box 26"/>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grpSp>
          <p:nvGrpSpPr>
            <p:cNvPr id="38" name="Group 27"/>
            <p:cNvGrpSpPr>
              <a:grpSpLocks/>
            </p:cNvGrpSpPr>
            <p:nvPr/>
          </p:nvGrpSpPr>
          <p:grpSpPr bwMode="auto">
            <a:xfrm>
              <a:off x="528" y="2748"/>
              <a:ext cx="240" cy="288"/>
              <a:chOff x="1824" y="1152"/>
              <a:chExt cx="240" cy="288"/>
            </a:xfrm>
          </p:grpSpPr>
          <p:sp>
            <p:nvSpPr>
              <p:cNvPr id="40" name="Oval 28"/>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Text Box 29"/>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sp>
          <p:nvSpPr>
            <p:cNvPr id="39" name="Freeform 30"/>
            <p:cNvSpPr>
              <a:spLocks/>
            </p:cNvSpPr>
            <p:nvPr/>
          </p:nvSpPr>
          <p:spPr bwMode="auto">
            <a:xfrm>
              <a:off x="754" y="2880"/>
              <a:ext cx="1186" cy="987"/>
            </a:xfrm>
            <a:custGeom>
              <a:avLst/>
              <a:gdLst>
                <a:gd name="T0" fmla="*/ 14 w 1186"/>
                <a:gd name="T1" fmla="*/ 12 h 987"/>
                <a:gd name="T2" fmla="*/ 98 w 1186"/>
                <a:gd name="T3" fmla="*/ 744 h 987"/>
                <a:gd name="T4" fmla="*/ 602 w 1186"/>
                <a:gd name="T5" fmla="*/ 984 h 987"/>
                <a:gd name="T6" fmla="*/ 1094 w 1186"/>
                <a:gd name="T7" fmla="*/ 726 h 987"/>
                <a:gd name="T8" fmla="*/ 1154 w 1186"/>
                <a:gd name="T9" fmla="*/ 0 h 987"/>
              </a:gdLst>
              <a:ahLst/>
              <a:cxnLst>
                <a:cxn ang="0">
                  <a:pos x="T0" y="T1"/>
                </a:cxn>
                <a:cxn ang="0">
                  <a:pos x="T2" y="T3"/>
                </a:cxn>
                <a:cxn ang="0">
                  <a:pos x="T4" y="T5"/>
                </a:cxn>
                <a:cxn ang="0">
                  <a:pos x="T6" y="T7"/>
                </a:cxn>
                <a:cxn ang="0">
                  <a:pos x="T8" y="T9"/>
                </a:cxn>
              </a:cxnLst>
              <a:rect l="0" t="0" r="r" b="b"/>
              <a:pathLst>
                <a:path w="1186" h="987">
                  <a:moveTo>
                    <a:pt x="14" y="12"/>
                  </a:moveTo>
                  <a:cubicBezTo>
                    <a:pt x="28" y="134"/>
                    <a:pt x="0" y="582"/>
                    <a:pt x="98" y="744"/>
                  </a:cubicBezTo>
                  <a:cubicBezTo>
                    <a:pt x="196" y="906"/>
                    <a:pt x="436" y="987"/>
                    <a:pt x="602" y="984"/>
                  </a:cubicBezTo>
                  <a:cubicBezTo>
                    <a:pt x="768" y="981"/>
                    <a:pt x="1002" y="890"/>
                    <a:pt x="1094" y="726"/>
                  </a:cubicBezTo>
                  <a:cubicBezTo>
                    <a:pt x="1186" y="562"/>
                    <a:pt x="1142" y="151"/>
                    <a:pt x="1154"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3" name="Group 118"/>
          <p:cNvGrpSpPr>
            <a:grpSpLocks/>
          </p:cNvGrpSpPr>
          <p:nvPr/>
        </p:nvGrpSpPr>
        <p:grpSpPr bwMode="auto">
          <a:xfrm>
            <a:off x="4297289" y="1244829"/>
            <a:ext cx="2667000" cy="3333750"/>
            <a:chOff x="528" y="2028"/>
            <a:chExt cx="1680" cy="2100"/>
          </a:xfrm>
        </p:grpSpPr>
        <p:sp>
          <p:nvSpPr>
            <p:cNvPr id="54" name="Freeform 119"/>
            <p:cNvSpPr>
              <a:spLocks/>
            </p:cNvSpPr>
            <p:nvPr/>
          </p:nvSpPr>
          <p:spPr bwMode="auto">
            <a:xfrm>
              <a:off x="1332" y="2322"/>
              <a:ext cx="1" cy="1128"/>
            </a:xfrm>
            <a:custGeom>
              <a:avLst/>
              <a:gdLst>
                <a:gd name="T0" fmla="*/ 0 w 1"/>
                <a:gd name="T1" fmla="*/ 0 h 1128"/>
                <a:gd name="T2" fmla="*/ 0 w 1"/>
                <a:gd name="T3" fmla="*/ 1128 h 1128"/>
              </a:gdLst>
              <a:ahLst/>
              <a:cxnLst>
                <a:cxn ang="0">
                  <a:pos x="T0" y="T1"/>
                </a:cxn>
                <a:cxn ang="0">
                  <a:pos x="T2" y="T3"/>
                </a:cxn>
              </a:cxnLst>
              <a:rect l="0" t="0" r="r" b="b"/>
              <a:pathLst>
                <a:path w="1" h="1128">
                  <a:moveTo>
                    <a:pt x="0" y="0"/>
                  </a:moveTo>
                  <a:lnTo>
                    <a:pt x="0" y="112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5" name="Group 120"/>
            <p:cNvGrpSpPr>
              <a:grpSpLocks/>
            </p:cNvGrpSpPr>
            <p:nvPr/>
          </p:nvGrpSpPr>
          <p:grpSpPr bwMode="auto">
            <a:xfrm>
              <a:off x="1968" y="2748"/>
              <a:ext cx="240" cy="288"/>
              <a:chOff x="1824" y="1152"/>
              <a:chExt cx="240" cy="288"/>
            </a:xfrm>
          </p:grpSpPr>
          <p:sp>
            <p:nvSpPr>
              <p:cNvPr id="80" name="Oval 121"/>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Text Box 122"/>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sp>
          <p:nvSpPr>
            <p:cNvPr id="56" name="Text Box 123"/>
            <p:cNvSpPr txBox="1">
              <a:spLocks noChangeArrowheads="1"/>
            </p:cNvSpPr>
            <p:nvPr/>
          </p:nvSpPr>
          <p:spPr bwMode="auto">
            <a:xfrm>
              <a:off x="1344" y="274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p>
          </p:txBody>
        </p:sp>
        <p:sp>
          <p:nvSpPr>
            <p:cNvPr id="57" name="Text Box 124"/>
            <p:cNvSpPr txBox="1">
              <a:spLocks noChangeArrowheads="1"/>
            </p:cNvSpPr>
            <p:nvPr/>
          </p:nvSpPr>
          <p:spPr bwMode="auto">
            <a:xfrm>
              <a:off x="1632"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5</a:t>
              </a:r>
            </a:p>
          </p:txBody>
        </p:sp>
        <p:sp>
          <p:nvSpPr>
            <p:cNvPr id="58" name="Text Box 125"/>
            <p:cNvSpPr txBox="1">
              <a:spLocks noChangeArrowheads="1"/>
            </p:cNvSpPr>
            <p:nvPr/>
          </p:nvSpPr>
          <p:spPr bwMode="auto">
            <a:xfrm>
              <a:off x="1374" y="3801"/>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1</a:t>
              </a:r>
            </a:p>
          </p:txBody>
        </p:sp>
        <p:sp>
          <p:nvSpPr>
            <p:cNvPr id="59" name="Text Box 126"/>
            <p:cNvSpPr txBox="1">
              <a:spLocks noChangeArrowheads="1"/>
            </p:cNvSpPr>
            <p:nvPr/>
          </p:nvSpPr>
          <p:spPr bwMode="auto">
            <a:xfrm>
              <a:off x="816"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sp>
          <p:nvSpPr>
            <p:cNvPr id="60" name="Text Box 127"/>
            <p:cNvSpPr txBox="1">
              <a:spLocks noChangeArrowheads="1"/>
            </p:cNvSpPr>
            <p:nvPr/>
          </p:nvSpPr>
          <p:spPr bwMode="auto">
            <a:xfrm>
              <a:off x="1632"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61" name="Text Box 128"/>
            <p:cNvSpPr txBox="1">
              <a:spLocks noChangeArrowheads="1"/>
            </p:cNvSpPr>
            <p:nvPr/>
          </p:nvSpPr>
          <p:spPr bwMode="auto">
            <a:xfrm>
              <a:off x="816"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sp>
          <p:nvSpPr>
            <p:cNvPr id="62" name="Freeform 129"/>
            <p:cNvSpPr>
              <a:spLocks/>
            </p:cNvSpPr>
            <p:nvPr/>
          </p:nvSpPr>
          <p:spPr bwMode="auto">
            <a:xfrm>
              <a:off x="1332" y="2658"/>
              <a:ext cx="1" cy="240"/>
            </a:xfrm>
            <a:custGeom>
              <a:avLst/>
              <a:gdLst>
                <a:gd name="T0" fmla="*/ 0 w 1"/>
                <a:gd name="T1" fmla="*/ 0 h 240"/>
                <a:gd name="T2" fmla="*/ 0 w 1"/>
                <a:gd name="T3" fmla="*/ 240 h 240"/>
              </a:gdLst>
              <a:ahLst/>
              <a:cxnLst>
                <a:cxn ang="0">
                  <a:pos x="T0" y="T1"/>
                </a:cxn>
                <a:cxn ang="0">
                  <a:pos x="T2" y="T3"/>
                </a:cxn>
              </a:cxnLst>
              <a:rect l="0" t="0" r="r" b="b"/>
              <a:pathLst>
                <a:path w="1" h="240">
                  <a:moveTo>
                    <a:pt x="0" y="0"/>
                  </a:moveTo>
                  <a:lnTo>
                    <a:pt x="0" y="240"/>
                  </a:lnTo>
                </a:path>
              </a:pathLst>
            </a:custGeom>
            <a:noFill/>
            <a:ln w="9525">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Freeform 130"/>
            <p:cNvSpPr>
              <a:spLocks/>
            </p:cNvSpPr>
            <p:nvPr/>
          </p:nvSpPr>
          <p:spPr bwMode="auto">
            <a:xfrm>
              <a:off x="1266" y="3864"/>
              <a:ext cx="84" cy="1"/>
            </a:xfrm>
            <a:custGeom>
              <a:avLst/>
              <a:gdLst>
                <a:gd name="T0" fmla="*/ 84 w 84"/>
                <a:gd name="T1" fmla="*/ 0 h 1"/>
                <a:gd name="T2" fmla="*/ 0 w 84"/>
                <a:gd name="T3" fmla="*/ 0 h 1"/>
              </a:gdLst>
              <a:ahLst/>
              <a:cxnLst>
                <a:cxn ang="0">
                  <a:pos x="T0" y="T1"/>
                </a:cxn>
                <a:cxn ang="0">
                  <a:pos x="T2" y="T3"/>
                </a:cxn>
              </a:cxnLst>
              <a:rect l="0" t="0" r="r" b="b"/>
              <a:pathLst>
                <a:path w="84" h="1">
                  <a:moveTo>
                    <a:pt x="84" y="0"/>
                  </a:moveTo>
                  <a:lnTo>
                    <a:pt x="0" y="0"/>
                  </a:lnTo>
                </a:path>
              </a:pathLst>
            </a:custGeom>
            <a:noFill/>
            <a:ln w="19050" cmpd="sng">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4" name="Group 131"/>
            <p:cNvGrpSpPr>
              <a:grpSpLocks/>
            </p:cNvGrpSpPr>
            <p:nvPr/>
          </p:nvGrpSpPr>
          <p:grpSpPr bwMode="auto">
            <a:xfrm>
              <a:off x="768" y="2316"/>
              <a:ext cx="1134" cy="1134"/>
              <a:chOff x="1938" y="1488"/>
              <a:chExt cx="1134" cy="1134"/>
            </a:xfrm>
          </p:grpSpPr>
          <p:sp>
            <p:nvSpPr>
              <p:cNvPr id="75" name="AutoShape 132"/>
              <p:cNvSpPr>
                <a:spLocks noChangeArrowheads="1"/>
              </p:cNvSpPr>
              <p:nvPr/>
            </p:nvSpPr>
            <p:spPr bwMode="auto">
              <a:xfrm>
                <a:off x="1938" y="1488"/>
                <a:ext cx="1134" cy="1134"/>
              </a:xfrm>
              <a:prstGeom prst="diamond">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Freeform 133"/>
              <p:cNvSpPr>
                <a:spLocks/>
              </p:cNvSpPr>
              <p:nvPr/>
            </p:nvSpPr>
            <p:spPr bwMode="auto">
              <a:xfrm>
                <a:off x="2133" y="1737"/>
                <a:ext cx="129" cy="126"/>
              </a:xfrm>
              <a:custGeom>
                <a:avLst/>
                <a:gdLst>
                  <a:gd name="T0" fmla="*/ 0 w 129"/>
                  <a:gd name="T1" fmla="*/ 126 h 126"/>
                  <a:gd name="T2" fmla="*/ 129 w 129"/>
                  <a:gd name="T3" fmla="*/ 0 h 126"/>
                </a:gdLst>
                <a:ahLst/>
                <a:cxnLst>
                  <a:cxn ang="0">
                    <a:pos x="T0" y="T1"/>
                  </a:cxn>
                  <a:cxn ang="0">
                    <a:pos x="T2" y="T3"/>
                  </a:cxn>
                </a:cxnLst>
                <a:rect l="0" t="0" r="r" b="b"/>
                <a:pathLst>
                  <a:path w="129" h="126">
                    <a:moveTo>
                      <a:pt x="0" y="126"/>
                    </a:moveTo>
                    <a:lnTo>
                      <a:pt x="12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Freeform 134"/>
              <p:cNvSpPr>
                <a:spLocks/>
              </p:cNvSpPr>
              <p:nvPr/>
            </p:nvSpPr>
            <p:spPr bwMode="auto">
              <a:xfrm>
                <a:off x="2768" y="2286"/>
                <a:ext cx="79" cy="75"/>
              </a:xfrm>
              <a:custGeom>
                <a:avLst/>
                <a:gdLst>
                  <a:gd name="T0" fmla="*/ 0 w 79"/>
                  <a:gd name="T1" fmla="*/ 75 h 75"/>
                  <a:gd name="T2" fmla="*/ 79 w 79"/>
                  <a:gd name="T3" fmla="*/ 0 h 75"/>
                </a:gdLst>
                <a:ahLst/>
                <a:cxnLst>
                  <a:cxn ang="0">
                    <a:pos x="T0" y="T1"/>
                  </a:cxn>
                  <a:cxn ang="0">
                    <a:pos x="T2" y="T3"/>
                  </a:cxn>
                </a:cxnLst>
                <a:rect l="0" t="0" r="r" b="b"/>
                <a:pathLst>
                  <a:path w="79" h="75">
                    <a:moveTo>
                      <a:pt x="0" y="75"/>
                    </a:moveTo>
                    <a:lnTo>
                      <a:pt x="7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Freeform 135"/>
              <p:cNvSpPr>
                <a:spLocks/>
              </p:cNvSpPr>
              <p:nvPr/>
            </p:nvSpPr>
            <p:spPr bwMode="auto">
              <a:xfrm>
                <a:off x="2774" y="1758"/>
                <a:ext cx="138" cy="137"/>
              </a:xfrm>
              <a:custGeom>
                <a:avLst/>
                <a:gdLst>
                  <a:gd name="T0" fmla="*/ 0 w 138"/>
                  <a:gd name="T1" fmla="*/ 0 h 137"/>
                  <a:gd name="T2" fmla="*/ 138 w 138"/>
                  <a:gd name="T3" fmla="*/ 137 h 137"/>
                </a:gdLst>
                <a:ahLst/>
                <a:cxnLst>
                  <a:cxn ang="0">
                    <a:pos x="T0" y="T1"/>
                  </a:cxn>
                  <a:cxn ang="0">
                    <a:pos x="T2" y="T3"/>
                  </a:cxn>
                </a:cxnLst>
                <a:rect l="0" t="0" r="r" b="b"/>
                <a:pathLst>
                  <a:path w="138" h="137">
                    <a:moveTo>
                      <a:pt x="0" y="0"/>
                    </a:moveTo>
                    <a:lnTo>
                      <a:pt x="138" y="137"/>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Freeform 136"/>
              <p:cNvSpPr>
                <a:spLocks/>
              </p:cNvSpPr>
              <p:nvPr/>
            </p:nvSpPr>
            <p:spPr bwMode="auto">
              <a:xfrm>
                <a:off x="2148" y="2265"/>
                <a:ext cx="116" cy="119"/>
              </a:xfrm>
              <a:custGeom>
                <a:avLst/>
                <a:gdLst>
                  <a:gd name="T0" fmla="*/ 0 w 116"/>
                  <a:gd name="T1" fmla="*/ 0 h 119"/>
                  <a:gd name="T2" fmla="*/ 116 w 116"/>
                  <a:gd name="T3" fmla="*/ 119 h 119"/>
                </a:gdLst>
                <a:ahLst/>
                <a:cxnLst>
                  <a:cxn ang="0">
                    <a:pos x="T0" y="T1"/>
                  </a:cxn>
                  <a:cxn ang="0">
                    <a:pos x="T2" y="T3"/>
                  </a:cxn>
                </a:cxnLst>
                <a:rect l="0" t="0" r="r" b="b"/>
                <a:pathLst>
                  <a:path w="116" h="119">
                    <a:moveTo>
                      <a:pt x="0" y="0"/>
                    </a:moveTo>
                    <a:lnTo>
                      <a:pt x="116" y="119"/>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 name="Group 137"/>
            <p:cNvGrpSpPr>
              <a:grpSpLocks/>
            </p:cNvGrpSpPr>
            <p:nvPr/>
          </p:nvGrpSpPr>
          <p:grpSpPr bwMode="auto">
            <a:xfrm>
              <a:off x="1248" y="2028"/>
              <a:ext cx="240" cy="288"/>
              <a:chOff x="1824" y="1152"/>
              <a:chExt cx="240" cy="288"/>
            </a:xfrm>
          </p:grpSpPr>
          <p:sp>
            <p:nvSpPr>
              <p:cNvPr id="73" name="Oval 138"/>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Text Box 139"/>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66" name="Group 140"/>
            <p:cNvGrpSpPr>
              <a:grpSpLocks/>
            </p:cNvGrpSpPr>
            <p:nvPr/>
          </p:nvGrpSpPr>
          <p:grpSpPr bwMode="auto">
            <a:xfrm>
              <a:off x="1248" y="3420"/>
              <a:ext cx="240" cy="288"/>
              <a:chOff x="1824" y="1152"/>
              <a:chExt cx="240" cy="288"/>
            </a:xfrm>
          </p:grpSpPr>
          <p:sp>
            <p:nvSpPr>
              <p:cNvPr id="71" name="Oval 141"/>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Text Box 142"/>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grpSp>
          <p:nvGrpSpPr>
            <p:cNvPr id="67" name="Group 143"/>
            <p:cNvGrpSpPr>
              <a:grpSpLocks/>
            </p:cNvGrpSpPr>
            <p:nvPr/>
          </p:nvGrpSpPr>
          <p:grpSpPr bwMode="auto">
            <a:xfrm>
              <a:off x="528" y="2748"/>
              <a:ext cx="240" cy="288"/>
              <a:chOff x="1824" y="1152"/>
              <a:chExt cx="240" cy="288"/>
            </a:xfrm>
          </p:grpSpPr>
          <p:sp>
            <p:nvSpPr>
              <p:cNvPr id="69" name="Oval 144"/>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Text Box 145"/>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sp>
          <p:nvSpPr>
            <p:cNvPr id="68" name="Freeform 146"/>
            <p:cNvSpPr>
              <a:spLocks/>
            </p:cNvSpPr>
            <p:nvPr/>
          </p:nvSpPr>
          <p:spPr bwMode="auto">
            <a:xfrm>
              <a:off x="754" y="2880"/>
              <a:ext cx="1186" cy="987"/>
            </a:xfrm>
            <a:custGeom>
              <a:avLst/>
              <a:gdLst>
                <a:gd name="T0" fmla="*/ 14 w 1186"/>
                <a:gd name="T1" fmla="*/ 12 h 987"/>
                <a:gd name="T2" fmla="*/ 98 w 1186"/>
                <a:gd name="T3" fmla="*/ 744 h 987"/>
                <a:gd name="T4" fmla="*/ 602 w 1186"/>
                <a:gd name="T5" fmla="*/ 984 h 987"/>
                <a:gd name="T6" fmla="*/ 1094 w 1186"/>
                <a:gd name="T7" fmla="*/ 726 h 987"/>
                <a:gd name="T8" fmla="*/ 1154 w 1186"/>
                <a:gd name="T9" fmla="*/ 0 h 987"/>
              </a:gdLst>
              <a:ahLst/>
              <a:cxnLst>
                <a:cxn ang="0">
                  <a:pos x="T0" y="T1"/>
                </a:cxn>
                <a:cxn ang="0">
                  <a:pos x="T2" y="T3"/>
                </a:cxn>
                <a:cxn ang="0">
                  <a:pos x="T4" y="T5"/>
                </a:cxn>
                <a:cxn ang="0">
                  <a:pos x="T6" y="T7"/>
                </a:cxn>
                <a:cxn ang="0">
                  <a:pos x="T8" y="T9"/>
                </a:cxn>
              </a:cxnLst>
              <a:rect l="0" t="0" r="r" b="b"/>
              <a:pathLst>
                <a:path w="1186" h="987">
                  <a:moveTo>
                    <a:pt x="14" y="12"/>
                  </a:moveTo>
                  <a:cubicBezTo>
                    <a:pt x="28" y="134"/>
                    <a:pt x="0" y="582"/>
                    <a:pt x="98" y="744"/>
                  </a:cubicBezTo>
                  <a:cubicBezTo>
                    <a:pt x="196" y="906"/>
                    <a:pt x="436" y="987"/>
                    <a:pt x="602" y="984"/>
                  </a:cubicBezTo>
                  <a:cubicBezTo>
                    <a:pt x="768" y="981"/>
                    <a:pt x="1002" y="890"/>
                    <a:pt x="1094" y="726"/>
                  </a:cubicBezTo>
                  <a:cubicBezTo>
                    <a:pt x="1186" y="562"/>
                    <a:pt x="1142" y="151"/>
                    <a:pt x="1154"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0667"/>
                                        </p:tgtEl>
                                        <p:attrNameLst>
                                          <p:attrName>style.visibility</p:attrName>
                                        </p:attrNameLst>
                                      </p:cBhvr>
                                      <p:to>
                                        <p:strVal val="visible"/>
                                      </p:to>
                                    </p:set>
                                    <p:animEffect transition="in" filter="box(in)">
                                      <p:cBhvr>
                                        <p:cTn id="7" dur="500"/>
                                        <p:tgtEl>
                                          <p:spTgt spid="24066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240648"/>
                                        </p:tgtEl>
                                        <p:attrNameLst>
                                          <p:attrName>style.visibility</p:attrName>
                                        </p:attrNameLst>
                                      </p:cBhvr>
                                      <p:to>
                                        <p:strVal val="visible"/>
                                      </p:to>
                                    </p:set>
                                    <p:animEffect transition="in" filter="box(in)">
                                      <p:cBhvr>
                                        <p:cTn id="22" dur="500"/>
                                        <p:tgtEl>
                                          <p:spTgt spid="24064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06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0683"/>
                                        </p:tgtEl>
                                        <p:attrNameLst>
                                          <p:attrName>style.visibility</p:attrName>
                                        </p:attrNameLst>
                                      </p:cBhvr>
                                      <p:to>
                                        <p:strVal val="visible"/>
                                      </p:to>
                                    </p:set>
                                  </p:childTnLst>
                                </p:cTn>
                              </p:par>
                              <p:par>
                                <p:cTn id="31" presetID="8" presetClass="entr" presetSubtype="16" fill="hold" grpId="0" nodeType="withEffect">
                                  <p:stCondLst>
                                    <p:cond delay="0"/>
                                  </p:stCondLst>
                                  <p:childTnLst>
                                    <p:set>
                                      <p:cBhvr>
                                        <p:cTn id="32" dur="1" fill="hold">
                                          <p:stCondLst>
                                            <p:cond delay="0"/>
                                          </p:stCondLst>
                                        </p:cTn>
                                        <p:tgtEl>
                                          <p:spTgt spid="240684"/>
                                        </p:tgtEl>
                                        <p:attrNameLst>
                                          <p:attrName>style.visibility</p:attrName>
                                        </p:attrNameLst>
                                      </p:cBhvr>
                                      <p:to>
                                        <p:strVal val="visible"/>
                                      </p:to>
                                    </p:set>
                                    <p:animEffect transition="in" filter="diamond(in)">
                                      <p:cBhvr>
                                        <p:cTn id="33" dur="2000"/>
                                        <p:tgtEl>
                                          <p:spTgt spid="240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8" grpId="0" autoUpdateAnimBg="0"/>
      <p:bldP spid="240667" grpId="0" autoUpdateAnimBg="0"/>
      <p:bldP spid="240668" grpId="0"/>
      <p:bldP spid="240683" grpId="0"/>
      <p:bldP spid="24068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6370" name="Object 2"/>
          <p:cNvGraphicFramePr>
            <a:graphicFrameLocks noChangeAspect="1"/>
          </p:cNvGraphicFramePr>
          <p:nvPr/>
        </p:nvGraphicFramePr>
        <p:xfrm>
          <a:off x="395288" y="3200400"/>
          <a:ext cx="6627812" cy="1008063"/>
        </p:xfrm>
        <a:graphic>
          <a:graphicData uri="http://schemas.openxmlformats.org/presentationml/2006/ole">
            <mc:AlternateContent xmlns:mc="http://schemas.openxmlformats.org/markup-compatibility/2006">
              <mc:Choice xmlns:v="urn:schemas-microsoft-com:vml" Requires="v">
                <p:oleObj spid="_x0000_s59228" name="Equation" r:id="rId3" imgW="2819160" imgH="431640" progId="Equation.3">
                  <p:embed/>
                </p:oleObj>
              </mc:Choice>
              <mc:Fallback>
                <p:oleObj name="Equation" r:id="rId3" imgW="2819160" imgH="431640" progId="Equation.3">
                  <p:embed/>
                  <p:pic>
                    <p:nvPicPr>
                      <p:cNvPr id="18637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200400"/>
                        <a:ext cx="6627812"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71" name="Object 3"/>
          <p:cNvGraphicFramePr>
            <a:graphicFrameLocks noChangeAspect="1"/>
          </p:cNvGraphicFramePr>
          <p:nvPr/>
        </p:nvGraphicFramePr>
        <p:xfrm>
          <a:off x="1768475" y="3902075"/>
          <a:ext cx="6299200" cy="1220788"/>
        </p:xfrm>
        <a:graphic>
          <a:graphicData uri="http://schemas.openxmlformats.org/presentationml/2006/ole">
            <mc:AlternateContent xmlns:mc="http://schemas.openxmlformats.org/markup-compatibility/2006">
              <mc:Choice xmlns:v="urn:schemas-microsoft-com:vml" Requires="v">
                <p:oleObj spid="_x0000_s59229" name="公式" r:id="rId5" imgW="2679480" imgH="520560" progId="Equation.3">
                  <p:embed/>
                </p:oleObj>
              </mc:Choice>
              <mc:Fallback>
                <p:oleObj name="公式" r:id="rId5" imgW="2679480" imgH="520560" progId="Equation.3">
                  <p:embed/>
                  <p:pic>
                    <p:nvPicPr>
                      <p:cNvPr id="18637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8475" y="3902075"/>
                        <a:ext cx="6299200" cy="1220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72" name="Object 4"/>
          <p:cNvGraphicFramePr>
            <a:graphicFrameLocks noChangeAspect="1"/>
          </p:cNvGraphicFramePr>
          <p:nvPr/>
        </p:nvGraphicFramePr>
        <p:xfrm>
          <a:off x="1776413" y="5084763"/>
          <a:ext cx="5548312" cy="1257300"/>
        </p:xfrm>
        <a:graphic>
          <a:graphicData uri="http://schemas.openxmlformats.org/presentationml/2006/ole">
            <mc:AlternateContent xmlns:mc="http://schemas.openxmlformats.org/markup-compatibility/2006">
              <mc:Choice xmlns:v="urn:schemas-microsoft-com:vml" Requires="v">
                <p:oleObj spid="_x0000_s59230" name="公式" r:id="rId7" imgW="2298600" imgH="520560" progId="Equation.3">
                  <p:embed/>
                </p:oleObj>
              </mc:Choice>
              <mc:Fallback>
                <p:oleObj name="公式" r:id="rId7" imgW="2298600" imgH="520560" progId="Equation.3">
                  <p:embed/>
                  <p:pic>
                    <p:nvPicPr>
                      <p:cNvPr id="186372"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76413" y="5084763"/>
                        <a:ext cx="5548312" cy="1257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73" name="Object 5"/>
          <p:cNvGraphicFramePr>
            <a:graphicFrameLocks noChangeAspect="1"/>
          </p:cNvGraphicFramePr>
          <p:nvPr/>
        </p:nvGraphicFramePr>
        <p:xfrm>
          <a:off x="7191375" y="5726113"/>
          <a:ext cx="838200" cy="615950"/>
        </p:xfrm>
        <a:graphic>
          <a:graphicData uri="http://schemas.openxmlformats.org/presentationml/2006/ole">
            <mc:AlternateContent xmlns:mc="http://schemas.openxmlformats.org/markup-compatibility/2006">
              <mc:Choice xmlns:v="urn:schemas-microsoft-com:vml" Requires="v">
                <p:oleObj spid="_x0000_s59231" name="公式" r:id="rId9" imgW="241200" imgH="177480" progId="Equation.3">
                  <p:embed/>
                </p:oleObj>
              </mc:Choice>
              <mc:Fallback>
                <p:oleObj name="公式" r:id="rId9" imgW="241200" imgH="177480" progId="Equation.3">
                  <p:embed/>
                  <p:pic>
                    <p:nvPicPr>
                      <p:cNvPr id="186373"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1375" y="5726113"/>
                        <a:ext cx="838200" cy="61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6374" name="Object 6"/>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59232" name="Equation" r:id="rId11" imgW="114120" imgH="215640" progId="Equation.3">
                  <p:embed/>
                </p:oleObj>
              </mc:Choice>
              <mc:Fallback>
                <p:oleObj name="Equation" r:id="rId11" imgW="114120" imgH="215640" progId="Equation.3">
                  <p:embed/>
                  <p:pic>
                    <p:nvPicPr>
                      <p:cNvPr id="186374"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75" name="Rectangle 7"/>
          <p:cNvSpPr>
            <a:spLocks noChangeArrowheads="1"/>
          </p:cNvSpPr>
          <p:nvPr/>
        </p:nvSpPr>
        <p:spPr bwMode="auto">
          <a:xfrm>
            <a:off x="276225" y="2732088"/>
            <a:ext cx="639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buClr>
                <a:schemeClr val="accent2"/>
              </a:buClr>
              <a:buSzPct val="75000"/>
              <a:buFont typeface="Monotype Sorts" pitchFamily="2" charset="2"/>
              <a:buNone/>
            </a:pPr>
            <a:r>
              <a:rPr lang="zh-CN" altLang="en-US" b="1">
                <a:solidFill>
                  <a:srgbClr val="0000FF"/>
                </a:solidFill>
              </a:rPr>
              <a:t>解  </a:t>
            </a:r>
          </a:p>
        </p:txBody>
      </p:sp>
      <p:grpSp>
        <p:nvGrpSpPr>
          <p:cNvPr id="186379" name="Group 11"/>
          <p:cNvGrpSpPr>
            <a:grpSpLocks/>
          </p:cNvGrpSpPr>
          <p:nvPr/>
        </p:nvGrpSpPr>
        <p:grpSpPr bwMode="auto">
          <a:xfrm>
            <a:off x="247650" y="0"/>
            <a:ext cx="8226425" cy="3333750"/>
            <a:chOff x="156" y="0"/>
            <a:chExt cx="5182" cy="2100"/>
          </a:xfrm>
        </p:grpSpPr>
        <p:sp>
          <p:nvSpPr>
            <p:cNvPr id="186380" name="Text Box 12"/>
            <p:cNvSpPr txBox="1">
              <a:spLocks noChangeArrowheads="1"/>
            </p:cNvSpPr>
            <p:nvPr/>
          </p:nvSpPr>
          <p:spPr bwMode="auto">
            <a:xfrm>
              <a:off x="1854" y="1602"/>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FF"/>
                  </a:solidFill>
                </a:rPr>
                <a:t>N</a:t>
              </a:r>
              <a:endParaRPr lang="en-US" altLang="zh-CN" b="1">
                <a:solidFill>
                  <a:srgbClr val="FF00FF"/>
                </a:solidFill>
              </a:endParaRPr>
            </a:p>
          </p:txBody>
        </p:sp>
        <p:grpSp>
          <p:nvGrpSpPr>
            <p:cNvPr id="186381" name="Group 13"/>
            <p:cNvGrpSpPr>
              <a:grpSpLocks/>
            </p:cNvGrpSpPr>
            <p:nvPr/>
          </p:nvGrpSpPr>
          <p:grpSpPr bwMode="auto">
            <a:xfrm>
              <a:off x="3669" y="1591"/>
              <a:ext cx="384" cy="404"/>
              <a:chOff x="3744" y="3436"/>
              <a:chExt cx="384" cy="404"/>
            </a:xfrm>
          </p:grpSpPr>
          <p:sp>
            <p:nvSpPr>
              <p:cNvPr id="186382" name="Text Box 14"/>
              <p:cNvSpPr txBox="1">
                <a:spLocks noChangeArrowheads="1"/>
              </p:cNvSpPr>
              <p:nvPr/>
            </p:nvSpPr>
            <p:spPr bwMode="auto">
              <a:xfrm>
                <a:off x="3744" y="3436"/>
                <a:ext cx="38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3600" b="1" i="1">
                    <a:solidFill>
                      <a:srgbClr val="FF00FF"/>
                    </a:solidFill>
                  </a:rPr>
                  <a:t>N</a:t>
                </a:r>
                <a:endParaRPr lang="en-US" altLang="zh-CN" b="1">
                  <a:solidFill>
                    <a:srgbClr val="FF00FF"/>
                  </a:solidFill>
                </a:endParaRPr>
              </a:p>
            </p:txBody>
          </p:sp>
          <p:grpSp>
            <p:nvGrpSpPr>
              <p:cNvPr id="186383" name="Group 15"/>
              <p:cNvGrpSpPr>
                <a:grpSpLocks/>
              </p:cNvGrpSpPr>
              <p:nvPr/>
            </p:nvGrpSpPr>
            <p:grpSpPr bwMode="auto">
              <a:xfrm>
                <a:off x="3840" y="3436"/>
                <a:ext cx="192" cy="96"/>
                <a:chOff x="3648" y="3408"/>
                <a:chExt cx="192" cy="96"/>
              </a:xfrm>
            </p:grpSpPr>
            <p:sp>
              <p:nvSpPr>
                <p:cNvPr id="186384" name="Line 16"/>
                <p:cNvSpPr>
                  <a:spLocks noChangeShapeType="1"/>
                </p:cNvSpPr>
                <p:nvPr/>
              </p:nvSpPr>
              <p:spPr bwMode="auto">
                <a:xfrm flipH="1">
                  <a:off x="3648" y="3408"/>
                  <a:ext cx="96" cy="96"/>
                </a:xfrm>
                <a:prstGeom prst="line">
                  <a:avLst/>
                </a:prstGeom>
                <a:noFill/>
                <a:ln w="412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85" name="Line 17"/>
                <p:cNvSpPr>
                  <a:spLocks noChangeShapeType="1"/>
                </p:cNvSpPr>
                <p:nvPr/>
              </p:nvSpPr>
              <p:spPr bwMode="auto">
                <a:xfrm>
                  <a:off x="3744" y="3408"/>
                  <a:ext cx="96" cy="96"/>
                </a:xfrm>
                <a:prstGeom prst="line">
                  <a:avLst/>
                </a:prstGeom>
                <a:noFill/>
                <a:ln w="4127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86386" name="Text Box 18"/>
            <p:cNvSpPr txBox="1">
              <a:spLocks noChangeArrowheads="1"/>
            </p:cNvSpPr>
            <p:nvPr/>
          </p:nvSpPr>
          <p:spPr bwMode="auto">
            <a:xfrm>
              <a:off x="156" y="188"/>
              <a:ext cx="40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pPr algn="ctr">
                <a:spcBef>
                  <a:spcPct val="50000"/>
                </a:spcBef>
                <a:buClr>
                  <a:schemeClr val="accent2"/>
                </a:buClr>
                <a:buSzPct val="75000"/>
                <a:buFont typeface="Monotype Sorts" pitchFamily="2" charset="2"/>
                <a:buNone/>
              </a:pPr>
              <a:r>
                <a:rPr kumimoji="0" lang="zh-CN" altLang="en-US" b="1">
                  <a:solidFill>
                    <a:srgbClr val="0000FF"/>
                  </a:solidFill>
                </a:rPr>
                <a:t>例  </a:t>
              </a:r>
            </a:p>
          </p:txBody>
        </p:sp>
        <p:grpSp>
          <p:nvGrpSpPr>
            <p:cNvPr id="186387" name="Group 19"/>
            <p:cNvGrpSpPr>
              <a:grpSpLocks/>
            </p:cNvGrpSpPr>
            <p:nvPr/>
          </p:nvGrpSpPr>
          <p:grpSpPr bwMode="auto">
            <a:xfrm>
              <a:off x="4312" y="456"/>
              <a:ext cx="1026" cy="539"/>
              <a:chOff x="4311" y="456"/>
              <a:chExt cx="1107" cy="635"/>
            </a:xfrm>
          </p:grpSpPr>
          <p:graphicFrame>
            <p:nvGraphicFramePr>
              <p:cNvPr id="186388" name="Object 20"/>
              <p:cNvGraphicFramePr>
                <a:graphicFrameLocks noChangeAspect="1"/>
              </p:cNvGraphicFramePr>
              <p:nvPr/>
            </p:nvGraphicFramePr>
            <p:xfrm>
              <a:off x="4534" y="456"/>
              <a:ext cx="884" cy="635"/>
            </p:xfrm>
            <a:graphic>
              <a:graphicData uri="http://schemas.openxmlformats.org/presentationml/2006/ole">
                <mc:AlternateContent xmlns:mc="http://schemas.openxmlformats.org/markup-compatibility/2006">
                  <mc:Choice xmlns:v="urn:schemas-microsoft-com:vml" Requires="v">
                    <p:oleObj spid="_x0000_s59233" name="Equation" r:id="rId13" imgW="596880" imgH="431640" progId="Equation.3">
                      <p:embed/>
                    </p:oleObj>
                  </mc:Choice>
                  <mc:Fallback>
                    <p:oleObj name="Equation" r:id="rId13" imgW="596880" imgH="431640" progId="Equation.3">
                      <p:embed/>
                      <p:pic>
                        <p:nvPicPr>
                          <p:cNvPr id="186388"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34" y="456"/>
                            <a:ext cx="884" cy="6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6389" name="Rectangle 21"/>
              <p:cNvSpPr>
                <a:spLocks noChangeArrowheads="1"/>
              </p:cNvSpPr>
              <p:nvPr/>
            </p:nvSpPr>
            <p:spPr bwMode="auto">
              <a:xfrm>
                <a:off x="4311" y="636"/>
                <a:ext cx="331"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gn="ctr">
                  <a:spcBef>
                    <a:spcPct val="50000"/>
                  </a:spcBef>
                  <a:buClr>
                    <a:schemeClr val="accent2"/>
                  </a:buClr>
                  <a:buSzPct val="75000"/>
                  <a:buFont typeface="Monotype Sorts" pitchFamily="2" charset="2"/>
                  <a:buNone/>
                </a:pPr>
                <a:r>
                  <a:rPr lang="zh-CN" altLang="en-US" b="1"/>
                  <a:t>求</a:t>
                </a:r>
              </a:p>
            </p:txBody>
          </p:sp>
        </p:grpSp>
        <p:grpSp>
          <p:nvGrpSpPr>
            <p:cNvPr id="186390" name="Group 22"/>
            <p:cNvGrpSpPr>
              <a:grpSpLocks/>
            </p:cNvGrpSpPr>
            <p:nvPr/>
          </p:nvGrpSpPr>
          <p:grpSpPr bwMode="auto">
            <a:xfrm>
              <a:off x="693" y="0"/>
              <a:ext cx="1680" cy="2100"/>
              <a:chOff x="528" y="2028"/>
              <a:chExt cx="1680" cy="2100"/>
            </a:xfrm>
          </p:grpSpPr>
          <p:sp>
            <p:nvSpPr>
              <p:cNvPr id="186391" name="Freeform 23"/>
              <p:cNvSpPr>
                <a:spLocks/>
              </p:cNvSpPr>
              <p:nvPr/>
            </p:nvSpPr>
            <p:spPr bwMode="auto">
              <a:xfrm>
                <a:off x="1332" y="2322"/>
                <a:ext cx="1" cy="1128"/>
              </a:xfrm>
              <a:custGeom>
                <a:avLst/>
                <a:gdLst>
                  <a:gd name="T0" fmla="*/ 0 w 1"/>
                  <a:gd name="T1" fmla="*/ 0 h 1128"/>
                  <a:gd name="T2" fmla="*/ 0 w 1"/>
                  <a:gd name="T3" fmla="*/ 1128 h 1128"/>
                </a:gdLst>
                <a:ahLst/>
                <a:cxnLst>
                  <a:cxn ang="0">
                    <a:pos x="T0" y="T1"/>
                  </a:cxn>
                  <a:cxn ang="0">
                    <a:pos x="T2" y="T3"/>
                  </a:cxn>
                </a:cxnLst>
                <a:rect l="0" t="0" r="r" b="b"/>
                <a:pathLst>
                  <a:path w="1" h="1128">
                    <a:moveTo>
                      <a:pt x="0" y="0"/>
                    </a:moveTo>
                    <a:lnTo>
                      <a:pt x="0" y="112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6392" name="Group 24"/>
              <p:cNvGrpSpPr>
                <a:grpSpLocks/>
              </p:cNvGrpSpPr>
              <p:nvPr/>
            </p:nvGrpSpPr>
            <p:grpSpPr bwMode="auto">
              <a:xfrm>
                <a:off x="1968" y="2748"/>
                <a:ext cx="240" cy="288"/>
                <a:chOff x="1824" y="1152"/>
                <a:chExt cx="240" cy="288"/>
              </a:xfrm>
            </p:grpSpPr>
            <p:sp>
              <p:nvSpPr>
                <p:cNvPr id="186393" name="Oval 25"/>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394" name="Text Box 26"/>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sp>
            <p:nvSpPr>
              <p:cNvPr id="186395" name="Text Box 27"/>
              <p:cNvSpPr txBox="1">
                <a:spLocks noChangeArrowheads="1"/>
              </p:cNvSpPr>
              <p:nvPr/>
            </p:nvSpPr>
            <p:spPr bwMode="auto">
              <a:xfrm>
                <a:off x="1344" y="274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p>
            </p:txBody>
          </p:sp>
          <p:sp>
            <p:nvSpPr>
              <p:cNvPr id="186396" name="Text Box 28"/>
              <p:cNvSpPr txBox="1">
                <a:spLocks noChangeArrowheads="1"/>
              </p:cNvSpPr>
              <p:nvPr/>
            </p:nvSpPr>
            <p:spPr bwMode="auto">
              <a:xfrm>
                <a:off x="1632"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5</a:t>
                </a:r>
              </a:p>
            </p:txBody>
          </p:sp>
          <p:sp>
            <p:nvSpPr>
              <p:cNvPr id="186397" name="Text Box 29"/>
              <p:cNvSpPr txBox="1">
                <a:spLocks noChangeArrowheads="1"/>
              </p:cNvSpPr>
              <p:nvPr/>
            </p:nvSpPr>
            <p:spPr bwMode="auto">
              <a:xfrm>
                <a:off x="1374" y="3801"/>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1</a:t>
                </a:r>
              </a:p>
            </p:txBody>
          </p:sp>
          <p:sp>
            <p:nvSpPr>
              <p:cNvPr id="186398" name="Text Box 30"/>
              <p:cNvSpPr txBox="1">
                <a:spLocks noChangeArrowheads="1"/>
              </p:cNvSpPr>
              <p:nvPr/>
            </p:nvSpPr>
            <p:spPr bwMode="auto">
              <a:xfrm>
                <a:off x="816"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sp>
            <p:nvSpPr>
              <p:cNvPr id="186399" name="Text Box 31"/>
              <p:cNvSpPr txBox="1">
                <a:spLocks noChangeArrowheads="1"/>
              </p:cNvSpPr>
              <p:nvPr/>
            </p:nvSpPr>
            <p:spPr bwMode="auto">
              <a:xfrm>
                <a:off x="1632"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186400" name="Text Box 32"/>
              <p:cNvSpPr txBox="1">
                <a:spLocks noChangeArrowheads="1"/>
              </p:cNvSpPr>
              <p:nvPr/>
            </p:nvSpPr>
            <p:spPr bwMode="auto">
              <a:xfrm>
                <a:off x="816"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sp>
            <p:nvSpPr>
              <p:cNvPr id="186401" name="Freeform 33"/>
              <p:cNvSpPr>
                <a:spLocks/>
              </p:cNvSpPr>
              <p:nvPr/>
            </p:nvSpPr>
            <p:spPr bwMode="auto">
              <a:xfrm>
                <a:off x="1332" y="2658"/>
                <a:ext cx="1" cy="240"/>
              </a:xfrm>
              <a:custGeom>
                <a:avLst/>
                <a:gdLst>
                  <a:gd name="T0" fmla="*/ 0 w 1"/>
                  <a:gd name="T1" fmla="*/ 0 h 240"/>
                  <a:gd name="T2" fmla="*/ 0 w 1"/>
                  <a:gd name="T3" fmla="*/ 240 h 240"/>
                </a:gdLst>
                <a:ahLst/>
                <a:cxnLst>
                  <a:cxn ang="0">
                    <a:pos x="T0" y="T1"/>
                  </a:cxn>
                  <a:cxn ang="0">
                    <a:pos x="T2" y="T3"/>
                  </a:cxn>
                </a:cxnLst>
                <a:rect l="0" t="0" r="r" b="b"/>
                <a:pathLst>
                  <a:path w="1" h="240">
                    <a:moveTo>
                      <a:pt x="0" y="0"/>
                    </a:moveTo>
                    <a:lnTo>
                      <a:pt x="0" y="240"/>
                    </a:lnTo>
                  </a:path>
                </a:pathLst>
              </a:custGeom>
              <a:noFill/>
              <a:ln w="9525">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02" name="Freeform 34"/>
              <p:cNvSpPr>
                <a:spLocks/>
              </p:cNvSpPr>
              <p:nvPr/>
            </p:nvSpPr>
            <p:spPr bwMode="auto">
              <a:xfrm>
                <a:off x="1266" y="3864"/>
                <a:ext cx="84" cy="1"/>
              </a:xfrm>
              <a:custGeom>
                <a:avLst/>
                <a:gdLst>
                  <a:gd name="T0" fmla="*/ 84 w 84"/>
                  <a:gd name="T1" fmla="*/ 0 h 1"/>
                  <a:gd name="T2" fmla="*/ 0 w 84"/>
                  <a:gd name="T3" fmla="*/ 0 h 1"/>
                </a:gdLst>
                <a:ahLst/>
                <a:cxnLst>
                  <a:cxn ang="0">
                    <a:pos x="T0" y="T1"/>
                  </a:cxn>
                  <a:cxn ang="0">
                    <a:pos x="T2" y="T3"/>
                  </a:cxn>
                </a:cxnLst>
                <a:rect l="0" t="0" r="r" b="b"/>
                <a:pathLst>
                  <a:path w="84" h="1">
                    <a:moveTo>
                      <a:pt x="84" y="0"/>
                    </a:moveTo>
                    <a:lnTo>
                      <a:pt x="0" y="0"/>
                    </a:lnTo>
                  </a:path>
                </a:pathLst>
              </a:custGeom>
              <a:noFill/>
              <a:ln w="19050" cmpd="sng">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6403" name="Group 35"/>
              <p:cNvGrpSpPr>
                <a:grpSpLocks/>
              </p:cNvGrpSpPr>
              <p:nvPr/>
            </p:nvGrpSpPr>
            <p:grpSpPr bwMode="auto">
              <a:xfrm>
                <a:off x="768" y="2316"/>
                <a:ext cx="1134" cy="1134"/>
                <a:chOff x="1938" y="1488"/>
                <a:chExt cx="1134" cy="1134"/>
              </a:xfrm>
            </p:grpSpPr>
            <p:sp>
              <p:nvSpPr>
                <p:cNvPr id="186404" name="AutoShape 36"/>
                <p:cNvSpPr>
                  <a:spLocks noChangeArrowheads="1"/>
                </p:cNvSpPr>
                <p:nvPr/>
              </p:nvSpPr>
              <p:spPr bwMode="auto">
                <a:xfrm>
                  <a:off x="1938" y="1488"/>
                  <a:ext cx="1134" cy="1134"/>
                </a:xfrm>
                <a:prstGeom prst="diamond">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05" name="Freeform 37"/>
                <p:cNvSpPr>
                  <a:spLocks/>
                </p:cNvSpPr>
                <p:nvPr/>
              </p:nvSpPr>
              <p:spPr bwMode="auto">
                <a:xfrm>
                  <a:off x="2133" y="1737"/>
                  <a:ext cx="129" cy="126"/>
                </a:xfrm>
                <a:custGeom>
                  <a:avLst/>
                  <a:gdLst>
                    <a:gd name="T0" fmla="*/ 0 w 129"/>
                    <a:gd name="T1" fmla="*/ 126 h 126"/>
                    <a:gd name="T2" fmla="*/ 129 w 129"/>
                    <a:gd name="T3" fmla="*/ 0 h 126"/>
                  </a:gdLst>
                  <a:ahLst/>
                  <a:cxnLst>
                    <a:cxn ang="0">
                      <a:pos x="T0" y="T1"/>
                    </a:cxn>
                    <a:cxn ang="0">
                      <a:pos x="T2" y="T3"/>
                    </a:cxn>
                  </a:cxnLst>
                  <a:rect l="0" t="0" r="r" b="b"/>
                  <a:pathLst>
                    <a:path w="129" h="126">
                      <a:moveTo>
                        <a:pt x="0" y="126"/>
                      </a:moveTo>
                      <a:lnTo>
                        <a:pt x="12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06" name="Freeform 38"/>
                <p:cNvSpPr>
                  <a:spLocks/>
                </p:cNvSpPr>
                <p:nvPr/>
              </p:nvSpPr>
              <p:spPr bwMode="auto">
                <a:xfrm>
                  <a:off x="2768" y="2286"/>
                  <a:ext cx="79" cy="75"/>
                </a:xfrm>
                <a:custGeom>
                  <a:avLst/>
                  <a:gdLst>
                    <a:gd name="T0" fmla="*/ 0 w 79"/>
                    <a:gd name="T1" fmla="*/ 75 h 75"/>
                    <a:gd name="T2" fmla="*/ 79 w 79"/>
                    <a:gd name="T3" fmla="*/ 0 h 75"/>
                  </a:gdLst>
                  <a:ahLst/>
                  <a:cxnLst>
                    <a:cxn ang="0">
                      <a:pos x="T0" y="T1"/>
                    </a:cxn>
                    <a:cxn ang="0">
                      <a:pos x="T2" y="T3"/>
                    </a:cxn>
                  </a:cxnLst>
                  <a:rect l="0" t="0" r="r" b="b"/>
                  <a:pathLst>
                    <a:path w="79" h="75">
                      <a:moveTo>
                        <a:pt x="0" y="75"/>
                      </a:moveTo>
                      <a:lnTo>
                        <a:pt x="7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07" name="Freeform 39"/>
                <p:cNvSpPr>
                  <a:spLocks/>
                </p:cNvSpPr>
                <p:nvPr/>
              </p:nvSpPr>
              <p:spPr bwMode="auto">
                <a:xfrm>
                  <a:off x="2774" y="1758"/>
                  <a:ext cx="138" cy="137"/>
                </a:xfrm>
                <a:custGeom>
                  <a:avLst/>
                  <a:gdLst>
                    <a:gd name="T0" fmla="*/ 0 w 138"/>
                    <a:gd name="T1" fmla="*/ 0 h 137"/>
                    <a:gd name="T2" fmla="*/ 138 w 138"/>
                    <a:gd name="T3" fmla="*/ 137 h 137"/>
                  </a:gdLst>
                  <a:ahLst/>
                  <a:cxnLst>
                    <a:cxn ang="0">
                      <a:pos x="T0" y="T1"/>
                    </a:cxn>
                    <a:cxn ang="0">
                      <a:pos x="T2" y="T3"/>
                    </a:cxn>
                  </a:cxnLst>
                  <a:rect l="0" t="0" r="r" b="b"/>
                  <a:pathLst>
                    <a:path w="138" h="137">
                      <a:moveTo>
                        <a:pt x="0" y="0"/>
                      </a:moveTo>
                      <a:lnTo>
                        <a:pt x="138" y="137"/>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08" name="Freeform 40"/>
                <p:cNvSpPr>
                  <a:spLocks/>
                </p:cNvSpPr>
                <p:nvPr/>
              </p:nvSpPr>
              <p:spPr bwMode="auto">
                <a:xfrm>
                  <a:off x="2148" y="2265"/>
                  <a:ext cx="116" cy="119"/>
                </a:xfrm>
                <a:custGeom>
                  <a:avLst/>
                  <a:gdLst>
                    <a:gd name="T0" fmla="*/ 0 w 116"/>
                    <a:gd name="T1" fmla="*/ 0 h 119"/>
                    <a:gd name="T2" fmla="*/ 116 w 116"/>
                    <a:gd name="T3" fmla="*/ 119 h 119"/>
                  </a:gdLst>
                  <a:ahLst/>
                  <a:cxnLst>
                    <a:cxn ang="0">
                      <a:pos x="T0" y="T1"/>
                    </a:cxn>
                    <a:cxn ang="0">
                      <a:pos x="T2" y="T3"/>
                    </a:cxn>
                  </a:cxnLst>
                  <a:rect l="0" t="0" r="r" b="b"/>
                  <a:pathLst>
                    <a:path w="116" h="119">
                      <a:moveTo>
                        <a:pt x="0" y="0"/>
                      </a:moveTo>
                      <a:lnTo>
                        <a:pt x="116" y="119"/>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6409" name="Group 41"/>
              <p:cNvGrpSpPr>
                <a:grpSpLocks/>
              </p:cNvGrpSpPr>
              <p:nvPr/>
            </p:nvGrpSpPr>
            <p:grpSpPr bwMode="auto">
              <a:xfrm>
                <a:off x="1248" y="2028"/>
                <a:ext cx="240" cy="288"/>
                <a:chOff x="1824" y="1152"/>
                <a:chExt cx="240" cy="288"/>
              </a:xfrm>
            </p:grpSpPr>
            <p:sp>
              <p:nvSpPr>
                <p:cNvPr id="186410" name="Oval 42"/>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11" name="Text Box 43"/>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186412" name="Group 44"/>
              <p:cNvGrpSpPr>
                <a:grpSpLocks/>
              </p:cNvGrpSpPr>
              <p:nvPr/>
            </p:nvGrpSpPr>
            <p:grpSpPr bwMode="auto">
              <a:xfrm>
                <a:off x="1248" y="3420"/>
                <a:ext cx="240" cy="288"/>
                <a:chOff x="1824" y="1152"/>
                <a:chExt cx="240" cy="288"/>
              </a:xfrm>
            </p:grpSpPr>
            <p:sp>
              <p:nvSpPr>
                <p:cNvPr id="186413" name="Oval 45"/>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14" name="Text Box 46"/>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grpSp>
            <p:nvGrpSpPr>
              <p:cNvPr id="186415" name="Group 47"/>
              <p:cNvGrpSpPr>
                <a:grpSpLocks/>
              </p:cNvGrpSpPr>
              <p:nvPr/>
            </p:nvGrpSpPr>
            <p:grpSpPr bwMode="auto">
              <a:xfrm>
                <a:off x="528" y="2748"/>
                <a:ext cx="240" cy="288"/>
                <a:chOff x="1824" y="1152"/>
                <a:chExt cx="240" cy="288"/>
              </a:xfrm>
            </p:grpSpPr>
            <p:sp>
              <p:nvSpPr>
                <p:cNvPr id="186416" name="Oval 48"/>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17" name="Text Box 49"/>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sp>
            <p:nvSpPr>
              <p:cNvPr id="186418" name="Freeform 50"/>
              <p:cNvSpPr>
                <a:spLocks/>
              </p:cNvSpPr>
              <p:nvPr/>
            </p:nvSpPr>
            <p:spPr bwMode="auto">
              <a:xfrm>
                <a:off x="754" y="2880"/>
                <a:ext cx="1186" cy="987"/>
              </a:xfrm>
              <a:custGeom>
                <a:avLst/>
                <a:gdLst>
                  <a:gd name="T0" fmla="*/ 14 w 1186"/>
                  <a:gd name="T1" fmla="*/ 12 h 987"/>
                  <a:gd name="T2" fmla="*/ 98 w 1186"/>
                  <a:gd name="T3" fmla="*/ 744 h 987"/>
                  <a:gd name="T4" fmla="*/ 602 w 1186"/>
                  <a:gd name="T5" fmla="*/ 984 h 987"/>
                  <a:gd name="T6" fmla="*/ 1094 w 1186"/>
                  <a:gd name="T7" fmla="*/ 726 h 987"/>
                  <a:gd name="T8" fmla="*/ 1154 w 1186"/>
                  <a:gd name="T9" fmla="*/ 0 h 987"/>
                </a:gdLst>
                <a:ahLst/>
                <a:cxnLst>
                  <a:cxn ang="0">
                    <a:pos x="T0" y="T1"/>
                  </a:cxn>
                  <a:cxn ang="0">
                    <a:pos x="T2" y="T3"/>
                  </a:cxn>
                  <a:cxn ang="0">
                    <a:pos x="T4" y="T5"/>
                  </a:cxn>
                  <a:cxn ang="0">
                    <a:pos x="T6" y="T7"/>
                  </a:cxn>
                  <a:cxn ang="0">
                    <a:pos x="T8" y="T9"/>
                  </a:cxn>
                </a:cxnLst>
                <a:rect l="0" t="0" r="r" b="b"/>
                <a:pathLst>
                  <a:path w="1186" h="987">
                    <a:moveTo>
                      <a:pt x="14" y="12"/>
                    </a:moveTo>
                    <a:cubicBezTo>
                      <a:pt x="28" y="134"/>
                      <a:pt x="0" y="582"/>
                      <a:pt x="98" y="744"/>
                    </a:cubicBezTo>
                    <a:cubicBezTo>
                      <a:pt x="196" y="906"/>
                      <a:pt x="436" y="987"/>
                      <a:pt x="602" y="984"/>
                    </a:cubicBezTo>
                    <a:cubicBezTo>
                      <a:pt x="768" y="981"/>
                      <a:pt x="1002" y="890"/>
                      <a:pt x="1094" y="726"/>
                    </a:cubicBezTo>
                    <a:cubicBezTo>
                      <a:pt x="1186" y="562"/>
                      <a:pt x="1142" y="151"/>
                      <a:pt x="1154"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6419" name="Group 51"/>
            <p:cNvGrpSpPr>
              <a:grpSpLocks/>
            </p:cNvGrpSpPr>
            <p:nvPr/>
          </p:nvGrpSpPr>
          <p:grpSpPr bwMode="auto">
            <a:xfrm>
              <a:off x="2439" y="0"/>
              <a:ext cx="1680" cy="2100"/>
              <a:chOff x="528" y="2028"/>
              <a:chExt cx="1680" cy="2100"/>
            </a:xfrm>
          </p:grpSpPr>
          <p:sp>
            <p:nvSpPr>
              <p:cNvPr id="186420" name="Freeform 52"/>
              <p:cNvSpPr>
                <a:spLocks/>
              </p:cNvSpPr>
              <p:nvPr/>
            </p:nvSpPr>
            <p:spPr bwMode="auto">
              <a:xfrm>
                <a:off x="1332" y="2322"/>
                <a:ext cx="1" cy="1128"/>
              </a:xfrm>
              <a:custGeom>
                <a:avLst/>
                <a:gdLst>
                  <a:gd name="T0" fmla="*/ 0 w 1"/>
                  <a:gd name="T1" fmla="*/ 0 h 1128"/>
                  <a:gd name="T2" fmla="*/ 0 w 1"/>
                  <a:gd name="T3" fmla="*/ 1128 h 1128"/>
                </a:gdLst>
                <a:ahLst/>
                <a:cxnLst>
                  <a:cxn ang="0">
                    <a:pos x="T0" y="T1"/>
                  </a:cxn>
                  <a:cxn ang="0">
                    <a:pos x="T2" y="T3"/>
                  </a:cxn>
                </a:cxnLst>
                <a:rect l="0" t="0" r="r" b="b"/>
                <a:pathLst>
                  <a:path w="1" h="1128">
                    <a:moveTo>
                      <a:pt x="0" y="0"/>
                    </a:moveTo>
                    <a:lnTo>
                      <a:pt x="0" y="1128"/>
                    </a:lnTo>
                  </a:path>
                </a:pathLst>
              </a:custGeom>
              <a:noFill/>
              <a:ln w="1905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6421" name="Group 53"/>
              <p:cNvGrpSpPr>
                <a:grpSpLocks/>
              </p:cNvGrpSpPr>
              <p:nvPr/>
            </p:nvGrpSpPr>
            <p:grpSpPr bwMode="auto">
              <a:xfrm>
                <a:off x="1968" y="2748"/>
                <a:ext cx="240" cy="288"/>
                <a:chOff x="1824" y="1152"/>
                <a:chExt cx="240" cy="288"/>
              </a:xfrm>
            </p:grpSpPr>
            <p:sp>
              <p:nvSpPr>
                <p:cNvPr id="186422" name="Oval 54"/>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23" name="Text Box 55"/>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grpSp>
          <p:sp>
            <p:nvSpPr>
              <p:cNvPr id="186424" name="Text Box 56"/>
              <p:cNvSpPr txBox="1">
                <a:spLocks noChangeArrowheads="1"/>
              </p:cNvSpPr>
              <p:nvPr/>
            </p:nvSpPr>
            <p:spPr bwMode="auto">
              <a:xfrm>
                <a:off x="1344" y="274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6</a:t>
                </a:r>
              </a:p>
            </p:txBody>
          </p:sp>
          <p:sp>
            <p:nvSpPr>
              <p:cNvPr id="186425" name="Text Box 57"/>
              <p:cNvSpPr txBox="1">
                <a:spLocks noChangeArrowheads="1"/>
              </p:cNvSpPr>
              <p:nvPr/>
            </p:nvSpPr>
            <p:spPr bwMode="auto">
              <a:xfrm>
                <a:off x="1632"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5</a:t>
                </a:r>
              </a:p>
            </p:txBody>
          </p:sp>
          <p:sp>
            <p:nvSpPr>
              <p:cNvPr id="186426" name="Text Box 58"/>
              <p:cNvSpPr txBox="1">
                <a:spLocks noChangeArrowheads="1"/>
              </p:cNvSpPr>
              <p:nvPr/>
            </p:nvSpPr>
            <p:spPr bwMode="auto">
              <a:xfrm>
                <a:off x="1374" y="3801"/>
                <a:ext cx="33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a:t>1</a:t>
                </a:r>
              </a:p>
            </p:txBody>
          </p:sp>
          <p:sp>
            <p:nvSpPr>
              <p:cNvPr id="186427" name="Text Box 59"/>
              <p:cNvSpPr txBox="1">
                <a:spLocks noChangeArrowheads="1"/>
              </p:cNvSpPr>
              <p:nvPr/>
            </p:nvSpPr>
            <p:spPr bwMode="auto">
              <a:xfrm>
                <a:off x="816"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sp>
            <p:nvSpPr>
              <p:cNvPr id="186428" name="Text Box 60"/>
              <p:cNvSpPr txBox="1">
                <a:spLocks noChangeArrowheads="1"/>
              </p:cNvSpPr>
              <p:nvPr/>
            </p:nvSpPr>
            <p:spPr bwMode="auto">
              <a:xfrm>
                <a:off x="1632" y="308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sp>
            <p:nvSpPr>
              <p:cNvPr id="186429" name="Text Box 61"/>
              <p:cNvSpPr txBox="1">
                <a:spLocks noChangeArrowheads="1"/>
              </p:cNvSpPr>
              <p:nvPr/>
            </p:nvSpPr>
            <p:spPr bwMode="auto">
              <a:xfrm>
                <a:off x="816" y="241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p>
            </p:txBody>
          </p:sp>
          <p:sp>
            <p:nvSpPr>
              <p:cNvPr id="186430" name="Freeform 62"/>
              <p:cNvSpPr>
                <a:spLocks/>
              </p:cNvSpPr>
              <p:nvPr/>
            </p:nvSpPr>
            <p:spPr bwMode="auto">
              <a:xfrm>
                <a:off x="1332" y="2658"/>
                <a:ext cx="1" cy="240"/>
              </a:xfrm>
              <a:custGeom>
                <a:avLst/>
                <a:gdLst>
                  <a:gd name="T0" fmla="*/ 0 w 1"/>
                  <a:gd name="T1" fmla="*/ 0 h 240"/>
                  <a:gd name="T2" fmla="*/ 0 w 1"/>
                  <a:gd name="T3" fmla="*/ 240 h 240"/>
                </a:gdLst>
                <a:ahLst/>
                <a:cxnLst>
                  <a:cxn ang="0">
                    <a:pos x="T0" y="T1"/>
                  </a:cxn>
                  <a:cxn ang="0">
                    <a:pos x="T2" y="T3"/>
                  </a:cxn>
                </a:cxnLst>
                <a:rect l="0" t="0" r="r" b="b"/>
                <a:pathLst>
                  <a:path w="1" h="240">
                    <a:moveTo>
                      <a:pt x="0" y="0"/>
                    </a:moveTo>
                    <a:lnTo>
                      <a:pt x="0" y="240"/>
                    </a:lnTo>
                  </a:path>
                </a:pathLst>
              </a:custGeom>
              <a:noFill/>
              <a:ln w="9525">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31" name="Freeform 63"/>
              <p:cNvSpPr>
                <a:spLocks/>
              </p:cNvSpPr>
              <p:nvPr/>
            </p:nvSpPr>
            <p:spPr bwMode="auto">
              <a:xfrm>
                <a:off x="1266" y="3864"/>
                <a:ext cx="84" cy="1"/>
              </a:xfrm>
              <a:custGeom>
                <a:avLst/>
                <a:gdLst>
                  <a:gd name="T0" fmla="*/ 84 w 84"/>
                  <a:gd name="T1" fmla="*/ 0 h 1"/>
                  <a:gd name="T2" fmla="*/ 0 w 84"/>
                  <a:gd name="T3" fmla="*/ 0 h 1"/>
                </a:gdLst>
                <a:ahLst/>
                <a:cxnLst>
                  <a:cxn ang="0">
                    <a:pos x="T0" y="T1"/>
                  </a:cxn>
                  <a:cxn ang="0">
                    <a:pos x="T2" y="T3"/>
                  </a:cxn>
                </a:cxnLst>
                <a:rect l="0" t="0" r="r" b="b"/>
                <a:pathLst>
                  <a:path w="84" h="1">
                    <a:moveTo>
                      <a:pt x="84" y="0"/>
                    </a:moveTo>
                    <a:lnTo>
                      <a:pt x="0" y="0"/>
                    </a:lnTo>
                  </a:path>
                </a:pathLst>
              </a:custGeom>
              <a:noFill/>
              <a:ln w="19050" cmpd="sng">
                <a:solidFill>
                  <a:schemeClr val="tx1"/>
                </a:solidFill>
                <a:round/>
                <a:headEn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6432" name="Group 64"/>
              <p:cNvGrpSpPr>
                <a:grpSpLocks/>
              </p:cNvGrpSpPr>
              <p:nvPr/>
            </p:nvGrpSpPr>
            <p:grpSpPr bwMode="auto">
              <a:xfrm>
                <a:off x="768" y="2316"/>
                <a:ext cx="1134" cy="1134"/>
                <a:chOff x="1938" y="1488"/>
                <a:chExt cx="1134" cy="1134"/>
              </a:xfrm>
            </p:grpSpPr>
            <p:sp>
              <p:nvSpPr>
                <p:cNvPr id="186433" name="AutoShape 65"/>
                <p:cNvSpPr>
                  <a:spLocks noChangeArrowheads="1"/>
                </p:cNvSpPr>
                <p:nvPr/>
              </p:nvSpPr>
              <p:spPr bwMode="auto">
                <a:xfrm>
                  <a:off x="1938" y="1488"/>
                  <a:ext cx="1134" cy="1134"/>
                </a:xfrm>
                <a:prstGeom prst="diamond">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34" name="Freeform 66"/>
                <p:cNvSpPr>
                  <a:spLocks/>
                </p:cNvSpPr>
                <p:nvPr/>
              </p:nvSpPr>
              <p:spPr bwMode="auto">
                <a:xfrm>
                  <a:off x="2133" y="1737"/>
                  <a:ext cx="129" cy="126"/>
                </a:xfrm>
                <a:custGeom>
                  <a:avLst/>
                  <a:gdLst>
                    <a:gd name="T0" fmla="*/ 0 w 129"/>
                    <a:gd name="T1" fmla="*/ 126 h 126"/>
                    <a:gd name="T2" fmla="*/ 129 w 129"/>
                    <a:gd name="T3" fmla="*/ 0 h 126"/>
                  </a:gdLst>
                  <a:ahLst/>
                  <a:cxnLst>
                    <a:cxn ang="0">
                      <a:pos x="T0" y="T1"/>
                    </a:cxn>
                    <a:cxn ang="0">
                      <a:pos x="T2" y="T3"/>
                    </a:cxn>
                  </a:cxnLst>
                  <a:rect l="0" t="0" r="r" b="b"/>
                  <a:pathLst>
                    <a:path w="129" h="126">
                      <a:moveTo>
                        <a:pt x="0" y="126"/>
                      </a:moveTo>
                      <a:lnTo>
                        <a:pt x="12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35" name="Freeform 67"/>
                <p:cNvSpPr>
                  <a:spLocks/>
                </p:cNvSpPr>
                <p:nvPr/>
              </p:nvSpPr>
              <p:spPr bwMode="auto">
                <a:xfrm>
                  <a:off x="2768" y="2286"/>
                  <a:ext cx="79" cy="75"/>
                </a:xfrm>
                <a:custGeom>
                  <a:avLst/>
                  <a:gdLst>
                    <a:gd name="T0" fmla="*/ 0 w 79"/>
                    <a:gd name="T1" fmla="*/ 75 h 75"/>
                    <a:gd name="T2" fmla="*/ 79 w 79"/>
                    <a:gd name="T3" fmla="*/ 0 h 75"/>
                  </a:gdLst>
                  <a:ahLst/>
                  <a:cxnLst>
                    <a:cxn ang="0">
                      <a:pos x="T0" y="T1"/>
                    </a:cxn>
                    <a:cxn ang="0">
                      <a:pos x="T2" y="T3"/>
                    </a:cxn>
                  </a:cxnLst>
                  <a:rect l="0" t="0" r="r" b="b"/>
                  <a:pathLst>
                    <a:path w="79" h="75">
                      <a:moveTo>
                        <a:pt x="0" y="75"/>
                      </a:moveTo>
                      <a:lnTo>
                        <a:pt x="79" y="0"/>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36" name="Freeform 68"/>
                <p:cNvSpPr>
                  <a:spLocks/>
                </p:cNvSpPr>
                <p:nvPr/>
              </p:nvSpPr>
              <p:spPr bwMode="auto">
                <a:xfrm>
                  <a:off x="2774" y="1758"/>
                  <a:ext cx="138" cy="137"/>
                </a:xfrm>
                <a:custGeom>
                  <a:avLst/>
                  <a:gdLst>
                    <a:gd name="T0" fmla="*/ 0 w 138"/>
                    <a:gd name="T1" fmla="*/ 0 h 137"/>
                    <a:gd name="T2" fmla="*/ 138 w 138"/>
                    <a:gd name="T3" fmla="*/ 137 h 137"/>
                  </a:gdLst>
                  <a:ahLst/>
                  <a:cxnLst>
                    <a:cxn ang="0">
                      <a:pos x="T0" y="T1"/>
                    </a:cxn>
                    <a:cxn ang="0">
                      <a:pos x="T2" y="T3"/>
                    </a:cxn>
                  </a:cxnLst>
                  <a:rect l="0" t="0" r="r" b="b"/>
                  <a:pathLst>
                    <a:path w="138" h="137">
                      <a:moveTo>
                        <a:pt x="0" y="0"/>
                      </a:moveTo>
                      <a:lnTo>
                        <a:pt x="138" y="137"/>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37" name="Freeform 69"/>
                <p:cNvSpPr>
                  <a:spLocks/>
                </p:cNvSpPr>
                <p:nvPr/>
              </p:nvSpPr>
              <p:spPr bwMode="auto">
                <a:xfrm>
                  <a:off x="2148" y="2265"/>
                  <a:ext cx="116" cy="119"/>
                </a:xfrm>
                <a:custGeom>
                  <a:avLst/>
                  <a:gdLst>
                    <a:gd name="T0" fmla="*/ 0 w 116"/>
                    <a:gd name="T1" fmla="*/ 0 h 119"/>
                    <a:gd name="T2" fmla="*/ 116 w 116"/>
                    <a:gd name="T3" fmla="*/ 119 h 119"/>
                  </a:gdLst>
                  <a:ahLst/>
                  <a:cxnLst>
                    <a:cxn ang="0">
                      <a:pos x="T0" y="T1"/>
                    </a:cxn>
                    <a:cxn ang="0">
                      <a:pos x="T2" y="T3"/>
                    </a:cxn>
                  </a:cxnLst>
                  <a:rect l="0" t="0" r="r" b="b"/>
                  <a:pathLst>
                    <a:path w="116" h="119">
                      <a:moveTo>
                        <a:pt x="0" y="0"/>
                      </a:moveTo>
                      <a:lnTo>
                        <a:pt x="116" y="119"/>
                      </a:lnTo>
                    </a:path>
                  </a:pathLst>
                </a:custGeom>
                <a:noFill/>
                <a:ln w="19050" cmpd="sng">
                  <a:solidFill>
                    <a:schemeClr val="tx1"/>
                  </a:solidFill>
                  <a:round/>
                  <a:headEnd type="none" w="med" len="med"/>
                  <a:tailEnd type="stealth"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6438" name="Group 70"/>
              <p:cNvGrpSpPr>
                <a:grpSpLocks/>
              </p:cNvGrpSpPr>
              <p:nvPr/>
            </p:nvGrpSpPr>
            <p:grpSpPr bwMode="auto">
              <a:xfrm>
                <a:off x="1248" y="2028"/>
                <a:ext cx="240" cy="288"/>
                <a:chOff x="1824" y="1152"/>
                <a:chExt cx="240" cy="288"/>
              </a:xfrm>
            </p:grpSpPr>
            <p:sp>
              <p:nvSpPr>
                <p:cNvPr id="186439" name="Oval 71"/>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40" name="Text Box 72"/>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p>
              </p:txBody>
            </p:sp>
          </p:grpSp>
          <p:grpSp>
            <p:nvGrpSpPr>
              <p:cNvPr id="186441" name="Group 73"/>
              <p:cNvGrpSpPr>
                <a:grpSpLocks/>
              </p:cNvGrpSpPr>
              <p:nvPr/>
            </p:nvGrpSpPr>
            <p:grpSpPr bwMode="auto">
              <a:xfrm>
                <a:off x="1248" y="3420"/>
                <a:ext cx="240" cy="288"/>
                <a:chOff x="1824" y="1152"/>
                <a:chExt cx="240" cy="288"/>
              </a:xfrm>
            </p:grpSpPr>
            <p:sp>
              <p:nvSpPr>
                <p:cNvPr id="186442" name="Oval 74"/>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43" name="Text Box 75"/>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3</a:t>
                  </a:r>
                </a:p>
              </p:txBody>
            </p:sp>
          </p:grpSp>
          <p:grpSp>
            <p:nvGrpSpPr>
              <p:cNvPr id="186444" name="Group 76"/>
              <p:cNvGrpSpPr>
                <a:grpSpLocks/>
              </p:cNvGrpSpPr>
              <p:nvPr/>
            </p:nvGrpSpPr>
            <p:grpSpPr bwMode="auto">
              <a:xfrm>
                <a:off x="528" y="2748"/>
                <a:ext cx="240" cy="288"/>
                <a:chOff x="1824" y="1152"/>
                <a:chExt cx="240" cy="288"/>
              </a:xfrm>
            </p:grpSpPr>
            <p:sp>
              <p:nvSpPr>
                <p:cNvPr id="186445" name="Oval 77"/>
                <p:cNvSpPr>
                  <a:spLocks noChangeArrowheads="1"/>
                </p:cNvSpPr>
                <p:nvPr/>
              </p:nvSpPr>
              <p:spPr bwMode="auto">
                <a:xfrm>
                  <a:off x="1824" y="1200"/>
                  <a:ext cx="204" cy="20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66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446" name="Text Box 78"/>
                <p:cNvSpPr txBox="1">
                  <a:spLocks noChangeArrowheads="1"/>
                </p:cNvSpPr>
                <p:nvPr/>
              </p:nvSpPr>
              <p:spPr bwMode="auto">
                <a:xfrm>
                  <a:off x="1824" y="115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p>
              </p:txBody>
            </p:sp>
          </p:grpSp>
          <p:sp>
            <p:nvSpPr>
              <p:cNvPr id="186447" name="Freeform 79"/>
              <p:cNvSpPr>
                <a:spLocks/>
              </p:cNvSpPr>
              <p:nvPr/>
            </p:nvSpPr>
            <p:spPr bwMode="auto">
              <a:xfrm>
                <a:off x="754" y="2880"/>
                <a:ext cx="1186" cy="987"/>
              </a:xfrm>
              <a:custGeom>
                <a:avLst/>
                <a:gdLst>
                  <a:gd name="T0" fmla="*/ 14 w 1186"/>
                  <a:gd name="T1" fmla="*/ 12 h 987"/>
                  <a:gd name="T2" fmla="*/ 98 w 1186"/>
                  <a:gd name="T3" fmla="*/ 744 h 987"/>
                  <a:gd name="T4" fmla="*/ 602 w 1186"/>
                  <a:gd name="T5" fmla="*/ 984 h 987"/>
                  <a:gd name="T6" fmla="*/ 1094 w 1186"/>
                  <a:gd name="T7" fmla="*/ 726 h 987"/>
                  <a:gd name="T8" fmla="*/ 1154 w 1186"/>
                  <a:gd name="T9" fmla="*/ 0 h 987"/>
                </a:gdLst>
                <a:ahLst/>
                <a:cxnLst>
                  <a:cxn ang="0">
                    <a:pos x="T0" y="T1"/>
                  </a:cxn>
                  <a:cxn ang="0">
                    <a:pos x="T2" y="T3"/>
                  </a:cxn>
                  <a:cxn ang="0">
                    <a:pos x="T4" y="T5"/>
                  </a:cxn>
                  <a:cxn ang="0">
                    <a:pos x="T6" y="T7"/>
                  </a:cxn>
                  <a:cxn ang="0">
                    <a:pos x="T8" y="T9"/>
                  </a:cxn>
                </a:cxnLst>
                <a:rect l="0" t="0" r="r" b="b"/>
                <a:pathLst>
                  <a:path w="1186" h="987">
                    <a:moveTo>
                      <a:pt x="14" y="12"/>
                    </a:moveTo>
                    <a:cubicBezTo>
                      <a:pt x="28" y="134"/>
                      <a:pt x="0" y="582"/>
                      <a:pt x="98" y="744"/>
                    </a:cubicBezTo>
                    <a:cubicBezTo>
                      <a:pt x="196" y="906"/>
                      <a:pt x="436" y="987"/>
                      <a:pt x="602" y="984"/>
                    </a:cubicBezTo>
                    <a:cubicBezTo>
                      <a:pt x="768" y="981"/>
                      <a:pt x="1002" y="890"/>
                      <a:pt x="1094" y="726"/>
                    </a:cubicBezTo>
                    <a:cubicBezTo>
                      <a:pt x="1186" y="562"/>
                      <a:pt x="1142" y="151"/>
                      <a:pt x="1154" y="0"/>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25193543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86375"/>
                                        </p:tgtEl>
                                        <p:attrNameLst>
                                          <p:attrName>style.visibility</p:attrName>
                                        </p:attrNameLst>
                                      </p:cBhvr>
                                      <p:to>
                                        <p:strVal val="visible"/>
                                      </p:to>
                                    </p:set>
                                    <p:animEffect transition="in" filter="slide(fromBottom)">
                                      <p:cBhvr>
                                        <p:cTn id="7" dur="500"/>
                                        <p:tgtEl>
                                          <p:spTgt spid="1863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8" fill="hold" nodeType="clickEffect">
                                  <p:stCondLst>
                                    <p:cond delay="0"/>
                                  </p:stCondLst>
                                  <p:childTnLst>
                                    <p:set>
                                      <p:cBhvr>
                                        <p:cTn id="11" dur="1" fill="hold">
                                          <p:stCondLst>
                                            <p:cond delay="0"/>
                                          </p:stCondLst>
                                        </p:cTn>
                                        <p:tgtEl>
                                          <p:spTgt spid="186370"/>
                                        </p:tgtEl>
                                        <p:attrNameLst>
                                          <p:attrName>style.visibility</p:attrName>
                                        </p:attrNameLst>
                                      </p:cBhvr>
                                      <p:to>
                                        <p:strVal val="visible"/>
                                      </p:to>
                                    </p:set>
                                    <p:anim calcmode="lin" valueType="num">
                                      <p:cBhvr>
                                        <p:cTn id="12" dur="500" fill="hold"/>
                                        <p:tgtEl>
                                          <p:spTgt spid="186370"/>
                                        </p:tgtEl>
                                        <p:attrNameLst>
                                          <p:attrName>ppt_x</p:attrName>
                                        </p:attrNameLst>
                                      </p:cBhvr>
                                      <p:tavLst>
                                        <p:tav tm="0">
                                          <p:val>
                                            <p:strVal val="#ppt_x-#ppt_w/2"/>
                                          </p:val>
                                        </p:tav>
                                        <p:tav tm="100000">
                                          <p:val>
                                            <p:strVal val="#ppt_x"/>
                                          </p:val>
                                        </p:tav>
                                      </p:tavLst>
                                    </p:anim>
                                    <p:anim calcmode="lin" valueType="num">
                                      <p:cBhvr>
                                        <p:cTn id="13" dur="500" fill="hold"/>
                                        <p:tgtEl>
                                          <p:spTgt spid="186370"/>
                                        </p:tgtEl>
                                        <p:attrNameLst>
                                          <p:attrName>ppt_y</p:attrName>
                                        </p:attrNameLst>
                                      </p:cBhvr>
                                      <p:tavLst>
                                        <p:tav tm="0">
                                          <p:val>
                                            <p:strVal val="#ppt_y"/>
                                          </p:val>
                                        </p:tav>
                                        <p:tav tm="100000">
                                          <p:val>
                                            <p:strVal val="#ppt_y"/>
                                          </p:val>
                                        </p:tav>
                                      </p:tavLst>
                                    </p:anim>
                                    <p:anim calcmode="lin" valueType="num">
                                      <p:cBhvr>
                                        <p:cTn id="14" dur="500" fill="hold"/>
                                        <p:tgtEl>
                                          <p:spTgt spid="186370"/>
                                        </p:tgtEl>
                                        <p:attrNameLst>
                                          <p:attrName>ppt_w</p:attrName>
                                        </p:attrNameLst>
                                      </p:cBhvr>
                                      <p:tavLst>
                                        <p:tav tm="0">
                                          <p:val>
                                            <p:fltVal val="0"/>
                                          </p:val>
                                        </p:tav>
                                        <p:tav tm="100000">
                                          <p:val>
                                            <p:strVal val="#ppt_w"/>
                                          </p:val>
                                        </p:tav>
                                      </p:tavLst>
                                    </p:anim>
                                    <p:anim calcmode="lin" valueType="num">
                                      <p:cBhvr>
                                        <p:cTn id="15" dur="500" fill="hold"/>
                                        <p:tgtEl>
                                          <p:spTgt spid="186370"/>
                                        </p:tgtEl>
                                        <p:attrNameLst>
                                          <p:attrName>ppt_h</p:attrName>
                                        </p:attrNameLst>
                                      </p:cBhvr>
                                      <p:tavLst>
                                        <p:tav tm="0">
                                          <p:val>
                                            <p:strVal val="#ppt_h"/>
                                          </p:val>
                                        </p:tav>
                                        <p:tav tm="100000">
                                          <p:val>
                                            <p:strVal val="#ppt_h"/>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17" presetClass="entr" presetSubtype="8" fill="hold" nodeType="clickEffect">
                                  <p:stCondLst>
                                    <p:cond delay="0"/>
                                  </p:stCondLst>
                                  <p:childTnLst>
                                    <p:set>
                                      <p:cBhvr>
                                        <p:cTn id="19" dur="1" fill="hold">
                                          <p:stCondLst>
                                            <p:cond delay="0"/>
                                          </p:stCondLst>
                                        </p:cTn>
                                        <p:tgtEl>
                                          <p:spTgt spid="186371"/>
                                        </p:tgtEl>
                                        <p:attrNameLst>
                                          <p:attrName>style.visibility</p:attrName>
                                        </p:attrNameLst>
                                      </p:cBhvr>
                                      <p:to>
                                        <p:strVal val="visible"/>
                                      </p:to>
                                    </p:set>
                                    <p:anim calcmode="lin" valueType="num">
                                      <p:cBhvr>
                                        <p:cTn id="20" dur="500" fill="hold"/>
                                        <p:tgtEl>
                                          <p:spTgt spid="186371"/>
                                        </p:tgtEl>
                                        <p:attrNameLst>
                                          <p:attrName>ppt_x</p:attrName>
                                        </p:attrNameLst>
                                      </p:cBhvr>
                                      <p:tavLst>
                                        <p:tav tm="0">
                                          <p:val>
                                            <p:strVal val="#ppt_x-#ppt_w/2"/>
                                          </p:val>
                                        </p:tav>
                                        <p:tav tm="100000">
                                          <p:val>
                                            <p:strVal val="#ppt_x"/>
                                          </p:val>
                                        </p:tav>
                                      </p:tavLst>
                                    </p:anim>
                                    <p:anim calcmode="lin" valueType="num">
                                      <p:cBhvr>
                                        <p:cTn id="21" dur="500" fill="hold"/>
                                        <p:tgtEl>
                                          <p:spTgt spid="186371"/>
                                        </p:tgtEl>
                                        <p:attrNameLst>
                                          <p:attrName>ppt_y</p:attrName>
                                        </p:attrNameLst>
                                      </p:cBhvr>
                                      <p:tavLst>
                                        <p:tav tm="0">
                                          <p:val>
                                            <p:strVal val="#ppt_y"/>
                                          </p:val>
                                        </p:tav>
                                        <p:tav tm="100000">
                                          <p:val>
                                            <p:strVal val="#ppt_y"/>
                                          </p:val>
                                        </p:tav>
                                      </p:tavLst>
                                    </p:anim>
                                    <p:anim calcmode="lin" valueType="num">
                                      <p:cBhvr>
                                        <p:cTn id="22" dur="500" fill="hold"/>
                                        <p:tgtEl>
                                          <p:spTgt spid="186371"/>
                                        </p:tgtEl>
                                        <p:attrNameLst>
                                          <p:attrName>ppt_w</p:attrName>
                                        </p:attrNameLst>
                                      </p:cBhvr>
                                      <p:tavLst>
                                        <p:tav tm="0">
                                          <p:val>
                                            <p:fltVal val="0"/>
                                          </p:val>
                                        </p:tav>
                                        <p:tav tm="100000">
                                          <p:val>
                                            <p:strVal val="#ppt_w"/>
                                          </p:val>
                                        </p:tav>
                                      </p:tavLst>
                                    </p:anim>
                                    <p:anim calcmode="lin" valueType="num">
                                      <p:cBhvr>
                                        <p:cTn id="23" dur="500" fill="hold"/>
                                        <p:tgtEl>
                                          <p:spTgt spid="186371"/>
                                        </p:tgtEl>
                                        <p:attrNameLst>
                                          <p:attrName>ppt_h</p:attrName>
                                        </p:attrNameLst>
                                      </p:cBhvr>
                                      <p:tavLst>
                                        <p:tav tm="0">
                                          <p:val>
                                            <p:strVal val="#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8" fill="hold" nodeType="clickEffect">
                                  <p:stCondLst>
                                    <p:cond delay="0"/>
                                  </p:stCondLst>
                                  <p:childTnLst>
                                    <p:set>
                                      <p:cBhvr>
                                        <p:cTn id="27" dur="1" fill="hold">
                                          <p:stCondLst>
                                            <p:cond delay="0"/>
                                          </p:stCondLst>
                                        </p:cTn>
                                        <p:tgtEl>
                                          <p:spTgt spid="186372"/>
                                        </p:tgtEl>
                                        <p:attrNameLst>
                                          <p:attrName>style.visibility</p:attrName>
                                        </p:attrNameLst>
                                      </p:cBhvr>
                                      <p:to>
                                        <p:strVal val="visible"/>
                                      </p:to>
                                    </p:set>
                                    <p:anim calcmode="lin" valueType="num">
                                      <p:cBhvr>
                                        <p:cTn id="28" dur="500" fill="hold"/>
                                        <p:tgtEl>
                                          <p:spTgt spid="186372"/>
                                        </p:tgtEl>
                                        <p:attrNameLst>
                                          <p:attrName>ppt_x</p:attrName>
                                        </p:attrNameLst>
                                      </p:cBhvr>
                                      <p:tavLst>
                                        <p:tav tm="0">
                                          <p:val>
                                            <p:strVal val="#ppt_x-#ppt_w/2"/>
                                          </p:val>
                                        </p:tav>
                                        <p:tav tm="100000">
                                          <p:val>
                                            <p:strVal val="#ppt_x"/>
                                          </p:val>
                                        </p:tav>
                                      </p:tavLst>
                                    </p:anim>
                                    <p:anim calcmode="lin" valueType="num">
                                      <p:cBhvr>
                                        <p:cTn id="29" dur="500" fill="hold"/>
                                        <p:tgtEl>
                                          <p:spTgt spid="186372"/>
                                        </p:tgtEl>
                                        <p:attrNameLst>
                                          <p:attrName>ppt_y</p:attrName>
                                        </p:attrNameLst>
                                      </p:cBhvr>
                                      <p:tavLst>
                                        <p:tav tm="0">
                                          <p:val>
                                            <p:strVal val="#ppt_y"/>
                                          </p:val>
                                        </p:tav>
                                        <p:tav tm="100000">
                                          <p:val>
                                            <p:strVal val="#ppt_y"/>
                                          </p:val>
                                        </p:tav>
                                      </p:tavLst>
                                    </p:anim>
                                    <p:anim calcmode="lin" valueType="num">
                                      <p:cBhvr>
                                        <p:cTn id="30" dur="500" fill="hold"/>
                                        <p:tgtEl>
                                          <p:spTgt spid="186372"/>
                                        </p:tgtEl>
                                        <p:attrNameLst>
                                          <p:attrName>ppt_w</p:attrName>
                                        </p:attrNameLst>
                                      </p:cBhvr>
                                      <p:tavLst>
                                        <p:tav tm="0">
                                          <p:val>
                                            <p:fltVal val="0"/>
                                          </p:val>
                                        </p:tav>
                                        <p:tav tm="100000">
                                          <p:val>
                                            <p:strVal val="#ppt_w"/>
                                          </p:val>
                                        </p:tav>
                                      </p:tavLst>
                                    </p:anim>
                                    <p:anim calcmode="lin" valueType="num">
                                      <p:cBhvr>
                                        <p:cTn id="31" dur="500" fill="hold"/>
                                        <p:tgtEl>
                                          <p:spTgt spid="186372"/>
                                        </p:tgtEl>
                                        <p:attrNameLst>
                                          <p:attrName>ppt_h</p:attrName>
                                        </p:attrNameLst>
                                      </p:cBhvr>
                                      <p:tavLst>
                                        <p:tav tm="0">
                                          <p:val>
                                            <p:strVal val="#ppt_h"/>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17" presetClass="entr" presetSubtype="8" fill="hold" nodeType="clickEffect">
                                  <p:stCondLst>
                                    <p:cond delay="0"/>
                                  </p:stCondLst>
                                  <p:childTnLst>
                                    <p:set>
                                      <p:cBhvr>
                                        <p:cTn id="35" dur="1" fill="hold">
                                          <p:stCondLst>
                                            <p:cond delay="0"/>
                                          </p:stCondLst>
                                        </p:cTn>
                                        <p:tgtEl>
                                          <p:spTgt spid="186373"/>
                                        </p:tgtEl>
                                        <p:attrNameLst>
                                          <p:attrName>style.visibility</p:attrName>
                                        </p:attrNameLst>
                                      </p:cBhvr>
                                      <p:to>
                                        <p:strVal val="visible"/>
                                      </p:to>
                                    </p:set>
                                    <p:anim calcmode="lin" valueType="num">
                                      <p:cBhvr>
                                        <p:cTn id="36" dur="500" fill="hold"/>
                                        <p:tgtEl>
                                          <p:spTgt spid="186373"/>
                                        </p:tgtEl>
                                        <p:attrNameLst>
                                          <p:attrName>ppt_x</p:attrName>
                                        </p:attrNameLst>
                                      </p:cBhvr>
                                      <p:tavLst>
                                        <p:tav tm="0">
                                          <p:val>
                                            <p:strVal val="#ppt_x-#ppt_w/2"/>
                                          </p:val>
                                        </p:tav>
                                        <p:tav tm="100000">
                                          <p:val>
                                            <p:strVal val="#ppt_x"/>
                                          </p:val>
                                        </p:tav>
                                      </p:tavLst>
                                    </p:anim>
                                    <p:anim calcmode="lin" valueType="num">
                                      <p:cBhvr>
                                        <p:cTn id="37" dur="500" fill="hold"/>
                                        <p:tgtEl>
                                          <p:spTgt spid="186373"/>
                                        </p:tgtEl>
                                        <p:attrNameLst>
                                          <p:attrName>ppt_y</p:attrName>
                                        </p:attrNameLst>
                                      </p:cBhvr>
                                      <p:tavLst>
                                        <p:tav tm="0">
                                          <p:val>
                                            <p:strVal val="#ppt_y"/>
                                          </p:val>
                                        </p:tav>
                                        <p:tav tm="100000">
                                          <p:val>
                                            <p:strVal val="#ppt_y"/>
                                          </p:val>
                                        </p:tav>
                                      </p:tavLst>
                                    </p:anim>
                                    <p:anim calcmode="lin" valueType="num">
                                      <p:cBhvr>
                                        <p:cTn id="38" dur="500" fill="hold"/>
                                        <p:tgtEl>
                                          <p:spTgt spid="186373"/>
                                        </p:tgtEl>
                                        <p:attrNameLst>
                                          <p:attrName>ppt_w</p:attrName>
                                        </p:attrNameLst>
                                      </p:cBhvr>
                                      <p:tavLst>
                                        <p:tav tm="0">
                                          <p:val>
                                            <p:fltVal val="0"/>
                                          </p:val>
                                        </p:tav>
                                        <p:tav tm="100000">
                                          <p:val>
                                            <p:strVal val="#ppt_w"/>
                                          </p:val>
                                        </p:tav>
                                      </p:tavLst>
                                    </p:anim>
                                    <p:anim calcmode="lin" valueType="num">
                                      <p:cBhvr>
                                        <p:cTn id="39" dur="500" fill="hold"/>
                                        <p:tgtEl>
                                          <p:spTgt spid="18637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5"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Text Box 2"/>
          <p:cNvSpPr txBox="1">
            <a:spLocks noChangeArrowheads="1"/>
          </p:cNvSpPr>
          <p:nvPr/>
        </p:nvSpPr>
        <p:spPr bwMode="auto">
          <a:xfrm>
            <a:off x="304800" y="414338"/>
            <a:ext cx="462724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a:solidFill>
                  <a:srgbClr val="FF3300"/>
                </a:solidFill>
              </a:rPr>
              <a:t>2.</a:t>
            </a:r>
            <a:r>
              <a:rPr lang="en-US" altLang="zh-CN" sz="2400" b="1" dirty="0">
                <a:solidFill>
                  <a:srgbClr val="FF3300"/>
                </a:solidFill>
                <a:latin typeface="宋体" panose="02010600030101010101" pitchFamily="2" charset="-122"/>
              </a:rPr>
              <a:t> </a:t>
            </a:r>
            <a:r>
              <a:rPr lang="zh-CN" altLang="en-US" sz="2400" b="1" dirty="0">
                <a:solidFill>
                  <a:srgbClr val="FF3300"/>
                </a:solidFill>
                <a:latin typeface="宋体" panose="02010600030101010101" pitchFamily="2" charset="-122"/>
              </a:rPr>
              <a:t>特勒根定理之似功率守恒   </a:t>
            </a:r>
            <a:endParaRPr lang="zh-CN" altLang="en-US" sz="2400" b="1" dirty="0">
              <a:solidFill>
                <a:srgbClr val="FF3300"/>
              </a:solidFill>
              <a:ea typeface="楷体_GB2312" pitchFamily="49" charset="-122"/>
            </a:endParaRPr>
          </a:p>
        </p:txBody>
      </p:sp>
      <p:graphicFrame>
        <p:nvGraphicFramePr>
          <p:cNvPr id="187395" name="Object 3"/>
          <p:cNvGraphicFramePr>
            <a:graphicFrameLocks/>
          </p:cNvGraphicFramePr>
          <p:nvPr>
            <p:extLst>
              <p:ext uri="{D42A27DB-BD31-4B8C-83A1-F6EECF244321}">
                <p14:modId xmlns:p14="http://schemas.microsoft.com/office/powerpoint/2010/main" val="467150054"/>
              </p:ext>
            </p:extLst>
          </p:nvPr>
        </p:nvGraphicFramePr>
        <p:xfrm>
          <a:off x="392113" y="884238"/>
          <a:ext cx="8307387" cy="2819400"/>
        </p:xfrm>
        <a:graphic>
          <a:graphicData uri="http://schemas.openxmlformats.org/presentationml/2006/ole">
            <mc:AlternateContent xmlns:mc="http://schemas.openxmlformats.org/markup-compatibility/2006">
              <mc:Choice xmlns:v="urn:schemas-microsoft-com:vml" Requires="v">
                <p:oleObj spid="_x0000_s59538" name="Equation" r:id="rId3" imgW="3987720" imgH="1409400" progId="Equation.DSMT4">
                  <p:embed/>
                </p:oleObj>
              </mc:Choice>
              <mc:Fallback>
                <p:oleObj name="Equation" r:id="rId3" imgW="3987720" imgH="1409400" progId="Equation.DSMT4">
                  <p:embed/>
                  <p:pic>
                    <p:nvPicPr>
                      <p:cNvPr id="187395" name="Object 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884238"/>
                        <a:ext cx="8307387" cy="281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7396" name="Text Box 4"/>
          <p:cNvSpPr txBox="1">
            <a:spLocks noChangeArrowheads="1"/>
          </p:cNvSpPr>
          <p:nvPr/>
        </p:nvSpPr>
        <p:spPr bwMode="auto">
          <a:xfrm>
            <a:off x="579438" y="4403597"/>
            <a:ext cx="7604125" cy="1017844"/>
          </a:xfrm>
          <a:prstGeom prst="rect">
            <a:avLst/>
          </a:prstGeom>
          <a:solidFill>
            <a:srgbClr val="99FF99"/>
          </a:solidFill>
          <a:ln>
            <a:noFill/>
          </a:ln>
          <a:effectLst>
            <a:outerShdw dist="107763" dir="2700000" algn="ctr" rotWithShape="0">
              <a:schemeClr val="bg2"/>
            </a:outerShdw>
          </a:effectLst>
          <a:extLst>
            <a:ext uri="{91240B29-F687-4F45-9708-019B960494DF}">
              <a14:hiddenLine xmlns:a14="http://schemas.microsoft.com/office/drawing/2010/main" w="19050">
                <a:solidFill>
                  <a:schemeClr val="tx1"/>
                </a:solidFill>
                <a:miter lim="800000"/>
                <a:headEnd/>
                <a:tailEnd/>
              </a14:hiddenLine>
            </a:ext>
          </a:extLst>
        </p:spPr>
        <p:txBody>
          <a:bodyPr lIns="90000" tIns="46800" rIns="90000" bIns="46800" anchor="ctr">
            <a:spAutoFit/>
          </a:bodyPr>
          <a:lstStyle/>
          <a:p>
            <a:pPr>
              <a:spcBef>
                <a:spcPct val="50000"/>
              </a:spcBef>
              <a:buClr>
                <a:schemeClr val="accent2"/>
              </a:buClr>
              <a:buSzPct val="75000"/>
              <a:buFont typeface="Monotype Sorts" pitchFamily="2" charset="2"/>
              <a:buNone/>
            </a:pPr>
            <a:r>
              <a:rPr kumimoji="0" lang="zh-CN" altLang="en-US" sz="2400" b="1" dirty="0">
                <a:solidFill>
                  <a:srgbClr val="FF3300"/>
                </a:solidFill>
              </a:rPr>
              <a:t>注意</a:t>
            </a:r>
            <a:r>
              <a:rPr kumimoji="0" lang="zh-CN" altLang="en-US" sz="2400" b="1" dirty="0">
                <a:sym typeface="Wingdings" panose="05000000000000000000" pitchFamily="2" charset="2"/>
              </a:rPr>
              <a:t>（</a:t>
            </a:r>
            <a:r>
              <a:rPr kumimoji="0" lang="en-US" altLang="zh-CN" sz="2400" b="1" dirty="0">
                <a:ea typeface="楷体_GB2312" pitchFamily="49" charset="-122"/>
              </a:rPr>
              <a:t>1</a:t>
            </a:r>
            <a:r>
              <a:rPr kumimoji="0" lang="zh-CN" altLang="en-US" sz="2400" b="1" dirty="0">
                <a:ea typeface="楷体_GB2312" pitchFamily="49" charset="-122"/>
              </a:rPr>
              <a:t>）对应支路取相同的参考方向。</a:t>
            </a:r>
          </a:p>
          <a:p>
            <a:pPr>
              <a:spcBef>
                <a:spcPct val="50000"/>
              </a:spcBef>
              <a:buClr>
                <a:schemeClr val="accent2"/>
              </a:buClr>
              <a:buSzPct val="75000"/>
              <a:buFont typeface="Monotype Sorts" pitchFamily="2" charset="2"/>
              <a:buNone/>
            </a:pPr>
            <a:r>
              <a:rPr kumimoji="0" lang="zh-CN" altLang="en-US" sz="2400" b="1" dirty="0">
                <a:ea typeface="楷体_GB2312" pitchFamily="49" charset="-122"/>
              </a:rPr>
              <a:t>    （</a:t>
            </a:r>
            <a:r>
              <a:rPr kumimoji="0" lang="en-US" altLang="zh-CN" sz="2400" b="1" dirty="0">
                <a:ea typeface="楷体_GB2312" pitchFamily="49" charset="-122"/>
              </a:rPr>
              <a:t>2</a:t>
            </a:r>
            <a:r>
              <a:rPr kumimoji="0" lang="zh-CN" altLang="en-US" sz="2400" b="1" dirty="0">
                <a:ea typeface="楷体_GB2312" pitchFamily="49" charset="-122"/>
              </a:rPr>
              <a:t>）各支路电压、电流均取关联参考方向。</a:t>
            </a:r>
          </a:p>
        </p:txBody>
      </p:sp>
    </p:spTree>
    <p:extLst>
      <p:ext uri="{BB962C8B-B14F-4D97-AF65-F5344CB8AC3E}">
        <p14:creationId xmlns:p14="http://schemas.microsoft.com/office/powerpoint/2010/main" val="29345106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0" fill="hold" nodeType="clickEffect">
                                  <p:stCondLst>
                                    <p:cond delay="0"/>
                                  </p:stCondLst>
                                  <p:childTnLst>
                                    <p:set>
                                      <p:cBhvr>
                                        <p:cTn id="6" dur="1" fill="hold">
                                          <p:stCondLst>
                                            <p:cond delay="0"/>
                                          </p:stCondLst>
                                        </p:cTn>
                                        <p:tgtEl>
                                          <p:spTgt spid="187395"/>
                                        </p:tgtEl>
                                        <p:attrNameLst>
                                          <p:attrName>style.visibility</p:attrName>
                                        </p:attrNameLst>
                                      </p:cBhvr>
                                      <p:to>
                                        <p:strVal val="visible"/>
                                      </p:to>
                                    </p:set>
                                    <p:anim calcmode="lin" valueType="num">
                                      <p:cBhvr>
                                        <p:cTn id="7" dur="500" fill="hold"/>
                                        <p:tgtEl>
                                          <p:spTgt spid="187395"/>
                                        </p:tgtEl>
                                        <p:attrNameLst>
                                          <p:attrName>ppt_w</p:attrName>
                                        </p:attrNameLst>
                                      </p:cBhvr>
                                      <p:tavLst>
                                        <p:tav tm="0">
                                          <p:val>
                                            <p:fltVal val="0"/>
                                          </p:val>
                                        </p:tav>
                                        <p:tav tm="100000">
                                          <p:val>
                                            <p:strVal val="#ppt_w"/>
                                          </p:val>
                                        </p:tav>
                                      </p:tavLst>
                                    </p:anim>
                                    <p:anim calcmode="lin" valueType="num">
                                      <p:cBhvr>
                                        <p:cTn id="8" dur="500" fill="hold"/>
                                        <p:tgtEl>
                                          <p:spTgt spid="187395"/>
                                        </p:tgtEl>
                                        <p:attrNameLst>
                                          <p:attrName>ppt_h</p:attrName>
                                        </p:attrNameLst>
                                      </p:cBhvr>
                                      <p:tavLst>
                                        <p:tav tm="0">
                                          <p:val>
                                            <p:strVal val="#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187396"/>
                                        </p:tgtEl>
                                        <p:attrNameLst>
                                          <p:attrName>style.visibility</p:attrName>
                                        </p:attrNameLst>
                                      </p:cBhvr>
                                      <p:to>
                                        <p:strVal val="visible"/>
                                      </p:to>
                                    </p:set>
                                    <p:anim calcmode="lin" valueType="num">
                                      <p:cBhvr>
                                        <p:cTn id="13" dur="500" fill="hold"/>
                                        <p:tgtEl>
                                          <p:spTgt spid="187396"/>
                                        </p:tgtEl>
                                        <p:attrNameLst>
                                          <p:attrName>ppt_x</p:attrName>
                                        </p:attrNameLst>
                                      </p:cBhvr>
                                      <p:tavLst>
                                        <p:tav tm="0">
                                          <p:val>
                                            <p:strVal val="#ppt_x-#ppt_w/2"/>
                                          </p:val>
                                        </p:tav>
                                        <p:tav tm="100000">
                                          <p:val>
                                            <p:strVal val="#ppt_x"/>
                                          </p:val>
                                        </p:tav>
                                      </p:tavLst>
                                    </p:anim>
                                    <p:anim calcmode="lin" valueType="num">
                                      <p:cBhvr>
                                        <p:cTn id="14" dur="500" fill="hold"/>
                                        <p:tgtEl>
                                          <p:spTgt spid="187396"/>
                                        </p:tgtEl>
                                        <p:attrNameLst>
                                          <p:attrName>ppt_y</p:attrName>
                                        </p:attrNameLst>
                                      </p:cBhvr>
                                      <p:tavLst>
                                        <p:tav tm="0">
                                          <p:val>
                                            <p:strVal val="#ppt_y"/>
                                          </p:val>
                                        </p:tav>
                                        <p:tav tm="100000">
                                          <p:val>
                                            <p:strVal val="#ppt_y"/>
                                          </p:val>
                                        </p:tav>
                                      </p:tavLst>
                                    </p:anim>
                                    <p:anim calcmode="lin" valueType="num">
                                      <p:cBhvr>
                                        <p:cTn id="15" dur="500" fill="hold"/>
                                        <p:tgtEl>
                                          <p:spTgt spid="187396"/>
                                        </p:tgtEl>
                                        <p:attrNameLst>
                                          <p:attrName>ppt_w</p:attrName>
                                        </p:attrNameLst>
                                      </p:cBhvr>
                                      <p:tavLst>
                                        <p:tav tm="0">
                                          <p:val>
                                            <p:fltVal val="0"/>
                                          </p:val>
                                        </p:tav>
                                        <p:tav tm="100000">
                                          <p:val>
                                            <p:strVal val="#ppt_w"/>
                                          </p:val>
                                        </p:tav>
                                      </p:tavLst>
                                    </p:anim>
                                    <p:anim calcmode="lin" valueType="num">
                                      <p:cBhvr>
                                        <p:cTn id="16" dur="500" fill="hold"/>
                                        <p:tgtEl>
                                          <p:spTgt spid="18739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6"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484188" y="550863"/>
            <a:ext cx="46638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a:solidFill>
                  <a:srgbClr val="FF3300"/>
                </a:solidFill>
                <a:ea typeface="楷体_GB2312" pitchFamily="49" charset="-122"/>
              </a:rPr>
              <a:t>3.</a:t>
            </a:r>
            <a:r>
              <a:rPr lang="zh-CN" altLang="en-US" sz="2400" b="1" dirty="0">
                <a:solidFill>
                  <a:srgbClr val="FF3300"/>
                </a:solidFill>
                <a:latin typeface="宋体" panose="02010600030101010101" pitchFamily="2" charset="-122"/>
              </a:rPr>
              <a:t>特勒根定理之</a:t>
            </a:r>
            <a:r>
              <a:rPr lang="zh-CN" altLang="en-US" sz="2400" b="1" dirty="0">
                <a:solidFill>
                  <a:srgbClr val="FF3300"/>
                </a:solidFill>
              </a:rPr>
              <a:t>功率守衡定理  </a:t>
            </a:r>
          </a:p>
        </p:txBody>
      </p:sp>
      <p:sp>
        <p:nvSpPr>
          <p:cNvPr id="190467" name="Text Box 3"/>
          <p:cNvSpPr txBox="1">
            <a:spLocks noChangeArrowheads="1"/>
          </p:cNvSpPr>
          <p:nvPr/>
        </p:nvSpPr>
        <p:spPr bwMode="auto">
          <a:xfrm>
            <a:off x="528638" y="1244600"/>
            <a:ext cx="76962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2400">
                <a:solidFill>
                  <a:schemeClr val="tx1"/>
                </a:solidFill>
                <a:latin typeface="Times New Roman" panose="02020603050405020304" pitchFamily="18" charset="0"/>
                <a:ea typeface="宋体" panose="02010600030101010101" pitchFamily="2" charset="-122"/>
              </a:defRPr>
            </a:lvl1pPr>
            <a:lvl2pPr marL="857250">
              <a:defRPr kumimoji="1" sz="2400">
                <a:solidFill>
                  <a:schemeClr val="tx1"/>
                </a:solidFill>
                <a:latin typeface="Times New Roman" panose="02020603050405020304" pitchFamily="18" charset="0"/>
                <a:ea typeface="宋体" panose="02010600030101010101" pitchFamily="2" charset="-122"/>
              </a:defRPr>
            </a:lvl2pPr>
            <a:lvl3pPr marL="104775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zh-CN" altLang="en-US" b="1" dirty="0"/>
              <a:t>在任一瞬间，任一电路中的所有支路所吸收的瞬时 功率的代数和为零，即  </a:t>
            </a:r>
          </a:p>
        </p:txBody>
      </p:sp>
      <p:sp>
        <p:nvSpPr>
          <p:cNvPr id="190468" name="Text Box 4"/>
          <p:cNvSpPr txBox="1">
            <a:spLocks noChangeArrowheads="1"/>
          </p:cNvSpPr>
          <p:nvPr/>
        </p:nvSpPr>
        <p:spPr bwMode="auto">
          <a:xfrm>
            <a:off x="1176338" y="4797152"/>
            <a:ext cx="6400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latin typeface="宋体" panose="02010600030101010101" pitchFamily="2" charset="-122"/>
                <a:ea typeface="宋体" panose="02010600030101010101" pitchFamily="2" charset="-122"/>
              </a:rPr>
              <a:t>此亦可认为特勒根定理在同一电路上的表述。  </a:t>
            </a:r>
          </a:p>
        </p:txBody>
      </p:sp>
      <p:graphicFrame>
        <p:nvGraphicFramePr>
          <p:cNvPr id="190469" name="Object 5"/>
          <p:cNvGraphicFramePr>
            <a:graphicFrameLocks noChangeAspect="1"/>
          </p:cNvGraphicFramePr>
          <p:nvPr/>
        </p:nvGraphicFramePr>
        <p:xfrm>
          <a:off x="2909888" y="2387600"/>
          <a:ext cx="2736850" cy="835025"/>
        </p:xfrm>
        <a:graphic>
          <a:graphicData uri="http://schemas.openxmlformats.org/presentationml/2006/ole">
            <mc:AlternateContent xmlns:mc="http://schemas.openxmlformats.org/markup-compatibility/2006">
              <mc:Choice xmlns:v="urn:schemas-microsoft-com:vml" Requires="v">
                <p:oleObj spid="_x0000_s60706" name="公式" r:id="rId3" imgW="1206360" imgH="368280" progId="Equation.3">
                  <p:embed/>
                </p:oleObj>
              </mc:Choice>
              <mc:Fallback>
                <p:oleObj name="公式" r:id="rId3" imgW="1206360" imgH="368280" progId="Equation.3">
                  <p:embed/>
                  <p:pic>
                    <p:nvPicPr>
                      <p:cNvPr id="190469"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9888" y="2387600"/>
                        <a:ext cx="2736850" cy="835025"/>
                      </a:xfrm>
                      <a:prstGeom prst="rect">
                        <a:avLst/>
                      </a:prstGeom>
                      <a:solidFill>
                        <a:srgbClr val="00FFCC"/>
                      </a:solidFill>
                      <a:ln>
                        <a:noFill/>
                      </a:ln>
                      <a:effectLst>
                        <a:prstShdw prst="shdw17" dist="17961" dir="2700000">
                          <a:srgbClr val="00FFCC">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90470" name="Group 6"/>
          <p:cNvGrpSpPr>
            <a:grpSpLocks/>
          </p:cNvGrpSpPr>
          <p:nvPr/>
        </p:nvGrpSpPr>
        <p:grpSpPr bwMode="auto">
          <a:xfrm>
            <a:off x="528638" y="3473450"/>
            <a:ext cx="7924800" cy="958850"/>
            <a:chOff x="324" y="1932"/>
            <a:chExt cx="4992" cy="604"/>
          </a:xfrm>
        </p:grpSpPr>
        <p:sp>
          <p:nvSpPr>
            <p:cNvPr id="190471" name="Text Box 7"/>
            <p:cNvSpPr txBox="1">
              <a:spLocks noChangeArrowheads="1"/>
            </p:cNvSpPr>
            <p:nvPr/>
          </p:nvSpPr>
          <p:spPr bwMode="auto">
            <a:xfrm>
              <a:off x="324" y="1932"/>
              <a:ext cx="4992" cy="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20000"/>
                </a:lnSpc>
                <a:spcBef>
                  <a:spcPct val="50000"/>
                </a:spcBef>
              </a:pPr>
              <a:r>
                <a:rPr lang="zh-CN" altLang="en-US" sz="2400" b="1" dirty="0"/>
                <a:t>将特勒根定理用于同一电路中各支路电流、电压即可证得上述关系。</a:t>
              </a:r>
            </a:p>
          </p:txBody>
        </p:sp>
        <p:graphicFrame>
          <p:nvGraphicFramePr>
            <p:cNvPr id="190472" name="Object 8"/>
            <p:cNvGraphicFramePr>
              <a:graphicFrameLocks noChangeAspect="1"/>
            </p:cNvGraphicFramePr>
            <p:nvPr/>
          </p:nvGraphicFramePr>
          <p:xfrm>
            <a:off x="1670" y="2252"/>
            <a:ext cx="3613" cy="284"/>
          </p:xfrm>
          <a:graphic>
            <a:graphicData uri="http://schemas.openxmlformats.org/presentationml/2006/ole">
              <mc:AlternateContent xmlns:mc="http://schemas.openxmlformats.org/markup-compatibility/2006">
                <mc:Choice xmlns:v="urn:schemas-microsoft-com:vml" Requires="v">
                  <p:oleObj spid="_x0000_s60707" name="Equation" r:id="rId5" imgW="3200400" imgH="253800" progId="Equation.3">
                    <p:embed/>
                  </p:oleObj>
                </mc:Choice>
                <mc:Fallback>
                  <p:oleObj name="Equation" r:id="rId5" imgW="3200400" imgH="253800" progId="Equation.3">
                    <p:embed/>
                    <p:pic>
                      <p:nvPicPr>
                        <p:cNvPr id="190472"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0" y="2252"/>
                          <a:ext cx="3613"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5701730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0467"/>
                                        </p:tgtEl>
                                        <p:attrNameLst>
                                          <p:attrName>style.visibility</p:attrName>
                                        </p:attrNameLst>
                                      </p:cBhvr>
                                      <p:to>
                                        <p:strVal val="visible"/>
                                      </p:to>
                                    </p:set>
                                    <p:animEffect transition="in" filter="box(out)">
                                      <p:cBhvr>
                                        <p:cTn id="7" dur="500"/>
                                        <p:tgtEl>
                                          <p:spTgt spid="190467"/>
                                        </p:tgtEl>
                                      </p:cBhvr>
                                    </p:animEffect>
                                  </p:childTnLst>
                                </p:cTn>
                              </p:par>
                            </p:childTnLst>
                          </p:cTn>
                        </p:par>
                        <p:par>
                          <p:cTn id="8" fill="hold" nodeType="afterGroup">
                            <p:stCondLst>
                              <p:cond delay="500"/>
                            </p:stCondLst>
                            <p:childTnLst>
                              <p:par>
                                <p:cTn id="9" presetID="4" presetClass="entr" presetSubtype="32" fill="hold" nodeType="afterEffect">
                                  <p:stCondLst>
                                    <p:cond delay="0"/>
                                  </p:stCondLst>
                                  <p:childTnLst>
                                    <p:set>
                                      <p:cBhvr>
                                        <p:cTn id="10" dur="1" fill="hold">
                                          <p:stCondLst>
                                            <p:cond delay="0"/>
                                          </p:stCondLst>
                                        </p:cTn>
                                        <p:tgtEl>
                                          <p:spTgt spid="190469"/>
                                        </p:tgtEl>
                                        <p:attrNameLst>
                                          <p:attrName>style.visibility</p:attrName>
                                        </p:attrNameLst>
                                      </p:cBhvr>
                                      <p:to>
                                        <p:strVal val="visible"/>
                                      </p:to>
                                    </p:set>
                                    <p:animEffect transition="in" filter="box(out)">
                                      <p:cBhvr>
                                        <p:cTn id="11" dur="500"/>
                                        <p:tgtEl>
                                          <p:spTgt spid="1904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190470"/>
                                        </p:tgtEl>
                                        <p:attrNameLst>
                                          <p:attrName>style.visibility</p:attrName>
                                        </p:attrNameLst>
                                      </p:cBhvr>
                                      <p:to>
                                        <p:strVal val="visible"/>
                                      </p:to>
                                    </p:set>
                                    <p:animEffect transition="in" filter="wipe(left)">
                                      <p:cBhvr>
                                        <p:cTn id="16" dur="500"/>
                                        <p:tgtEl>
                                          <p:spTgt spid="19047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90468"/>
                                        </p:tgtEl>
                                        <p:attrNameLst>
                                          <p:attrName>style.visibility</p:attrName>
                                        </p:attrNameLst>
                                      </p:cBhvr>
                                      <p:to>
                                        <p:strVal val="visible"/>
                                      </p:to>
                                    </p:set>
                                    <p:animEffect transition="in" filter="wipe(left)">
                                      <p:cBhvr>
                                        <p:cTn id="21" dur="500"/>
                                        <p:tgtEl>
                                          <p:spTgt spid="190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autoUpdateAnimBg="0"/>
      <p:bldP spid="190468" grpId="0"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ext Box 2"/>
          <p:cNvSpPr txBox="1">
            <a:spLocks noChangeArrowheads="1"/>
          </p:cNvSpPr>
          <p:nvPr/>
        </p:nvSpPr>
        <p:spPr bwMode="auto">
          <a:xfrm>
            <a:off x="484188" y="550863"/>
            <a:ext cx="75441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a:solidFill>
                  <a:srgbClr val="FF3300"/>
                </a:solidFill>
                <a:ea typeface="楷体_GB2312" pitchFamily="49" charset="-122"/>
              </a:rPr>
              <a:t>4.</a:t>
            </a:r>
            <a:r>
              <a:rPr lang="zh-CN" altLang="en-US" sz="2400" b="1" dirty="0">
                <a:solidFill>
                  <a:srgbClr val="FF3300"/>
                </a:solidFill>
                <a:latin typeface="宋体" panose="02010600030101010101" pitchFamily="2" charset="-122"/>
              </a:rPr>
              <a:t>线性电阻构成的两端口网络之特勒根定理</a:t>
            </a:r>
            <a:endParaRPr lang="zh-CN" altLang="en-US" sz="2400" b="1" dirty="0">
              <a:solidFill>
                <a:srgbClr val="FF3300"/>
              </a:solidFill>
            </a:endParaRPr>
          </a:p>
        </p:txBody>
      </p:sp>
      <p:grpSp>
        <p:nvGrpSpPr>
          <p:cNvPr id="190470" name="Group 6"/>
          <p:cNvGrpSpPr>
            <a:grpSpLocks/>
          </p:cNvGrpSpPr>
          <p:nvPr/>
        </p:nvGrpSpPr>
        <p:grpSpPr bwMode="auto">
          <a:xfrm>
            <a:off x="485776" y="5121297"/>
            <a:ext cx="7924800" cy="922338"/>
            <a:chOff x="559" y="2970"/>
            <a:chExt cx="4992" cy="581"/>
          </a:xfrm>
        </p:grpSpPr>
        <p:sp>
          <p:nvSpPr>
            <p:cNvPr id="190471" name="Text Box 7"/>
            <p:cNvSpPr txBox="1">
              <a:spLocks noChangeArrowheads="1"/>
            </p:cNvSpPr>
            <p:nvPr/>
          </p:nvSpPr>
          <p:spPr bwMode="auto">
            <a:xfrm>
              <a:off x="559" y="2970"/>
              <a:ext cx="4992"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0000"/>
                </a:lnSpc>
                <a:spcBef>
                  <a:spcPct val="50000"/>
                </a:spcBef>
              </a:pPr>
              <a:r>
                <a:rPr lang="zh-CN" altLang="en-US" sz="2400" b="1" dirty="0">
                  <a:solidFill>
                    <a:srgbClr val="FF0000"/>
                  </a:solidFill>
                </a:rPr>
                <a:t>得到端口变量关系方程：</a:t>
              </a:r>
            </a:p>
          </p:txBody>
        </p:sp>
        <mc:AlternateContent xmlns:mc="http://schemas.openxmlformats.org/markup-compatibility/2006" xmlns:a14="http://schemas.microsoft.com/office/drawing/2010/main">
          <mc:Choice Requires="a14">
            <p:sp>
              <p:nvSpPr>
                <p:cNvPr id="190472" name="Object 8"/>
                <p:cNvSpPr txBox="1"/>
                <p:nvPr/>
              </p:nvSpPr>
              <p:spPr bwMode="auto">
                <a:xfrm>
                  <a:off x="831" y="3267"/>
                  <a:ext cx="4535" cy="284"/>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CN" altLang="en-US" sz="3600" i="1" smtClean="0">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𝑢</m:t>
                            </m:r>
                          </m:e>
                          <m:sub>
                            <m:r>
                              <a:rPr lang="en-US" altLang="zh-CN" sz="3600" i="1">
                                <a:solidFill>
                                  <a:srgbClr val="FF0000"/>
                                </a:solidFill>
                                <a:latin typeface="Cambria Math" panose="02040503050406030204" pitchFamily="18" charset="0"/>
                              </a:rPr>
                              <m:t>1</m:t>
                            </m:r>
                          </m:sub>
                        </m:sSub>
                        <m:sSub>
                          <m:sSubPr>
                            <m:ctrlPr>
                              <a:rPr lang="zh-CN" altLang="en-US" sz="3600" i="1">
                                <a:solidFill>
                                  <a:srgbClr val="FF0000"/>
                                </a:solidFill>
                                <a:latin typeface="Cambria Math" panose="02040503050406030204" pitchFamily="18" charset="0"/>
                              </a:rPr>
                            </m:ctrlPr>
                          </m:sSubPr>
                          <m:e>
                            <m:acc>
                              <m:accPr>
                                <m:chr m:val="̂"/>
                                <m:ctrlPr>
                                  <a:rPr lang="zh-CN" altLang="en-US" sz="3600" i="1">
                                    <a:solidFill>
                                      <a:srgbClr val="FF0000"/>
                                    </a:solidFill>
                                    <a:latin typeface="Cambria Math" panose="02040503050406030204" pitchFamily="18" charset="0"/>
                                  </a:rPr>
                                </m:ctrlPr>
                              </m:accPr>
                              <m:e>
                                <m:r>
                                  <a:rPr lang="zh-CN" altLang="en-US" sz="3600" i="1">
                                    <a:solidFill>
                                      <a:srgbClr val="FF0000"/>
                                    </a:solidFill>
                                    <a:latin typeface="Cambria Math" panose="02040503050406030204" pitchFamily="18" charset="0"/>
                                  </a:rPr>
                                  <m:t>𝑖</m:t>
                                </m:r>
                              </m:e>
                            </m:acc>
                          </m:e>
                          <m:sub>
                            <m:r>
                              <a:rPr lang="en-US" altLang="zh-CN" sz="3600" i="1">
                                <a:solidFill>
                                  <a:srgbClr val="FF0000"/>
                                </a:solidFill>
                                <a:latin typeface="Cambria Math" panose="02040503050406030204" pitchFamily="18" charset="0"/>
                              </a:rPr>
                              <m:t>1</m:t>
                            </m:r>
                          </m:sub>
                        </m:sSub>
                        <m:r>
                          <a:rPr lang="en-US" altLang="zh-CN" sz="3600" i="1">
                            <a:solidFill>
                              <a:srgbClr val="FF0000"/>
                            </a:solidFill>
                            <a:latin typeface="Cambria Math" panose="02040503050406030204" pitchFamily="18" charset="0"/>
                          </a:rPr>
                          <m:t>+</m:t>
                        </m:r>
                        <m:sSub>
                          <m:sSubPr>
                            <m:ctrlPr>
                              <a:rPr lang="zh-CN" altLang="en-US" sz="3600" i="1">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𝑢</m:t>
                            </m:r>
                          </m:e>
                          <m:sub>
                            <m:r>
                              <a:rPr lang="en-US" altLang="zh-CN" sz="3600" i="1">
                                <a:solidFill>
                                  <a:srgbClr val="FF0000"/>
                                </a:solidFill>
                                <a:latin typeface="Cambria Math" panose="02040503050406030204" pitchFamily="18" charset="0"/>
                              </a:rPr>
                              <m:t>2</m:t>
                            </m:r>
                          </m:sub>
                        </m:sSub>
                        <m:sSub>
                          <m:sSubPr>
                            <m:ctrlPr>
                              <a:rPr lang="zh-CN" altLang="en-US" sz="3600" i="1">
                                <a:solidFill>
                                  <a:srgbClr val="FF0000"/>
                                </a:solidFill>
                                <a:latin typeface="Cambria Math" panose="02040503050406030204" pitchFamily="18" charset="0"/>
                              </a:rPr>
                            </m:ctrlPr>
                          </m:sSubPr>
                          <m:e>
                            <m:acc>
                              <m:accPr>
                                <m:chr m:val="̂"/>
                                <m:ctrlPr>
                                  <a:rPr lang="zh-CN" altLang="en-US" sz="3600" i="1">
                                    <a:solidFill>
                                      <a:srgbClr val="FF0000"/>
                                    </a:solidFill>
                                    <a:latin typeface="Cambria Math" panose="02040503050406030204" pitchFamily="18" charset="0"/>
                                  </a:rPr>
                                </m:ctrlPr>
                              </m:accPr>
                              <m:e>
                                <m:r>
                                  <a:rPr lang="zh-CN" altLang="en-US" sz="3600" i="1">
                                    <a:solidFill>
                                      <a:srgbClr val="FF0000"/>
                                    </a:solidFill>
                                    <a:latin typeface="Cambria Math" panose="02040503050406030204" pitchFamily="18" charset="0"/>
                                  </a:rPr>
                                  <m:t>𝑖</m:t>
                                </m:r>
                              </m:e>
                            </m:acc>
                          </m:e>
                          <m:sub>
                            <m:r>
                              <a:rPr lang="en-US" altLang="zh-CN" sz="3600" i="1">
                                <a:solidFill>
                                  <a:srgbClr val="FF0000"/>
                                </a:solidFill>
                                <a:latin typeface="Cambria Math" panose="02040503050406030204" pitchFamily="18" charset="0"/>
                              </a:rPr>
                              <m:t>2</m:t>
                            </m:r>
                          </m:sub>
                        </m:sSub>
                        <m:r>
                          <a:rPr lang="zh-CN" altLang="en-US" sz="3600" i="1">
                            <a:solidFill>
                              <a:srgbClr val="FF0000"/>
                            </a:solidFill>
                            <a:latin typeface="Cambria Math" panose="02040503050406030204" pitchFamily="18" charset="0"/>
                          </a:rPr>
                          <m:t>=</m:t>
                        </m:r>
                        <m:sSub>
                          <m:sSubPr>
                            <m:ctrlPr>
                              <a:rPr lang="zh-CN" altLang="en-US" sz="3600" i="1">
                                <a:solidFill>
                                  <a:srgbClr val="FF0000"/>
                                </a:solidFill>
                                <a:latin typeface="Cambria Math" panose="02040503050406030204" pitchFamily="18" charset="0"/>
                              </a:rPr>
                            </m:ctrlPr>
                          </m:sSubPr>
                          <m:e>
                            <m:sSub>
                              <m:sSubPr>
                                <m:ctrlPr>
                                  <a:rPr lang="zh-CN" altLang="en-US" sz="3600" i="1">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𝑖</m:t>
                                </m:r>
                              </m:e>
                              <m:sub>
                                <m:r>
                                  <a:rPr lang="en-US" altLang="zh-CN" sz="3600" i="1">
                                    <a:solidFill>
                                      <a:srgbClr val="FF0000"/>
                                    </a:solidFill>
                                    <a:latin typeface="Cambria Math" panose="02040503050406030204" pitchFamily="18" charset="0"/>
                                  </a:rPr>
                                  <m:t>1</m:t>
                                </m:r>
                              </m:sub>
                            </m:sSub>
                            <m:acc>
                              <m:accPr>
                                <m:chr m:val="̂"/>
                                <m:ctrlPr>
                                  <a:rPr lang="zh-CN" altLang="en-US" sz="3600" i="1">
                                    <a:solidFill>
                                      <a:srgbClr val="FF0000"/>
                                    </a:solidFill>
                                    <a:latin typeface="Cambria Math" panose="02040503050406030204" pitchFamily="18" charset="0"/>
                                  </a:rPr>
                                </m:ctrlPr>
                              </m:accPr>
                              <m:e>
                                <m:r>
                                  <a:rPr lang="zh-CN" altLang="en-US" sz="3600" i="1">
                                    <a:solidFill>
                                      <a:srgbClr val="FF0000"/>
                                    </a:solidFill>
                                    <a:latin typeface="Cambria Math" panose="02040503050406030204" pitchFamily="18" charset="0"/>
                                  </a:rPr>
                                  <m:t>𝑢</m:t>
                                </m:r>
                              </m:e>
                            </m:acc>
                          </m:e>
                          <m:sub>
                            <m:r>
                              <a:rPr lang="en-US" altLang="zh-CN" sz="3600" i="1">
                                <a:solidFill>
                                  <a:srgbClr val="FF0000"/>
                                </a:solidFill>
                                <a:latin typeface="Cambria Math" panose="02040503050406030204" pitchFamily="18" charset="0"/>
                              </a:rPr>
                              <m:t>1</m:t>
                            </m:r>
                          </m:sub>
                        </m:sSub>
                        <m:r>
                          <m:rPr>
                            <m:nor/>
                          </m:rPr>
                          <a:rPr lang="zh-CN" altLang="en-US" sz="3600">
                            <a:solidFill>
                              <a:srgbClr val="FF0000"/>
                            </a:solidFill>
                            <a:latin typeface="Cambria Math" panose="02040503050406030204" pitchFamily="18" charset="0"/>
                          </a:rPr>
                          <m:t> </m:t>
                        </m:r>
                        <m:r>
                          <a:rPr lang="en-US" altLang="zh-CN" sz="3600" i="1">
                            <a:solidFill>
                              <a:srgbClr val="FF0000"/>
                            </a:solidFill>
                            <a:latin typeface="Cambria Math" panose="02040503050406030204" pitchFamily="18" charset="0"/>
                          </a:rPr>
                          <m:t>+</m:t>
                        </m:r>
                        <m:sSub>
                          <m:sSubPr>
                            <m:ctrlPr>
                              <a:rPr lang="zh-CN" altLang="en-US" sz="3600" i="1">
                                <a:solidFill>
                                  <a:srgbClr val="FF0000"/>
                                </a:solidFill>
                                <a:latin typeface="Cambria Math" panose="02040503050406030204" pitchFamily="18" charset="0"/>
                              </a:rPr>
                            </m:ctrlPr>
                          </m:sSubPr>
                          <m:e>
                            <m:sSub>
                              <m:sSubPr>
                                <m:ctrlPr>
                                  <a:rPr lang="zh-CN" altLang="en-US" sz="3600" i="1">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𝑖</m:t>
                                </m:r>
                              </m:e>
                              <m:sub>
                                <m:r>
                                  <a:rPr lang="en-US" altLang="zh-CN" sz="3600" i="1">
                                    <a:solidFill>
                                      <a:srgbClr val="FF0000"/>
                                    </a:solidFill>
                                    <a:latin typeface="Cambria Math" panose="02040503050406030204" pitchFamily="18" charset="0"/>
                                  </a:rPr>
                                  <m:t>2</m:t>
                                </m:r>
                              </m:sub>
                            </m:sSub>
                            <m:acc>
                              <m:accPr>
                                <m:chr m:val="̂"/>
                                <m:ctrlPr>
                                  <a:rPr lang="zh-CN" altLang="en-US" sz="3600" i="1">
                                    <a:solidFill>
                                      <a:srgbClr val="FF0000"/>
                                    </a:solidFill>
                                    <a:latin typeface="Cambria Math" panose="02040503050406030204" pitchFamily="18" charset="0"/>
                                  </a:rPr>
                                </m:ctrlPr>
                              </m:accPr>
                              <m:e>
                                <m:r>
                                  <a:rPr lang="zh-CN" altLang="en-US" sz="3600" i="1">
                                    <a:solidFill>
                                      <a:srgbClr val="FF0000"/>
                                    </a:solidFill>
                                    <a:latin typeface="Cambria Math" panose="02040503050406030204" pitchFamily="18" charset="0"/>
                                  </a:rPr>
                                  <m:t>𝑢</m:t>
                                </m:r>
                              </m:e>
                            </m:acc>
                          </m:e>
                          <m:sub>
                            <m:r>
                              <a:rPr lang="en-US" altLang="zh-CN" sz="3600" i="1">
                                <a:solidFill>
                                  <a:srgbClr val="FF0000"/>
                                </a:solidFill>
                                <a:latin typeface="Cambria Math" panose="02040503050406030204" pitchFamily="18" charset="0"/>
                              </a:rPr>
                              <m:t>2</m:t>
                            </m:r>
                          </m:sub>
                        </m:sSub>
                      </m:oMath>
                    </m:oMathPara>
                  </a14:m>
                  <a:endParaRPr lang="zh-CN" altLang="en-US" sz="3600" dirty="0">
                    <a:solidFill>
                      <a:srgbClr val="FF0000"/>
                    </a:solidFill>
                  </a:endParaRPr>
                </a:p>
              </p:txBody>
            </p:sp>
          </mc:Choice>
          <mc:Fallback xmlns="">
            <p:sp>
              <p:nvSpPr>
                <p:cNvPr id="190472" name="Object 8"/>
                <p:cNvSpPr txBox="1">
                  <a:spLocks noRot="1" noChangeAspect="1" noMove="1" noResize="1" noEditPoints="1" noAdjustHandles="1" noChangeArrowheads="1" noChangeShapeType="1" noTextEdit="1"/>
                </p:cNvSpPr>
                <p:nvPr/>
              </p:nvSpPr>
              <p:spPr bwMode="auto">
                <a:xfrm>
                  <a:off x="831" y="3267"/>
                  <a:ext cx="4535" cy="284"/>
                </a:xfrm>
                <a:prstGeom prst="rect">
                  <a:avLst/>
                </a:prstGeom>
                <a:blipFill>
                  <a:blip r:embed="rId3"/>
                  <a:stretch>
                    <a:fillRect b="-31081"/>
                  </a:stretch>
                </a:blipFill>
                <a:ln>
                  <a:noFill/>
                </a:ln>
                <a:effectLst/>
                <a:extLst/>
              </p:spPr>
              <p:txBody>
                <a:bodyPr/>
                <a:lstStyle/>
                <a:p>
                  <a:r>
                    <a:rPr lang="zh-CN" altLang="en-US">
                      <a:noFill/>
                    </a:rPr>
                    <a:t> </a:t>
                  </a:r>
                </a:p>
              </p:txBody>
            </p:sp>
          </mc:Fallback>
        </mc:AlternateContent>
      </p:grpSp>
      <p:pic>
        <p:nvPicPr>
          <p:cNvPr id="6" name="图片 5">
            <a:extLst>
              <a:ext uri="{FF2B5EF4-FFF2-40B4-BE49-F238E27FC236}">
                <a16:creationId xmlns:a16="http://schemas.microsoft.com/office/drawing/2014/main" id="{C1439587-4BB9-413D-974F-24327CAC8FFF}"/>
              </a:ext>
            </a:extLst>
          </p:cNvPr>
          <p:cNvPicPr>
            <a:picLocks noChangeAspect="1"/>
          </p:cNvPicPr>
          <p:nvPr/>
        </p:nvPicPr>
        <p:blipFill>
          <a:blip r:embed="rId4"/>
          <a:stretch>
            <a:fillRect/>
          </a:stretch>
        </p:blipFill>
        <p:spPr>
          <a:xfrm>
            <a:off x="89263" y="988977"/>
            <a:ext cx="9031218" cy="3451499"/>
          </a:xfrm>
          <a:prstGeom prst="rect">
            <a:avLst/>
          </a:prstGeom>
        </p:spPr>
      </p:pic>
      <p:sp>
        <p:nvSpPr>
          <p:cNvPr id="14" name="文本框 13">
            <a:extLst>
              <a:ext uri="{FF2B5EF4-FFF2-40B4-BE49-F238E27FC236}">
                <a16:creationId xmlns:a16="http://schemas.microsoft.com/office/drawing/2014/main" id="{6FF9C7EA-F1BD-4439-ACD4-E73D992DAC05}"/>
              </a:ext>
            </a:extLst>
          </p:cNvPr>
          <p:cNvSpPr txBox="1"/>
          <p:nvPr/>
        </p:nvSpPr>
        <p:spPr>
          <a:xfrm>
            <a:off x="1547664" y="6381328"/>
            <a:ext cx="6681637" cy="461665"/>
          </a:xfrm>
          <a:prstGeom prst="rect">
            <a:avLst/>
          </a:prstGeom>
          <a:noFill/>
        </p:spPr>
        <p:txBody>
          <a:bodyPr wrap="none" rtlCol="0">
            <a:spAutoFit/>
          </a:bodyPr>
          <a:lstStyle/>
          <a:p>
            <a:r>
              <a:rPr lang="zh-CN" altLang="en-US" sz="2400" b="1" u="sng" dirty="0">
                <a:solidFill>
                  <a:srgbClr val="FF0000"/>
                </a:solidFill>
                <a:latin typeface="Times New Roman" panose="02020603050405020304" pitchFamily="18" charset="0"/>
                <a:ea typeface="宋体" panose="02010600030101010101" pitchFamily="2" charset="-122"/>
              </a:rPr>
              <a:t>这里强调：这样简化的适用条件是线性电阻网络</a:t>
            </a:r>
          </a:p>
        </p:txBody>
      </p:sp>
      <p:graphicFrame>
        <p:nvGraphicFramePr>
          <p:cNvPr id="15" name="Object 1052">
            <a:extLst>
              <a:ext uri="{FF2B5EF4-FFF2-40B4-BE49-F238E27FC236}">
                <a16:creationId xmlns:a16="http://schemas.microsoft.com/office/drawing/2014/main" id="{9076FA1B-32E3-469A-8844-2523F289BA66}"/>
              </a:ext>
            </a:extLst>
          </p:cNvPr>
          <p:cNvGraphicFramePr>
            <a:graphicFrameLocks noChangeAspect="1"/>
          </p:cNvGraphicFramePr>
          <p:nvPr>
            <p:extLst>
              <p:ext uri="{D42A27DB-BD31-4B8C-83A1-F6EECF244321}">
                <p14:modId xmlns:p14="http://schemas.microsoft.com/office/powerpoint/2010/main" val="169696463"/>
              </p:ext>
            </p:extLst>
          </p:nvPr>
        </p:nvGraphicFramePr>
        <p:xfrm>
          <a:off x="2987824" y="4475292"/>
          <a:ext cx="2711450" cy="611188"/>
        </p:xfrm>
        <a:graphic>
          <a:graphicData uri="http://schemas.openxmlformats.org/presentationml/2006/ole">
            <mc:AlternateContent xmlns:mc="http://schemas.openxmlformats.org/markup-compatibility/2006">
              <mc:Choice xmlns:v="urn:schemas-microsoft-com:vml" Requires="v">
                <p:oleObj spid="_x0000_s76868" name="Equation" r:id="rId5" imgW="1104787" imgH="228731" progId="Equation.DSMT4">
                  <p:embed/>
                </p:oleObj>
              </mc:Choice>
              <mc:Fallback>
                <p:oleObj name="Equation" r:id="rId5" imgW="1104787" imgH="228731" progId="Equation.DSMT4">
                  <p:embed/>
                  <p:pic>
                    <p:nvPicPr>
                      <p:cNvPr id="241692" name="Object 105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824" y="4475292"/>
                        <a:ext cx="2711450" cy="611188"/>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文本框 6">
            <a:extLst>
              <a:ext uri="{FF2B5EF4-FFF2-40B4-BE49-F238E27FC236}">
                <a16:creationId xmlns:a16="http://schemas.microsoft.com/office/drawing/2014/main" id="{10592B1A-0844-4C17-B3F8-8391CB0B2FE6}"/>
              </a:ext>
            </a:extLst>
          </p:cNvPr>
          <p:cNvSpPr txBox="1"/>
          <p:nvPr/>
        </p:nvSpPr>
        <p:spPr>
          <a:xfrm>
            <a:off x="1979712" y="4503964"/>
            <a:ext cx="800219" cy="461665"/>
          </a:xfrm>
          <a:prstGeom prst="rect">
            <a:avLst/>
          </a:prstGeom>
          <a:noFill/>
        </p:spPr>
        <p:txBody>
          <a:bodyPr wrap="none" rtlCol="0">
            <a:spAutoFit/>
          </a:bodyPr>
          <a:lstStyle/>
          <a:p>
            <a:r>
              <a:rPr lang="zh-CN" altLang="en-US" sz="2400" dirty="0"/>
              <a:t>由于</a:t>
            </a:r>
          </a:p>
        </p:txBody>
      </p:sp>
      <p:sp>
        <p:nvSpPr>
          <p:cNvPr id="8" name="文本框 7">
            <a:extLst>
              <a:ext uri="{FF2B5EF4-FFF2-40B4-BE49-F238E27FC236}">
                <a16:creationId xmlns:a16="http://schemas.microsoft.com/office/drawing/2014/main" id="{23BD336E-2486-46B4-9FD5-58A716A75F73}"/>
              </a:ext>
            </a:extLst>
          </p:cNvPr>
          <p:cNvSpPr txBox="1"/>
          <p:nvPr/>
        </p:nvSpPr>
        <p:spPr>
          <a:xfrm>
            <a:off x="6041865" y="4601534"/>
            <a:ext cx="968535" cy="461665"/>
          </a:xfrm>
          <a:prstGeom prst="rect">
            <a:avLst/>
          </a:prstGeom>
          <a:noFill/>
        </p:spPr>
        <p:txBody>
          <a:bodyPr wrap="none" rtlCol="0">
            <a:spAutoFit/>
          </a:bodyPr>
          <a:lstStyle/>
          <a:p>
            <a:r>
              <a:rPr lang="en-US" altLang="zh-CN" sz="2400" dirty="0"/>
              <a:t>k</a:t>
            </a:r>
            <a:r>
              <a:rPr lang="en-US" altLang="zh-CN" sz="2400" dirty="0">
                <a:sym typeface="Symbol" panose="05050102010706020507" pitchFamily="18" charset="2"/>
              </a:rPr>
              <a:t>1,2</a:t>
            </a:r>
            <a:endParaRPr lang="zh-CN" altLang="en-US" sz="2400" dirty="0"/>
          </a:p>
        </p:txBody>
      </p:sp>
    </p:spTree>
    <p:extLst>
      <p:ext uri="{BB962C8B-B14F-4D97-AF65-F5344CB8AC3E}">
        <p14:creationId xmlns:p14="http://schemas.microsoft.com/office/powerpoint/2010/main" val="5566228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90470"/>
                                        </p:tgtEl>
                                        <p:attrNameLst>
                                          <p:attrName>style.visibility</p:attrName>
                                        </p:attrNameLst>
                                      </p:cBhvr>
                                      <p:to>
                                        <p:strVal val="visible"/>
                                      </p:to>
                                    </p:set>
                                    <p:animEffect transition="in" filter="wipe(left)">
                                      <p:cBhvr>
                                        <p:cTn id="21" dur="500"/>
                                        <p:tgtEl>
                                          <p:spTgt spid="190470"/>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3AF9FE6-D583-4543-B748-FD0815070289}"/>
              </a:ext>
            </a:extLst>
          </p:cNvPr>
          <p:cNvSpPr>
            <a:spLocks noGrp="1"/>
          </p:cNvSpPr>
          <p:nvPr>
            <p:ph type="dt" sz="half" idx="10"/>
          </p:nvPr>
        </p:nvSpPr>
        <p:spPr/>
        <p:txBody>
          <a:bodyPr/>
          <a:lstStyle/>
          <a:p>
            <a:pPr>
              <a:defRPr/>
            </a:pPr>
            <a:fld id="{5E020615-ED72-432F-91DD-A8E3097427B1}" type="datetime1">
              <a:rPr lang="zh-CN" altLang="en-US" smtClean="0"/>
              <a:pPr>
                <a:defRPr/>
              </a:pPr>
              <a:t>2021/3/24</a:t>
            </a:fld>
            <a:endParaRPr lang="en-US" altLang="zh-CN"/>
          </a:p>
        </p:txBody>
      </p:sp>
      <p:sp>
        <p:nvSpPr>
          <p:cNvPr id="3" name="页脚占位符 2">
            <a:extLst>
              <a:ext uri="{FF2B5EF4-FFF2-40B4-BE49-F238E27FC236}">
                <a16:creationId xmlns:a16="http://schemas.microsoft.com/office/drawing/2014/main" id="{7DAEEDEB-B6D4-4D1C-B60F-7D608BBFADD1}"/>
              </a:ext>
            </a:extLst>
          </p:cNvPr>
          <p:cNvSpPr>
            <a:spLocks noGrp="1"/>
          </p:cNvSpPr>
          <p:nvPr>
            <p:ph type="ftr" sz="quarter" idx="11"/>
          </p:nvPr>
        </p:nvSpPr>
        <p:spPr/>
        <p:txBody>
          <a:bodyPr/>
          <a:lstStyle/>
          <a:p>
            <a:pPr>
              <a:defRPr/>
            </a:pPr>
            <a:endParaRPr lang="en-US" altLang="zh-CN"/>
          </a:p>
        </p:txBody>
      </p:sp>
      <p:sp>
        <p:nvSpPr>
          <p:cNvPr id="4" name="灯片编号占位符 3">
            <a:extLst>
              <a:ext uri="{FF2B5EF4-FFF2-40B4-BE49-F238E27FC236}">
                <a16:creationId xmlns:a16="http://schemas.microsoft.com/office/drawing/2014/main" id="{53F7EF95-0843-4B3C-BAB8-6B3F3666A056}"/>
              </a:ext>
            </a:extLst>
          </p:cNvPr>
          <p:cNvSpPr>
            <a:spLocks noGrp="1"/>
          </p:cNvSpPr>
          <p:nvPr>
            <p:ph type="sldNum" sz="quarter" idx="12"/>
          </p:nvPr>
        </p:nvSpPr>
        <p:spPr/>
        <p:txBody>
          <a:bodyPr/>
          <a:lstStyle/>
          <a:p>
            <a:pPr>
              <a:defRPr/>
            </a:pPr>
            <a:fld id="{B4B5B99C-C018-46FE-A410-7164F4757571}" type="slidenum">
              <a:rPr lang="en-US" altLang="zh-CN" smtClean="0"/>
              <a:pPr>
                <a:defRPr/>
              </a:pPr>
              <a:t>48</a:t>
            </a:fld>
            <a:endParaRPr lang="en-US" altLang="zh-CN"/>
          </a:p>
        </p:txBody>
      </p:sp>
      <p:sp>
        <p:nvSpPr>
          <p:cNvPr id="5" name="矩形 4">
            <a:extLst>
              <a:ext uri="{FF2B5EF4-FFF2-40B4-BE49-F238E27FC236}">
                <a16:creationId xmlns:a16="http://schemas.microsoft.com/office/drawing/2014/main" id="{764CA082-4BF5-4D45-87FD-C27568F47775}"/>
              </a:ext>
            </a:extLst>
          </p:cNvPr>
          <p:cNvSpPr/>
          <p:nvPr/>
        </p:nvSpPr>
        <p:spPr>
          <a:xfrm>
            <a:off x="1187624" y="2667410"/>
            <a:ext cx="2858475" cy="369332"/>
          </a:xfrm>
          <a:prstGeom prst="rect">
            <a:avLst/>
          </a:prstGeom>
        </p:spPr>
        <p:txBody>
          <a:bodyPr wrap="none">
            <a:spAutoFit/>
          </a:bodyPr>
          <a:lstStyle/>
          <a:p>
            <a:r>
              <a:rPr lang="zh-CN" altLang="en-US" b="1" dirty="0">
                <a:solidFill>
                  <a:srgbClr val="FF3300"/>
                </a:solidFill>
                <a:latin typeface="宋体" panose="02010600030101010101" pitchFamily="2" charset="-122"/>
              </a:rPr>
              <a:t>特勒根定理之似功率守恒 </a:t>
            </a:r>
            <a:endParaRPr lang="zh-CN" altLang="en-US" dirty="0"/>
          </a:p>
        </p:txBody>
      </p:sp>
      <p:sp>
        <p:nvSpPr>
          <p:cNvPr id="6" name="矩形 5">
            <a:extLst>
              <a:ext uri="{FF2B5EF4-FFF2-40B4-BE49-F238E27FC236}">
                <a16:creationId xmlns:a16="http://schemas.microsoft.com/office/drawing/2014/main" id="{590495BB-E33F-4057-BF55-C3B7121A20DC}"/>
              </a:ext>
            </a:extLst>
          </p:cNvPr>
          <p:cNvSpPr/>
          <p:nvPr/>
        </p:nvSpPr>
        <p:spPr>
          <a:xfrm>
            <a:off x="1115616" y="1196752"/>
            <a:ext cx="2858475" cy="369332"/>
          </a:xfrm>
          <a:prstGeom prst="rect">
            <a:avLst/>
          </a:prstGeom>
        </p:spPr>
        <p:txBody>
          <a:bodyPr wrap="none">
            <a:spAutoFit/>
          </a:bodyPr>
          <a:lstStyle/>
          <a:p>
            <a:r>
              <a:rPr lang="zh-CN" altLang="en-US" b="1" dirty="0">
                <a:solidFill>
                  <a:srgbClr val="FF3300"/>
                </a:solidFill>
                <a:latin typeface="宋体" panose="02010600030101010101" pitchFamily="2" charset="-122"/>
              </a:rPr>
              <a:t>特勒根定理之似功率守恒 </a:t>
            </a:r>
            <a:endParaRPr lang="zh-CN" altLang="en-US" dirty="0"/>
          </a:p>
        </p:txBody>
      </p:sp>
      <p:sp>
        <p:nvSpPr>
          <p:cNvPr id="7" name="矩形 6">
            <a:extLst>
              <a:ext uri="{FF2B5EF4-FFF2-40B4-BE49-F238E27FC236}">
                <a16:creationId xmlns:a16="http://schemas.microsoft.com/office/drawing/2014/main" id="{21DE5D14-07AE-48B5-882D-69D3A98D3926}"/>
              </a:ext>
            </a:extLst>
          </p:cNvPr>
          <p:cNvSpPr/>
          <p:nvPr/>
        </p:nvSpPr>
        <p:spPr>
          <a:xfrm>
            <a:off x="1174729" y="4365104"/>
            <a:ext cx="4368504" cy="369332"/>
          </a:xfrm>
          <a:prstGeom prst="rect">
            <a:avLst/>
          </a:prstGeom>
        </p:spPr>
        <p:txBody>
          <a:bodyPr wrap="none">
            <a:spAutoFit/>
          </a:bodyPr>
          <a:lstStyle/>
          <a:p>
            <a:r>
              <a:rPr lang="zh-CN" altLang="en-US" b="1" dirty="0">
                <a:solidFill>
                  <a:srgbClr val="FF3300"/>
                </a:solidFill>
                <a:latin typeface="宋体" panose="02010600030101010101" pitchFamily="2" charset="-122"/>
              </a:rPr>
              <a:t>线性电阻构成的两端口网络之特勒根定理</a:t>
            </a:r>
            <a:endParaRPr lang="zh-CN"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A886D26-3252-4321-B28B-AA272A5463A5}"/>
                  </a:ext>
                </a:extLst>
              </p:cNvPr>
              <p:cNvSpPr/>
              <p:nvPr/>
            </p:nvSpPr>
            <p:spPr>
              <a:xfrm>
                <a:off x="2051720" y="3261225"/>
                <a:ext cx="3747051" cy="8768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a:solidFill>
                            <a:srgbClr val="000000"/>
                          </a:solidFill>
                          <a:latin typeface="Cambria Math" panose="02040503050406030204" pitchFamily="18" charset="0"/>
                        </a:rPr>
                        <m:t> </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𝑏</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𝑖</m:t>
                                  </m:r>
                                </m:e>
                              </m:acc>
                            </m:e>
                            <m:sub>
                              <m:r>
                                <a:rPr lang="zh-CN" altLang="en-US" i="1">
                                  <a:solidFill>
                                    <a:srgbClr val="000000"/>
                                  </a:solidFill>
                                  <a:latin typeface="Cambria Math" panose="02040503050406030204" pitchFamily="18" charset="0"/>
                                </a:rPr>
                                <m:t>𝑘</m:t>
                              </m:r>
                            </m:sub>
                          </m:sSub>
                        </m:e>
                      </m:nary>
                      <m:r>
                        <a:rPr lang="zh-CN" altLang="en-US" i="1">
                          <a:solidFill>
                            <a:srgbClr val="000000"/>
                          </a:solidFill>
                          <a:latin typeface="Cambria Math" panose="02040503050406030204" pitchFamily="18" charset="0"/>
                        </a:rPr>
                        <m:t>=0</m:t>
                      </m:r>
                      <m:r>
                        <m:rPr>
                          <m:nor/>
                        </m:rPr>
                        <a:rPr lang="zh-CN" altLang="en-US">
                          <a:solidFill>
                            <a:srgbClr val="000000"/>
                          </a:solidFill>
                          <a:latin typeface="Cambria Math" panose="02040503050406030204" pitchFamily="18" charset="0"/>
                        </a:rPr>
                        <m:t>      </m:t>
                      </m:r>
                      <m:r>
                        <a:rPr lang="zh-CN" altLang="en-US" i="1">
                          <a:solidFill>
                            <a:srgbClr val="000000"/>
                          </a:solidFill>
                          <a:latin typeface="Cambria Math" panose="02040503050406030204" pitchFamily="18" charset="0"/>
                        </a:rPr>
                        <m:t>和</m:t>
                      </m:r>
                      <m:r>
                        <m:rPr>
                          <m:nor/>
                        </m:rPr>
                        <a:rPr lang="zh-CN" altLang="en-US">
                          <a:solidFill>
                            <a:srgbClr val="000000"/>
                          </a:solidFill>
                          <a:latin typeface="Cambria Math" panose="02040503050406030204" pitchFamily="18" charset="0"/>
                        </a:rPr>
                        <m:t>     </m:t>
                      </m:r>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𝑏</m:t>
                          </m:r>
                        </m:sup>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𝑘</m:t>
                              </m:r>
                            </m:sub>
                          </m:sSub>
                        </m:e>
                      </m:nary>
                      <m:r>
                        <a:rPr lang="zh-CN" altLang="en-US" i="1">
                          <a:solidFill>
                            <a:srgbClr val="000000"/>
                          </a:solidFill>
                          <a:latin typeface="Cambria Math" panose="02040503050406030204" pitchFamily="18" charset="0"/>
                        </a:rPr>
                        <m:t>=0</m:t>
                      </m:r>
                      <m:r>
                        <m:rPr>
                          <m:nor/>
                        </m:rPr>
                        <a:rPr lang="zh-CN" altLang="en-US">
                          <a:solidFill>
                            <a:srgbClr val="000000"/>
                          </a:solidFill>
                          <a:latin typeface="Cambria Math" panose="02040503050406030204" pitchFamily="18" charset="0"/>
                        </a:rPr>
                        <m:t> </m:t>
                      </m:r>
                    </m:oMath>
                  </m:oMathPara>
                </a14:m>
                <a:endParaRPr lang="zh-CN" altLang="en-US" dirty="0"/>
              </a:p>
            </p:txBody>
          </p:sp>
        </mc:Choice>
        <mc:Fallback xmlns="">
          <p:sp>
            <p:nvSpPr>
              <p:cNvPr id="8" name="矩形 7">
                <a:extLst>
                  <a:ext uri="{FF2B5EF4-FFF2-40B4-BE49-F238E27FC236}">
                    <a16:creationId xmlns:a16="http://schemas.microsoft.com/office/drawing/2014/main" id="{EA886D26-3252-4321-B28B-AA272A5463A5}"/>
                  </a:ext>
                </a:extLst>
              </p:cNvPr>
              <p:cNvSpPr>
                <a:spLocks noRot="1" noChangeAspect="1" noMove="1" noResize="1" noEditPoints="1" noAdjustHandles="1" noChangeArrowheads="1" noChangeShapeType="1" noTextEdit="1"/>
              </p:cNvSpPr>
              <p:nvPr/>
            </p:nvSpPr>
            <p:spPr>
              <a:xfrm>
                <a:off x="2051720" y="3261225"/>
                <a:ext cx="3747051" cy="87684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C6B562B-A9A2-4A30-B2C9-950D44FDDE18}"/>
                  </a:ext>
                </a:extLst>
              </p:cNvPr>
              <p:cNvSpPr/>
              <p:nvPr/>
            </p:nvSpPr>
            <p:spPr>
              <a:xfrm>
                <a:off x="2123728" y="1650329"/>
                <a:ext cx="1587550" cy="8768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smtClean="0">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𝑏</m:t>
                          </m:r>
                        </m:sup>
                        <m:e>
                          <m:sSub>
                            <m:sSubPr>
                              <m:ctrlPr>
                                <a:rPr lang="zh-CN" altLang="en-US" i="1">
                                  <a:solidFill>
                                    <a:srgbClr val="000000"/>
                                  </a:solidFill>
                                  <a:latin typeface="Cambria Math" panose="02040503050406030204" pitchFamily="18" charset="0"/>
                                </a:rPr>
                              </m:ctrlPr>
                            </m:sSubPr>
                            <m:e>
                              <m:r>
                                <a:rPr lang="zh-CN" altLang="en-US" i="1">
                                  <a:solidFill>
                                    <a:srgbClr val="000000"/>
                                  </a:solidFill>
                                  <a:latin typeface="Cambria Math" panose="02040503050406030204" pitchFamily="18" charset="0"/>
                                </a:rPr>
                                <m:t>𝑢</m:t>
                              </m:r>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r>
                                <a:rPr lang="en-US" altLang="zh-CN" i="1">
                                  <a:solidFill>
                                    <a:srgbClr val="000000"/>
                                  </a:solidFill>
                                  <a:latin typeface="Cambria Math" panose="02040503050406030204" pitchFamily="18" charset="0"/>
                                </a:rPr>
                                <m:t>𝑖</m:t>
                              </m:r>
                            </m:e>
                            <m:sub>
                              <m:r>
                                <a:rPr lang="zh-CN" altLang="en-US" i="1">
                                  <a:solidFill>
                                    <a:srgbClr val="000000"/>
                                  </a:solidFill>
                                  <a:latin typeface="Cambria Math" panose="02040503050406030204" pitchFamily="18" charset="0"/>
                                </a:rPr>
                                <m:t>𝑘</m:t>
                              </m:r>
                            </m:sub>
                          </m:sSub>
                        </m:e>
                      </m:nary>
                      <m:r>
                        <a:rPr lang="zh-CN" altLang="en-US" i="1">
                          <a:solidFill>
                            <a:srgbClr val="000000"/>
                          </a:solidFill>
                          <a:latin typeface="Cambria Math" panose="02040503050406030204" pitchFamily="18" charset="0"/>
                        </a:rPr>
                        <m:t>=0</m:t>
                      </m:r>
                      <m:r>
                        <m:rPr>
                          <m:nor/>
                        </m:rPr>
                        <a:rPr lang="zh-CN" altLang="en-US">
                          <a:solidFill>
                            <a:srgbClr val="000000"/>
                          </a:solidFill>
                          <a:latin typeface="Cambria Math" panose="02040503050406030204" pitchFamily="18" charset="0"/>
                        </a:rPr>
                        <m:t> </m:t>
                      </m:r>
                    </m:oMath>
                  </m:oMathPara>
                </a14:m>
                <a:endParaRPr lang="zh-CN" altLang="en-US" dirty="0"/>
              </a:p>
            </p:txBody>
          </p:sp>
        </mc:Choice>
        <mc:Fallback xmlns="">
          <p:sp>
            <p:nvSpPr>
              <p:cNvPr id="9" name="矩形 8">
                <a:extLst>
                  <a:ext uri="{FF2B5EF4-FFF2-40B4-BE49-F238E27FC236}">
                    <a16:creationId xmlns:a16="http://schemas.microsoft.com/office/drawing/2014/main" id="{9C6B562B-A9A2-4A30-B2C9-950D44FDDE18}"/>
                  </a:ext>
                </a:extLst>
              </p:cNvPr>
              <p:cNvSpPr>
                <a:spLocks noRot="1" noChangeAspect="1" noMove="1" noResize="1" noEditPoints="1" noAdjustHandles="1" noChangeArrowheads="1" noChangeShapeType="1" noTextEdit="1"/>
              </p:cNvSpPr>
              <p:nvPr/>
            </p:nvSpPr>
            <p:spPr>
              <a:xfrm>
                <a:off x="2123728" y="1650329"/>
                <a:ext cx="1587550" cy="8768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824E12A-F8BA-4BDA-9899-E8E96E7502A9}"/>
                  </a:ext>
                </a:extLst>
              </p:cNvPr>
              <p:cNvSpPr/>
              <p:nvPr/>
            </p:nvSpPr>
            <p:spPr>
              <a:xfrm>
                <a:off x="4183405" y="1650328"/>
                <a:ext cx="1587549" cy="8768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ctrlPr>
                            <a:rPr lang="zh-CN" altLang="en-US" i="1">
                              <a:solidFill>
                                <a:srgbClr val="000000"/>
                              </a:solidFill>
                              <a:latin typeface="Cambria Math" panose="02040503050406030204" pitchFamily="18" charset="0"/>
                            </a:rPr>
                          </m:ctrlPr>
                        </m:naryPr>
                        <m:sub>
                          <m:r>
                            <a:rPr lang="zh-CN" altLang="en-US" i="1">
                              <a:solidFill>
                                <a:srgbClr val="000000"/>
                              </a:solidFill>
                              <a:latin typeface="Cambria Math" panose="02040503050406030204" pitchFamily="18" charset="0"/>
                            </a:rPr>
                            <m:t>𝑘</m:t>
                          </m:r>
                          <m:r>
                            <a:rPr lang="zh-CN" altLang="en-US" i="1">
                              <a:solidFill>
                                <a:srgbClr val="000000"/>
                              </a:solidFill>
                              <a:latin typeface="Cambria Math" panose="02040503050406030204" pitchFamily="18" charset="0"/>
                            </a:rPr>
                            <m:t>=1</m:t>
                          </m:r>
                        </m:sub>
                        <m:sup>
                          <m:r>
                            <a:rPr lang="zh-CN" altLang="en-US" i="1">
                              <a:solidFill>
                                <a:srgbClr val="000000"/>
                              </a:solidFill>
                              <a:latin typeface="Cambria Math" panose="02040503050406030204" pitchFamily="18" charset="0"/>
                            </a:rPr>
                            <m:t>𝑏</m:t>
                          </m:r>
                        </m:sup>
                        <m:e>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𝑢</m:t>
                                  </m:r>
                                </m:e>
                              </m:acc>
                            </m:e>
                            <m:sub>
                              <m:r>
                                <a:rPr lang="zh-CN" altLang="en-US" i="1">
                                  <a:solidFill>
                                    <a:srgbClr val="000000"/>
                                  </a:solidFill>
                                  <a:latin typeface="Cambria Math" panose="02040503050406030204" pitchFamily="18" charset="0"/>
                                </a:rPr>
                                <m:t>𝑘</m:t>
                              </m:r>
                            </m:sub>
                          </m:sSub>
                          <m:sSub>
                            <m:sSubPr>
                              <m:ctrlPr>
                                <a:rPr lang="zh-CN" altLang="en-US" i="1">
                                  <a:solidFill>
                                    <a:srgbClr val="000000"/>
                                  </a:solidFill>
                                  <a:latin typeface="Cambria Math" panose="02040503050406030204" pitchFamily="18" charset="0"/>
                                </a:rPr>
                              </m:ctrlPr>
                            </m:sSubPr>
                            <m:e>
                              <m:acc>
                                <m:accPr>
                                  <m:chr m:val="̂"/>
                                  <m:ctrlPr>
                                    <a:rPr lang="zh-CN" altLang="en-US" i="1">
                                      <a:solidFill>
                                        <a:srgbClr val="000000"/>
                                      </a:solidFill>
                                      <a:latin typeface="Cambria Math" panose="02040503050406030204" pitchFamily="18" charset="0"/>
                                    </a:rPr>
                                  </m:ctrlPr>
                                </m:accPr>
                                <m:e>
                                  <m:r>
                                    <a:rPr lang="zh-CN" altLang="en-US" i="1">
                                      <a:solidFill>
                                        <a:srgbClr val="000000"/>
                                      </a:solidFill>
                                      <a:latin typeface="Cambria Math" panose="02040503050406030204" pitchFamily="18" charset="0"/>
                                    </a:rPr>
                                    <m:t>𝑖</m:t>
                                  </m:r>
                                </m:e>
                              </m:acc>
                            </m:e>
                            <m:sub>
                              <m:r>
                                <a:rPr lang="zh-CN" altLang="en-US" i="1">
                                  <a:solidFill>
                                    <a:srgbClr val="000000"/>
                                  </a:solidFill>
                                  <a:latin typeface="Cambria Math" panose="02040503050406030204" pitchFamily="18" charset="0"/>
                                </a:rPr>
                                <m:t>𝑘</m:t>
                              </m:r>
                            </m:sub>
                          </m:sSub>
                        </m:e>
                      </m:nary>
                      <m:r>
                        <a:rPr lang="zh-CN" altLang="en-US" i="1">
                          <a:solidFill>
                            <a:srgbClr val="000000"/>
                          </a:solidFill>
                          <a:latin typeface="Cambria Math" panose="02040503050406030204" pitchFamily="18" charset="0"/>
                        </a:rPr>
                        <m:t>=0</m:t>
                      </m:r>
                      <m:r>
                        <m:rPr>
                          <m:nor/>
                        </m:rPr>
                        <a:rPr lang="zh-CN" altLang="en-US">
                          <a:solidFill>
                            <a:srgbClr val="000000"/>
                          </a:solidFill>
                          <a:latin typeface="Cambria Math" panose="02040503050406030204" pitchFamily="18" charset="0"/>
                        </a:rPr>
                        <m:t> </m:t>
                      </m:r>
                    </m:oMath>
                  </m:oMathPara>
                </a14:m>
                <a:endParaRPr lang="zh-CN" altLang="en-US" dirty="0"/>
              </a:p>
            </p:txBody>
          </p:sp>
        </mc:Choice>
        <mc:Fallback xmlns="">
          <p:sp>
            <p:nvSpPr>
              <p:cNvPr id="10" name="矩形 9">
                <a:extLst>
                  <a:ext uri="{FF2B5EF4-FFF2-40B4-BE49-F238E27FC236}">
                    <a16:creationId xmlns:a16="http://schemas.microsoft.com/office/drawing/2014/main" id="{3824E12A-F8BA-4BDA-9899-E8E96E7502A9}"/>
                  </a:ext>
                </a:extLst>
              </p:cNvPr>
              <p:cNvSpPr>
                <a:spLocks noRot="1" noChangeAspect="1" noMove="1" noResize="1" noEditPoints="1" noAdjustHandles="1" noChangeArrowheads="1" noChangeShapeType="1" noTextEdit="1"/>
              </p:cNvSpPr>
              <p:nvPr/>
            </p:nvSpPr>
            <p:spPr>
              <a:xfrm>
                <a:off x="4183405" y="1650328"/>
                <a:ext cx="1587549" cy="8768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Object 8">
                <a:extLst>
                  <a:ext uri="{FF2B5EF4-FFF2-40B4-BE49-F238E27FC236}">
                    <a16:creationId xmlns:a16="http://schemas.microsoft.com/office/drawing/2014/main" id="{FE433429-B6B4-44E6-91E2-E53FF18A27A0}"/>
                  </a:ext>
                </a:extLst>
              </p:cNvPr>
              <p:cNvSpPr txBox="1"/>
              <p:nvPr/>
            </p:nvSpPr>
            <p:spPr bwMode="auto">
              <a:xfrm>
                <a:off x="1619672" y="4969110"/>
                <a:ext cx="5812905" cy="450850"/>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CN" altLang="en-US" sz="3600" i="1" smtClean="0">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𝑢</m:t>
                          </m:r>
                        </m:e>
                        <m:sub>
                          <m:r>
                            <a:rPr lang="en-US" altLang="zh-CN" sz="3600" i="1">
                              <a:solidFill>
                                <a:srgbClr val="FF0000"/>
                              </a:solidFill>
                              <a:latin typeface="Cambria Math" panose="02040503050406030204" pitchFamily="18" charset="0"/>
                            </a:rPr>
                            <m:t>1</m:t>
                          </m:r>
                        </m:sub>
                      </m:sSub>
                      <m:sSub>
                        <m:sSubPr>
                          <m:ctrlPr>
                            <a:rPr lang="zh-CN" altLang="en-US" sz="3600" i="1">
                              <a:solidFill>
                                <a:srgbClr val="FF0000"/>
                              </a:solidFill>
                              <a:latin typeface="Cambria Math" panose="02040503050406030204" pitchFamily="18" charset="0"/>
                            </a:rPr>
                          </m:ctrlPr>
                        </m:sSubPr>
                        <m:e>
                          <m:acc>
                            <m:accPr>
                              <m:chr m:val="̂"/>
                              <m:ctrlPr>
                                <a:rPr lang="zh-CN" altLang="en-US" sz="3600" i="1">
                                  <a:solidFill>
                                    <a:srgbClr val="FF0000"/>
                                  </a:solidFill>
                                  <a:latin typeface="Cambria Math" panose="02040503050406030204" pitchFamily="18" charset="0"/>
                                </a:rPr>
                              </m:ctrlPr>
                            </m:accPr>
                            <m:e>
                              <m:r>
                                <a:rPr lang="zh-CN" altLang="en-US" sz="3600" i="1">
                                  <a:solidFill>
                                    <a:srgbClr val="FF0000"/>
                                  </a:solidFill>
                                  <a:latin typeface="Cambria Math" panose="02040503050406030204" pitchFamily="18" charset="0"/>
                                </a:rPr>
                                <m:t>𝑖</m:t>
                              </m:r>
                            </m:e>
                          </m:acc>
                        </m:e>
                        <m:sub>
                          <m:r>
                            <a:rPr lang="en-US" altLang="zh-CN" sz="3600" i="1">
                              <a:solidFill>
                                <a:srgbClr val="FF0000"/>
                              </a:solidFill>
                              <a:latin typeface="Cambria Math" panose="02040503050406030204" pitchFamily="18" charset="0"/>
                            </a:rPr>
                            <m:t>1</m:t>
                          </m:r>
                        </m:sub>
                      </m:sSub>
                      <m:r>
                        <a:rPr lang="en-US" altLang="zh-CN" sz="3600" i="1">
                          <a:solidFill>
                            <a:srgbClr val="FF0000"/>
                          </a:solidFill>
                          <a:latin typeface="Cambria Math" panose="02040503050406030204" pitchFamily="18" charset="0"/>
                        </a:rPr>
                        <m:t>+</m:t>
                      </m:r>
                      <m:sSub>
                        <m:sSubPr>
                          <m:ctrlPr>
                            <a:rPr lang="zh-CN" altLang="en-US" sz="3600" i="1">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𝑢</m:t>
                          </m:r>
                        </m:e>
                        <m:sub>
                          <m:r>
                            <a:rPr lang="en-US" altLang="zh-CN" sz="3600" i="1">
                              <a:solidFill>
                                <a:srgbClr val="FF0000"/>
                              </a:solidFill>
                              <a:latin typeface="Cambria Math" panose="02040503050406030204" pitchFamily="18" charset="0"/>
                            </a:rPr>
                            <m:t>2</m:t>
                          </m:r>
                        </m:sub>
                      </m:sSub>
                      <m:sSub>
                        <m:sSubPr>
                          <m:ctrlPr>
                            <a:rPr lang="zh-CN" altLang="en-US" sz="3600" i="1">
                              <a:solidFill>
                                <a:srgbClr val="FF0000"/>
                              </a:solidFill>
                              <a:latin typeface="Cambria Math" panose="02040503050406030204" pitchFamily="18" charset="0"/>
                            </a:rPr>
                          </m:ctrlPr>
                        </m:sSubPr>
                        <m:e>
                          <m:acc>
                            <m:accPr>
                              <m:chr m:val="̂"/>
                              <m:ctrlPr>
                                <a:rPr lang="zh-CN" altLang="en-US" sz="3600" i="1">
                                  <a:solidFill>
                                    <a:srgbClr val="FF0000"/>
                                  </a:solidFill>
                                  <a:latin typeface="Cambria Math" panose="02040503050406030204" pitchFamily="18" charset="0"/>
                                </a:rPr>
                              </m:ctrlPr>
                            </m:accPr>
                            <m:e>
                              <m:r>
                                <a:rPr lang="zh-CN" altLang="en-US" sz="3600" i="1">
                                  <a:solidFill>
                                    <a:srgbClr val="FF0000"/>
                                  </a:solidFill>
                                  <a:latin typeface="Cambria Math" panose="02040503050406030204" pitchFamily="18" charset="0"/>
                                </a:rPr>
                                <m:t>𝑖</m:t>
                              </m:r>
                            </m:e>
                          </m:acc>
                        </m:e>
                        <m:sub>
                          <m:r>
                            <a:rPr lang="en-US" altLang="zh-CN" sz="3600" i="1">
                              <a:solidFill>
                                <a:srgbClr val="FF0000"/>
                              </a:solidFill>
                              <a:latin typeface="Cambria Math" panose="02040503050406030204" pitchFamily="18" charset="0"/>
                            </a:rPr>
                            <m:t>2</m:t>
                          </m:r>
                        </m:sub>
                      </m:sSub>
                      <m:r>
                        <a:rPr lang="zh-CN" altLang="en-US" sz="3600" i="1">
                          <a:solidFill>
                            <a:srgbClr val="FF0000"/>
                          </a:solidFill>
                          <a:latin typeface="Cambria Math" panose="02040503050406030204" pitchFamily="18" charset="0"/>
                        </a:rPr>
                        <m:t>=</m:t>
                      </m:r>
                      <m:sSub>
                        <m:sSubPr>
                          <m:ctrlPr>
                            <a:rPr lang="zh-CN" altLang="en-US" sz="3600" i="1">
                              <a:solidFill>
                                <a:srgbClr val="FF0000"/>
                              </a:solidFill>
                              <a:latin typeface="Cambria Math" panose="02040503050406030204" pitchFamily="18" charset="0"/>
                            </a:rPr>
                          </m:ctrlPr>
                        </m:sSubPr>
                        <m:e>
                          <m:sSub>
                            <m:sSubPr>
                              <m:ctrlPr>
                                <a:rPr lang="zh-CN" altLang="en-US" sz="3600" i="1">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𝑖</m:t>
                              </m:r>
                            </m:e>
                            <m:sub>
                              <m:r>
                                <a:rPr lang="en-US" altLang="zh-CN" sz="3600" i="1">
                                  <a:solidFill>
                                    <a:srgbClr val="FF0000"/>
                                  </a:solidFill>
                                  <a:latin typeface="Cambria Math" panose="02040503050406030204" pitchFamily="18" charset="0"/>
                                </a:rPr>
                                <m:t>1</m:t>
                              </m:r>
                            </m:sub>
                          </m:sSub>
                          <m:acc>
                            <m:accPr>
                              <m:chr m:val="̂"/>
                              <m:ctrlPr>
                                <a:rPr lang="zh-CN" altLang="en-US" sz="3600" i="1">
                                  <a:solidFill>
                                    <a:srgbClr val="FF0000"/>
                                  </a:solidFill>
                                  <a:latin typeface="Cambria Math" panose="02040503050406030204" pitchFamily="18" charset="0"/>
                                </a:rPr>
                              </m:ctrlPr>
                            </m:accPr>
                            <m:e>
                              <m:r>
                                <a:rPr lang="zh-CN" altLang="en-US" sz="3600" i="1">
                                  <a:solidFill>
                                    <a:srgbClr val="FF0000"/>
                                  </a:solidFill>
                                  <a:latin typeface="Cambria Math" panose="02040503050406030204" pitchFamily="18" charset="0"/>
                                </a:rPr>
                                <m:t>𝑢</m:t>
                              </m:r>
                            </m:e>
                          </m:acc>
                        </m:e>
                        <m:sub>
                          <m:r>
                            <a:rPr lang="en-US" altLang="zh-CN" sz="3600" i="1">
                              <a:solidFill>
                                <a:srgbClr val="FF0000"/>
                              </a:solidFill>
                              <a:latin typeface="Cambria Math" panose="02040503050406030204" pitchFamily="18" charset="0"/>
                            </a:rPr>
                            <m:t>1</m:t>
                          </m:r>
                        </m:sub>
                      </m:sSub>
                      <m:r>
                        <m:rPr>
                          <m:nor/>
                        </m:rPr>
                        <a:rPr lang="zh-CN" altLang="en-US" sz="3600">
                          <a:solidFill>
                            <a:srgbClr val="FF0000"/>
                          </a:solidFill>
                          <a:latin typeface="Cambria Math" panose="02040503050406030204" pitchFamily="18" charset="0"/>
                        </a:rPr>
                        <m:t> </m:t>
                      </m:r>
                      <m:r>
                        <a:rPr lang="en-US" altLang="zh-CN" sz="3600" i="1">
                          <a:solidFill>
                            <a:srgbClr val="FF0000"/>
                          </a:solidFill>
                          <a:latin typeface="Cambria Math" panose="02040503050406030204" pitchFamily="18" charset="0"/>
                        </a:rPr>
                        <m:t>+</m:t>
                      </m:r>
                      <m:sSub>
                        <m:sSubPr>
                          <m:ctrlPr>
                            <a:rPr lang="zh-CN" altLang="en-US" sz="3600" i="1">
                              <a:solidFill>
                                <a:srgbClr val="FF0000"/>
                              </a:solidFill>
                              <a:latin typeface="Cambria Math" panose="02040503050406030204" pitchFamily="18" charset="0"/>
                            </a:rPr>
                          </m:ctrlPr>
                        </m:sSubPr>
                        <m:e>
                          <m:sSub>
                            <m:sSubPr>
                              <m:ctrlPr>
                                <a:rPr lang="zh-CN" altLang="en-US" sz="3600" i="1">
                                  <a:solidFill>
                                    <a:srgbClr val="FF0000"/>
                                  </a:solidFill>
                                  <a:latin typeface="Cambria Math" panose="02040503050406030204" pitchFamily="18" charset="0"/>
                                </a:rPr>
                              </m:ctrlPr>
                            </m:sSubPr>
                            <m:e>
                              <m:r>
                                <a:rPr lang="zh-CN" altLang="en-US" sz="3600" i="1">
                                  <a:solidFill>
                                    <a:srgbClr val="FF0000"/>
                                  </a:solidFill>
                                  <a:latin typeface="Cambria Math" panose="02040503050406030204" pitchFamily="18" charset="0"/>
                                </a:rPr>
                                <m:t>𝑖</m:t>
                              </m:r>
                            </m:e>
                            <m:sub>
                              <m:r>
                                <a:rPr lang="en-US" altLang="zh-CN" sz="3600" i="1">
                                  <a:solidFill>
                                    <a:srgbClr val="FF0000"/>
                                  </a:solidFill>
                                  <a:latin typeface="Cambria Math" panose="02040503050406030204" pitchFamily="18" charset="0"/>
                                </a:rPr>
                                <m:t>2</m:t>
                              </m:r>
                            </m:sub>
                          </m:sSub>
                          <m:acc>
                            <m:accPr>
                              <m:chr m:val="̂"/>
                              <m:ctrlPr>
                                <a:rPr lang="zh-CN" altLang="en-US" sz="3600" i="1">
                                  <a:solidFill>
                                    <a:srgbClr val="FF0000"/>
                                  </a:solidFill>
                                  <a:latin typeface="Cambria Math" panose="02040503050406030204" pitchFamily="18" charset="0"/>
                                </a:rPr>
                              </m:ctrlPr>
                            </m:accPr>
                            <m:e>
                              <m:r>
                                <a:rPr lang="zh-CN" altLang="en-US" sz="3600" i="1">
                                  <a:solidFill>
                                    <a:srgbClr val="FF0000"/>
                                  </a:solidFill>
                                  <a:latin typeface="Cambria Math" panose="02040503050406030204" pitchFamily="18" charset="0"/>
                                </a:rPr>
                                <m:t>𝑢</m:t>
                              </m:r>
                            </m:e>
                          </m:acc>
                        </m:e>
                        <m:sub>
                          <m:r>
                            <a:rPr lang="en-US" altLang="zh-CN" sz="3600" i="1">
                              <a:solidFill>
                                <a:srgbClr val="FF0000"/>
                              </a:solidFill>
                              <a:latin typeface="Cambria Math" panose="02040503050406030204" pitchFamily="18" charset="0"/>
                            </a:rPr>
                            <m:t>2</m:t>
                          </m:r>
                        </m:sub>
                      </m:sSub>
                    </m:oMath>
                  </m:oMathPara>
                </a14:m>
                <a:endParaRPr lang="zh-CN" altLang="en-US" sz="3600" dirty="0">
                  <a:solidFill>
                    <a:srgbClr val="FF0000"/>
                  </a:solidFill>
                </a:endParaRPr>
              </a:p>
            </p:txBody>
          </p:sp>
        </mc:Choice>
        <mc:Fallback xmlns="">
          <p:sp>
            <p:nvSpPr>
              <p:cNvPr id="11" name="Object 8">
                <a:extLst>
                  <a:ext uri="{FF2B5EF4-FFF2-40B4-BE49-F238E27FC236}">
                    <a16:creationId xmlns:a16="http://schemas.microsoft.com/office/drawing/2014/main" id="{FE433429-B6B4-44E6-91E2-E53FF18A27A0}"/>
                  </a:ext>
                </a:extLst>
              </p:cNvPr>
              <p:cNvSpPr txBox="1">
                <a:spLocks noRot="1" noChangeAspect="1" noMove="1" noResize="1" noEditPoints="1" noAdjustHandles="1" noChangeArrowheads="1" noChangeShapeType="1" noTextEdit="1"/>
              </p:cNvSpPr>
              <p:nvPr/>
            </p:nvSpPr>
            <p:spPr bwMode="auto">
              <a:xfrm>
                <a:off x="1619672" y="4969110"/>
                <a:ext cx="5812905" cy="450850"/>
              </a:xfrm>
              <a:prstGeom prst="rect">
                <a:avLst/>
              </a:prstGeom>
              <a:blipFill>
                <a:blip r:embed="rId5"/>
                <a:stretch>
                  <a:fillRect b="-31081"/>
                </a:stretch>
              </a:blipFill>
              <a:ln>
                <a:noFill/>
              </a:ln>
              <a:effectLst/>
              <a:extLst/>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5B86861-A7D2-4B66-93C6-A26758B02254}"/>
              </a:ext>
            </a:extLst>
          </p:cNvPr>
          <p:cNvSpPr/>
          <p:nvPr/>
        </p:nvSpPr>
        <p:spPr>
          <a:xfrm>
            <a:off x="1197322" y="6044894"/>
            <a:ext cx="1114408" cy="369332"/>
          </a:xfrm>
          <a:prstGeom prst="rect">
            <a:avLst/>
          </a:prstGeom>
        </p:spPr>
        <p:txBody>
          <a:bodyPr wrap="none">
            <a:spAutoFit/>
          </a:bodyPr>
          <a:lstStyle/>
          <a:p>
            <a:r>
              <a:rPr lang="zh-CN" altLang="en-US" b="1" dirty="0">
                <a:solidFill>
                  <a:srgbClr val="FF3300"/>
                </a:solidFill>
                <a:latin typeface="宋体" panose="02010600030101010101" pitchFamily="2" charset="-122"/>
              </a:rPr>
              <a:t>互易定理</a:t>
            </a:r>
          </a:p>
        </p:txBody>
      </p:sp>
      <p:sp>
        <p:nvSpPr>
          <p:cNvPr id="13" name="矩形 12">
            <a:extLst>
              <a:ext uri="{FF2B5EF4-FFF2-40B4-BE49-F238E27FC236}">
                <a16:creationId xmlns:a16="http://schemas.microsoft.com/office/drawing/2014/main" id="{77E74B61-2028-4DE4-B7E6-2C3361F8815E}"/>
              </a:ext>
            </a:extLst>
          </p:cNvPr>
          <p:cNvSpPr/>
          <p:nvPr/>
        </p:nvSpPr>
        <p:spPr>
          <a:xfrm>
            <a:off x="1774599" y="438858"/>
            <a:ext cx="5594801" cy="523220"/>
          </a:xfrm>
          <a:prstGeom prst="rect">
            <a:avLst/>
          </a:prstGeom>
        </p:spPr>
        <p:txBody>
          <a:bodyPr wrap="none">
            <a:spAutoFit/>
          </a:bodyPr>
          <a:lstStyle/>
          <a:p>
            <a:r>
              <a:rPr lang="zh-CN" altLang="en-US" sz="2800" b="1" dirty="0">
                <a:solidFill>
                  <a:srgbClr val="FF3300"/>
                </a:solidFill>
                <a:latin typeface="宋体" panose="02010600030101010101" pitchFamily="2" charset="-122"/>
              </a:rPr>
              <a:t>特勒根定理与互易定理之间的关系</a:t>
            </a:r>
            <a:endParaRPr lang="zh-CN" altLang="en-US" sz="2800" dirty="0"/>
          </a:p>
        </p:txBody>
      </p:sp>
    </p:spTree>
    <p:extLst>
      <p:ext uri="{BB962C8B-B14F-4D97-AF65-F5344CB8AC3E}">
        <p14:creationId xmlns:p14="http://schemas.microsoft.com/office/powerpoint/2010/main" val="23787791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2514" name="Object 2"/>
          <p:cNvGraphicFramePr>
            <a:graphicFrameLocks noChangeAspect="1"/>
          </p:cNvGraphicFramePr>
          <p:nvPr>
            <p:extLst>
              <p:ext uri="{D42A27DB-BD31-4B8C-83A1-F6EECF244321}">
                <p14:modId xmlns:p14="http://schemas.microsoft.com/office/powerpoint/2010/main" val="183107770"/>
              </p:ext>
            </p:extLst>
          </p:nvPr>
        </p:nvGraphicFramePr>
        <p:xfrm>
          <a:off x="5428520" y="6171030"/>
          <a:ext cx="987425" cy="436563"/>
        </p:xfrm>
        <a:graphic>
          <a:graphicData uri="http://schemas.openxmlformats.org/presentationml/2006/ole">
            <mc:AlternateContent xmlns:mc="http://schemas.openxmlformats.org/markup-compatibility/2006">
              <mc:Choice xmlns:v="urn:schemas-microsoft-com:vml" Requires="v">
                <p:oleObj spid="_x0000_s80362" name="公式" r:id="rId3" imgW="545760" imgH="241200" progId="Equation.3">
                  <p:embed/>
                </p:oleObj>
              </mc:Choice>
              <mc:Fallback>
                <p:oleObj name="公式" r:id="rId3" imgW="545760" imgH="241200" progId="Equation.3">
                  <p:embed/>
                  <p:pic>
                    <p:nvPicPr>
                      <p:cNvPr id="19251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8520" y="6171030"/>
                        <a:ext cx="987425"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15" name="Object 3"/>
          <p:cNvGraphicFramePr>
            <a:graphicFrameLocks noChangeAspect="1"/>
          </p:cNvGraphicFramePr>
          <p:nvPr>
            <p:extLst>
              <p:ext uri="{D42A27DB-BD31-4B8C-83A1-F6EECF244321}">
                <p14:modId xmlns:p14="http://schemas.microsoft.com/office/powerpoint/2010/main" val="2473265095"/>
              </p:ext>
            </p:extLst>
          </p:nvPr>
        </p:nvGraphicFramePr>
        <p:xfrm>
          <a:off x="893749" y="5115842"/>
          <a:ext cx="4692650" cy="833438"/>
        </p:xfrm>
        <a:graphic>
          <a:graphicData uri="http://schemas.openxmlformats.org/presentationml/2006/ole">
            <mc:AlternateContent xmlns:mc="http://schemas.openxmlformats.org/markup-compatibility/2006">
              <mc:Choice xmlns:v="urn:schemas-microsoft-com:vml" Requires="v">
                <p:oleObj spid="_x0000_s80363" name="公式" r:id="rId5" imgW="2387520" imgH="431640" progId="Equation.3">
                  <p:embed/>
                </p:oleObj>
              </mc:Choice>
              <mc:Fallback>
                <p:oleObj name="公式" r:id="rId5" imgW="2387520" imgH="431640" progId="Equation.3">
                  <p:embed/>
                  <p:pic>
                    <p:nvPicPr>
                      <p:cNvPr id="19251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749" y="5115842"/>
                        <a:ext cx="4692650" cy="833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16" name="Object 4"/>
          <p:cNvGraphicFramePr>
            <a:graphicFrameLocks noChangeAspect="1"/>
          </p:cNvGraphicFramePr>
          <p:nvPr>
            <p:extLst>
              <p:ext uri="{D42A27DB-BD31-4B8C-83A1-F6EECF244321}">
                <p14:modId xmlns:p14="http://schemas.microsoft.com/office/powerpoint/2010/main" val="2484796834"/>
              </p:ext>
            </p:extLst>
          </p:nvPr>
        </p:nvGraphicFramePr>
        <p:xfrm>
          <a:off x="894455" y="5957143"/>
          <a:ext cx="3641725" cy="784225"/>
        </p:xfrm>
        <a:graphic>
          <a:graphicData uri="http://schemas.openxmlformats.org/presentationml/2006/ole">
            <mc:AlternateContent xmlns:mc="http://schemas.openxmlformats.org/markup-compatibility/2006">
              <mc:Choice xmlns:v="urn:schemas-microsoft-com:vml" Requires="v">
                <p:oleObj spid="_x0000_s80364" name="公式" r:id="rId7" imgW="1968480" imgH="431640" progId="Equation.3">
                  <p:embed/>
                </p:oleObj>
              </mc:Choice>
              <mc:Fallback>
                <p:oleObj name="公式" r:id="rId7" imgW="1968480" imgH="431640" progId="Equation.3">
                  <p:embed/>
                  <p:pic>
                    <p:nvPicPr>
                      <p:cNvPr id="19251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4455" y="5957143"/>
                        <a:ext cx="3641725"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2517" name="Object 5"/>
          <p:cNvGraphicFramePr>
            <a:graphicFrameLocks noChangeAspect="1"/>
          </p:cNvGraphicFramePr>
          <p:nvPr>
            <p:extLst>
              <p:ext uri="{D42A27DB-BD31-4B8C-83A1-F6EECF244321}">
                <p14:modId xmlns:p14="http://schemas.microsoft.com/office/powerpoint/2010/main" val="2356172809"/>
              </p:ext>
            </p:extLst>
          </p:nvPr>
        </p:nvGraphicFramePr>
        <p:xfrm>
          <a:off x="968177" y="3703436"/>
          <a:ext cx="5251450" cy="808037"/>
        </p:xfrm>
        <a:graphic>
          <a:graphicData uri="http://schemas.openxmlformats.org/presentationml/2006/ole">
            <mc:AlternateContent xmlns:mc="http://schemas.openxmlformats.org/markup-compatibility/2006">
              <mc:Choice xmlns:v="urn:schemas-microsoft-com:vml" Requires="v">
                <p:oleObj spid="_x0000_s80365" name="Equation" r:id="rId9" imgW="2743200" imgH="431640" progId="Equation.3">
                  <p:embed/>
                </p:oleObj>
              </mc:Choice>
              <mc:Fallback>
                <p:oleObj name="Equation" r:id="rId9" imgW="2743200" imgH="431640" progId="Equation.3">
                  <p:embed/>
                  <p:pic>
                    <p:nvPicPr>
                      <p:cNvPr id="19251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8177" y="3703436"/>
                        <a:ext cx="5251450" cy="80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2518" name="Text Box 6"/>
          <p:cNvSpPr txBox="1">
            <a:spLocks noChangeArrowheads="1"/>
          </p:cNvSpPr>
          <p:nvPr/>
        </p:nvSpPr>
        <p:spPr bwMode="auto">
          <a:xfrm>
            <a:off x="297358" y="3212976"/>
            <a:ext cx="285273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lgn="ctr">
              <a:spcBef>
                <a:spcPct val="50000"/>
              </a:spcBef>
              <a:buClr>
                <a:schemeClr val="accent2"/>
              </a:buClr>
              <a:buSzPct val="75000"/>
              <a:buFont typeface="Monotype Sorts" pitchFamily="2" charset="2"/>
              <a:buNone/>
            </a:pPr>
            <a:r>
              <a:rPr kumimoji="0" lang="zh-CN" altLang="en-US" sz="2400" b="1" dirty="0">
                <a:solidFill>
                  <a:srgbClr val="0000FF"/>
                </a:solidFill>
              </a:rPr>
              <a:t>方框内为同一网络  </a:t>
            </a:r>
          </a:p>
        </p:txBody>
      </p:sp>
      <p:graphicFrame>
        <p:nvGraphicFramePr>
          <p:cNvPr id="192519" name="Object 7"/>
          <p:cNvGraphicFramePr>
            <a:graphicFrameLocks noChangeAspect="1"/>
          </p:cNvGraphicFramePr>
          <p:nvPr>
            <p:extLst>
              <p:ext uri="{D42A27DB-BD31-4B8C-83A1-F6EECF244321}">
                <p14:modId xmlns:p14="http://schemas.microsoft.com/office/powerpoint/2010/main" val="3197761426"/>
              </p:ext>
            </p:extLst>
          </p:nvPr>
        </p:nvGraphicFramePr>
        <p:xfrm>
          <a:off x="360040" y="4653136"/>
          <a:ext cx="4572000" cy="474662"/>
        </p:xfrm>
        <a:graphic>
          <a:graphicData uri="http://schemas.openxmlformats.org/presentationml/2006/ole">
            <mc:AlternateContent xmlns:mc="http://schemas.openxmlformats.org/markup-compatibility/2006">
              <mc:Choice xmlns:v="urn:schemas-microsoft-com:vml" Requires="v">
                <p:oleObj spid="_x0000_s80366" name="公式" r:id="rId11" imgW="2387520" imgH="253800" progId="Equation.3">
                  <p:embed/>
                </p:oleObj>
              </mc:Choice>
              <mc:Fallback>
                <p:oleObj name="公式" r:id="rId11" imgW="2387520" imgH="253800" progId="Equation.3">
                  <p:embed/>
                  <p:pic>
                    <p:nvPicPr>
                      <p:cNvPr id="192519"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0040" y="4653136"/>
                        <a:ext cx="4572000"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9"/>
          <p:cNvGrpSpPr>
            <a:grpSpLocks/>
          </p:cNvGrpSpPr>
          <p:nvPr/>
        </p:nvGrpSpPr>
        <p:grpSpPr bwMode="auto">
          <a:xfrm>
            <a:off x="539552" y="116632"/>
            <a:ext cx="8158162" cy="3095625"/>
            <a:chOff x="283" y="442"/>
            <a:chExt cx="5139" cy="1950"/>
          </a:xfrm>
        </p:grpSpPr>
        <p:grpSp>
          <p:nvGrpSpPr>
            <p:cNvPr id="9" name="Group 10"/>
            <p:cNvGrpSpPr>
              <a:grpSpLocks/>
            </p:cNvGrpSpPr>
            <p:nvPr/>
          </p:nvGrpSpPr>
          <p:grpSpPr bwMode="auto">
            <a:xfrm>
              <a:off x="471" y="1289"/>
              <a:ext cx="2288" cy="1055"/>
              <a:chOff x="471" y="1289"/>
              <a:chExt cx="2288" cy="1055"/>
            </a:xfrm>
          </p:grpSpPr>
          <p:sp>
            <p:nvSpPr>
              <p:cNvPr id="34" name="Oval 11"/>
              <p:cNvSpPr>
                <a:spLocks noChangeArrowheads="1"/>
              </p:cNvSpPr>
              <p:nvPr/>
            </p:nvSpPr>
            <p:spPr bwMode="auto">
              <a:xfrm>
                <a:off x="783" y="1852"/>
                <a:ext cx="216" cy="208"/>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35" name="Text Box 12"/>
              <p:cNvSpPr txBox="1">
                <a:spLocks noChangeArrowheads="1"/>
              </p:cNvSpPr>
              <p:nvPr/>
            </p:nvSpPr>
            <p:spPr bwMode="auto">
              <a:xfrm>
                <a:off x="2423" y="176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2</a:t>
                </a:r>
              </a:p>
            </p:txBody>
          </p:sp>
          <p:sp>
            <p:nvSpPr>
              <p:cNvPr id="36" name="Rectangle 13"/>
              <p:cNvSpPr>
                <a:spLocks noChangeArrowheads="1"/>
              </p:cNvSpPr>
              <p:nvPr/>
            </p:nvSpPr>
            <p:spPr bwMode="auto">
              <a:xfrm>
                <a:off x="1319" y="1576"/>
                <a:ext cx="576" cy="768"/>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4"/>
              <p:cNvSpPr>
                <a:spLocks noChangeShapeType="1"/>
              </p:cNvSpPr>
              <p:nvPr/>
            </p:nvSpPr>
            <p:spPr bwMode="auto">
              <a:xfrm>
                <a:off x="887" y="2224"/>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15"/>
              <p:cNvSpPr>
                <a:spLocks noChangeArrowheads="1"/>
              </p:cNvSpPr>
              <p:nvPr/>
            </p:nvSpPr>
            <p:spPr bwMode="auto">
              <a:xfrm>
                <a:off x="1895" y="1672"/>
                <a:ext cx="432" cy="57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Text Box 17"/>
              <p:cNvSpPr txBox="1">
                <a:spLocks noChangeArrowheads="1"/>
              </p:cNvSpPr>
              <p:nvPr/>
            </p:nvSpPr>
            <p:spPr bwMode="auto">
              <a:xfrm>
                <a:off x="551" y="200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41" name="Text Box 18"/>
              <p:cNvSpPr txBox="1">
                <a:spLocks noChangeArrowheads="1"/>
              </p:cNvSpPr>
              <p:nvPr/>
            </p:nvSpPr>
            <p:spPr bwMode="auto">
              <a:xfrm>
                <a:off x="535" y="16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42" name="Text Box 19"/>
              <p:cNvSpPr txBox="1">
                <a:spLocks noChangeArrowheads="1"/>
              </p:cNvSpPr>
              <p:nvPr/>
            </p:nvSpPr>
            <p:spPr bwMode="auto">
              <a:xfrm>
                <a:off x="471" y="177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S</a:t>
                </a:r>
              </a:p>
            </p:txBody>
          </p:sp>
          <p:sp>
            <p:nvSpPr>
              <p:cNvPr id="43" name="Text Box 20"/>
              <p:cNvSpPr txBox="1">
                <a:spLocks noChangeArrowheads="1"/>
              </p:cNvSpPr>
              <p:nvPr/>
            </p:nvSpPr>
            <p:spPr bwMode="auto">
              <a:xfrm>
                <a:off x="2087" y="200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44" name="Text Box 21"/>
              <p:cNvSpPr txBox="1">
                <a:spLocks noChangeArrowheads="1"/>
              </p:cNvSpPr>
              <p:nvPr/>
            </p:nvSpPr>
            <p:spPr bwMode="auto">
              <a:xfrm>
                <a:off x="2087" y="162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45" name="Text Box 22"/>
              <p:cNvSpPr txBox="1">
                <a:spLocks noChangeArrowheads="1"/>
              </p:cNvSpPr>
              <p:nvPr/>
            </p:nvSpPr>
            <p:spPr bwMode="auto">
              <a:xfrm>
                <a:off x="2039" y="181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2</a:t>
                </a:r>
              </a:p>
            </p:txBody>
          </p:sp>
          <p:sp>
            <p:nvSpPr>
              <p:cNvPr id="46" name="Line 23"/>
              <p:cNvSpPr>
                <a:spLocks noChangeShapeType="1"/>
              </p:cNvSpPr>
              <p:nvPr/>
            </p:nvSpPr>
            <p:spPr bwMode="auto">
              <a:xfrm>
                <a:off x="2423" y="1768"/>
                <a:ext cx="0" cy="336"/>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24"/>
              <p:cNvSpPr>
                <a:spLocks noChangeShapeType="1"/>
              </p:cNvSpPr>
              <p:nvPr/>
            </p:nvSpPr>
            <p:spPr bwMode="auto">
              <a:xfrm>
                <a:off x="887" y="1576"/>
                <a:ext cx="288"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25"/>
              <p:cNvSpPr txBox="1">
                <a:spLocks noChangeArrowheads="1"/>
              </p:cNvSpPr>
              <p:nvPr/>
            </p:nvSpPr>
            <p:spPr bwMode="auto">
              <a:xfrm>
                <a:off x="896" y="1289"/>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1</a:t>
                </a:r>
              </a:p>
            </p:txBody>
          </p:sp>
          <p:sp>
            <p:nvSpPr>
              <p:cNvPr id="49" name="Line 26"/>
              <p:cNvSpPr>
                <a:spLocks noChangeShapeType="1"/>
              </p:cNvSpPr>
              <p:nvPr/>
            </p:nvSpPr>
            <p:spPr bwMode="auto">
              <a:xfrm>
                <a:off x="887" y="1672"/>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27"/>
              <p:cNvSpPr>
                <a:spLocks noChangeShapeType="1"/>
              </p:cNvSpPr>
              <p:nvPr/>
            </p:nvSpPr>
            <p:spPr bwMode="auto">
              <a:xfrm>
                <a:off x="895" y="1676"/>
                <a:ext cx="0" cy="5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grpSp>
          <p:nvGrpSpPr>
            <p:cNvPr id="10" name="Group 28"/>
            <p:cNvGrpSpPr>
              <a:grpSpLocks/>
            </p:cNvGrpSpPr>
            <p:nvPr/>
          </p:nvGrpSpPr>
          <p:grpSpPr bwMode="auto">
            <a:xfrm>
              <a:off x="2967" y="1143"/>
              <a:ext cx="2211" cy="1249"/>
              <a:chOff x="2967" y="1143"/>
              <a:chExt cx="2211" cy="1249"/>
            </a:xfrm>
          </p:grpSpPr>
          <p:sp>
            <p:nvSpPr>
              <p:cNvPr id="15" name="Oval 29"/>
              <p:cNvSpPr>
                <a:spLocks noChangeArrowheads="1"/>
              </p:cNvSpPr>
              <p:nvPr/>
            </p:nvSpPr>
            <p:spPr bwMode="auto">
              <a:xfrm>
                <a:off x="4631" y="1876"/>
                <a:ext cx="200" cy="192"/>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6" name="Rectangle 30"/>
              <p:cNvSpPr>
                <a:spLocks noChangeArrowheads="1"/>
              </p:cNvSpPr>
              <p:nvPr/>
            </p:nvSpPr>
            <p:spPr bwMode="auto">
              <a:xfrm>
                <a:off x="3735" y="1576"/>
                <a:ext cx="576" cy="768"/>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Rectangle 32"/>
              <p:cNvSpPr>
                <a:spLocks noChangeArrowheads="1"/>
              </p:cNvSpPr>
              <p:nvPr/>
            </p:nvSpPr>
            <p:spPr bwMode="auto">
              <a:xfrm>
                <a:off x="3303" y="1624"/>
                <a:ext cx="432" cy="67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33"/>
              <p:cNvSpPr>
                <a:spLocks noChangeArrowheads="1"/>
              </p:cNvSpPr>
              <p:nvPr/>
            </p:nvSpPr>
            <p:spPr bwMode="auto">
              <a:xfrm>
                <a:off x="3255" y="1816"/>
                <a:ext cx="96" cy="288"/>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34"/>
              <p:cNvSpPr txBox="1">
                <a:spLocks noChangeArrowheads="1"/>
              </p:cNvSpPr>
              <p:nvPr/>
            </p:nvSpPr>
            <p:spPr bwMode="auto">
              <a:xfrm>
                <a:off x="3015" y="210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21" name="Text Box 35"/>
              <p:cNvSpPr txBox="1">
                <a:spLocks noChangeArrowheads="1"/>
              </p:cNvSpPr>
              <p:nvPr/>
            </p:nvSpPr>
            <p:spPr bwMode="auto">
              <a:xfrm>
                <a:off x="3015" y="152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22" name="Text Box 36"/>
              <p:cNvSpPr txBox="1">
                <a:spLocks noChangeArrowheads="1"/>
              </p:cNvSpPr>
              <p:nvPr/>
            </p:nvSpPr>
            <p:spPr bwMode="auto">
              <a:xfrm>
                <a:off x="4871" y="2040"/>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23" name="Text Box 37"/>
              <p:cNvSpPr txBox="1">
                <a:spLocks noChangeArrowheads="1"/>
              </p:cNvSpPr>
              <p:nvPr/>
            </p:nvSpPr>
            <p:spPr bwMode="auto">
              <a:xfrm>
                <a:off x="4839" y="159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24" name="Text Box 38"/>
              <p:cNvSpPr txBox="1">
                <a:spLocks noChangeArrowheads="1"/>
              </p:cNvSpPr>
              <p:nvPr/>
            </p:nvSpPr>
            <p:spPr bwMode="auto">
              <a:xfrm>
                <a:off x="3351" y="181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p>
            </p:txBody>
          </p:sp>
          <p:sp>
            <p:nvSpPr>
              <p:cNvPr id="25" name="Line 39"/>
              <p:cNvSpPr>
                <a:spLocks noChangeShapeType="1"/>
              </p:cNvSpPr>
              <p:nvPr/>
            </p:nvSpPr>
            <p:spPr bwMode="auto">
              <a:xfrm flipH="1">
                <a:off x="3303" y="1528"/>
                <a:ext cx="288"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40"/>
              <p:cNvSpPr>
                <a:spLocks noChangeShapeType="1"/>
              </p:cNvSpPr>
              <p:nvPr/>
            </p:nvSpPr>
            <p:spPr bwMode="auto">
              <a:xfrm flipH="1">
                <a:off x="4455" y="1528"/>
                <a:ext cx="240" cy="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7" name="Object 41"/>
              <p:cNvGraphicFramePr>
                <a:graphicFrameLocks noChangeAspect="1"/>
              </p:cNvGraphicFramePr>
              <p:nvPr/>
            </p:nvGraphicFramePr>
            <p:xfrm>
              <a:off x="2967" y="1768"/>
              <a:ext cx="288" cy="376"/>
            </p:xfrm>
            <a:graphic>
              <a:graphicData uri="http://schemas.openxmlformats.org/presentationml/2006/ole">
                <mc:AlternateContent xmlns:mc="http://schemas.openxmlformats.org/markup-compatibility/2006">
                  <mc:Choice xmlns:v="urn:schemas-microsoft-com:vml" Requires="v">
                    <p:oleObj spid="_x0000_s80367" name="公式" r:id="rId13" imgW="215640" imgH="279360" progId="Equation.3">
                      <p:embed/>
                    </p:oleObj>
                  </mc:Choice>
                  <mc:Fallback>
                    <p:oleObj name="公式" r:id="rId13" imgW="215640" imgH="279360" progId="Equation.3">
                      <p:embed/>
                      <p:pic>
                        <p:nvPicPr>
                          <p:cNvPr id="191529" name="Object 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67" y="1768"/>
                            <a:ext cx="288"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42"/>
              <p:cNvGraphicFramePr>
                <a:graphicFrameLocks noChangeAspect="1"/>
              </p:cNvGraphicFramePr>
              <p:nvPr/>
            </p:nvGraphicFramePr>
            <p:xfrm>
              <a:off x="4871" y="1760"/>
              <a:ext cx="307" cy="376"/>
            </p:xfrm>
            <a:graphic>
              <a:graphicData uri="http://schemas.openxmlformats.org/presentationml/2006/ole">
                <mc:AlternateContent xmlns:mc="http://schemas.openxmlformats.org/markup-compatibility/2006">
                  <mc:Choice xmlns:v="urn:schemas-microsoft-com:vml" Requires="v">
                    <p:oleObj spid="_x0000_s80368" name="Equation" r:id="rId15" imgW="228600" imgH="279360" progId="Equation.3">
                      <p:embed/>
                    </p:oleObj>
                  </mc:Choice>
                  <mc:Fallback>
                    <p:oleObj name="Equation" r:id="rId15" imgW="228600" imgH="279360" progId="Equation.3">
                      <p:embed/>
                      <p:pic>
                        <p:nvPicPr>
                          <p:cNvPr id="191530" name="Object 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1" y="1760"/>
                            <a:ext cx="307"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 name="Object 43"/>
              <p:cNvGraphicFramePr>
                <a:graphicFrameLocks noChangeAspect="1"/>
              </p:cNvGraphicFramePr>
              <p:nvPr/>
            </p:nvGraphicFramePr>
            <p:xfrm>
              <a:off x="3354" y="1144"/>
              <a:ext cx="237" cy="376"/>
            </p:xfrm>
            <a:graphic>
              <a:graphicData uri="http://schemas.openxmlformats.org/presentationml/2006/ole">
                <mc:AlternateContent xmlns:mc="http://schemas.openxmlformats.org/markup-compatibility/2006">
                  <mc:Choice xmlns:v="urn:schemas-microsoft-com:vml" Requires="v">
                    <p:oleObj spid="_x0000_s80369" name="公式" r:id="rId17" imgW="177480" imgH="279360" progId="Equation.3">
                      <p:embed/>
                    </p:oleObj>
                  </mc:Choice>
                  <mc:Fallback>
                    <p:oleObj name="公式" r:id="rId17" imgW="177480" imgH="279360" progId="Equation.3">
                      <p:embed/>
                      <p:pic>
                        <p:nvPicPr>
                          <p:cNvPr id="191531" name="Object 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4" y="1144"/>
                            <a:ext cx="237"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 name="Object 44"/>
              <p:cNvGraphicFramePr>
                <a:graphicFrameLocks noChangeAspect="1"/>
              </p:cNvGraphicFramePr>
              <p:nvPr/>
            </p:nvGraphicFramePr>
            <p:xfrm>
              <a:off x="4471" y="1143"/>
              <a:ext cx="256" cy="376"/>
            </p:xfrm>
            <a:graphic>
              <a:graphicData uri="http://schemas.openxmlformats.org/presentationml/2006/ole">
                <mc:AlternateContent xmlns:mc="http://schemas.openxmlformats.org/markup-compatibility/2006">
                  <mc:Choice xmlns:v="urn:schemas-microsoft-com:vml" Requires="v">
                    <p:oleObj spid="_x0000_s80370" name="公式" r:id="rId19" imgW="190440" imgH="279360" progId="Equation.3">
                      <p:embed/>
                    </p:oleObj>
                  </mc:Choice>
                  <mc:Fallback>
                    <p:oleObj name="公式" r:id="rId19" imgW="190440" imgH="279360" progId="Equation.3">
                      <p:embed/>
                      <p:pic>
                        <p:nvPicPr>
                          <p:cNvPr id="191532" name="Object 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71" y="1143"/>
                            <a:ext cx="256"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 name="Line 45"/>
              <p:cNvSpPr>
                <a:spLocks noChangeShapeType="1"/>
              </p:cNvSpPr>
              <p:nvPr/>
            </p:nvSpPr>
            <p:spPr bwMode="auto">
              <a:xfrm flipH="1">
                <a:off x="4311" y="2272"/>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6"/>
              <p:cNvSpPr>
                <a:spLocks noChangeShapeType="1"/>
              </p:cNvSpPr>
              <p:nvPr/>
            </p:nvSpPr>
            <p:spPr bwMode="auto">
              <a:xfrm flipH="1">
                <a:off x="4311" y="1648"/>
                <a:ext cx="4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7"/>
              <p:cNvSpPr>
                <a:spLocks noChangeShapeType="1"/>
              </p:cNvSpPr>
              <p:nvPr/>
            </p:nvSpPr>
            <p:spPr bwMode="auto">
              <a:xfrm>
                <a:off x="4735" y="1652"/>
                <a:ext cx="0" cy="62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grpSp>
          <p:nvGrpSpPr>
            <p:cNvPr id="11" name="Group 48"/>
            <p:cNvGrpSpPr>
              <a:grpSpLocks/>
            </p:cNvGrpSpPr>
            <p:nvPr/>
          </p:nvGrpSpPr>
          <p:grpSpPr bwMode="auto">
            <a:xfrm>
              <a:off x="283" y="442"/>
              <a:ext cx="5139" cy="544"/>
              <a:chOff x="292" y="442"/>
              <a:chExt cx="5139" cy="544"/>
            </a:xfrm>
          </p:grpSpPr>
          <p:sp>
            <p:nvSpPr>
              <p:cNvPr id="13" name="Text Box 49"/>
              <p:cNvSpPr txBox="1">
                <a:spLocks noChangeArrowheads="1"/>
              </p:cNvSpPr>
              <p:nvPr/>
            </p:nvSpPr>
            <p:spPr bwMode="auto">
              <a:xfrm>
                <a:off x="292" y="442"/>
                <a:ext cx="5139" cy="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buClr>
                    <a:schemeClr val="accent2"/>
                  </a:buClr>
                  <a:buSzPct val="75000"/>
                  <a:buFont typeface="Monotype Sorts" pitchFamily="2" charset="2"/>
                  <a:buNone/>
                </a:pPr>
                <a:r>
                  <a:rPr lang="zh-CN" altLang="en-US" sz="2000" b="1" dirty="0">
                    <a:solidFill>
                      <a:srgbClr val="FF3300"/>
                    </a:solidFill>
                    <a:latin typeface="宋体" panose="02010600030101010101" pitchFamily="2" charset="-122"/>
                  </a:rPr>
                  <a:t>例</a:t>
                </a:r>
                <a:r>
                  <a:rPr lang="en-US" altLang="zh-CN" sz="2000" b="1" dirty="0">
                    <a:solidFill>
                      <a:srgbClr val="FF3300"/>
                    </a:solidFill>
                    <a:ea typeface="楷体_GB2312" pitchFamily="49" charset="-122"/>
                  </a:rPr>
                  <a:t>    </a:t>
                </a:r>
                <a:r>
                  <a:rPr kumimoji="0" lang="zh-CN" altLang="en-US" sz="2000" b="1" dirty="0"/>
                  <a:t>图示两个电路中方框内为同一电阻网络。</a:t>
                </a:r>
              </a:p>
              <a:p>
                <a:pPr>
                  <a:spcBef>
                    <a:spcPct val="50000"/>
                  </a:spcBef>
                  <a:buClr>
                    <a:schemeClr val="accent2"/>
                  </a:buClr>
                  <a:buSzPct val="75000"/>
                  <a:buFont typeface="Monotype Sorts" pitchFamily="2" charset="2"/>
                  <a:buNone/>
                </a:pPr>
                <a:r>
                  <a:rPr kumimoji="0" lang="zh-CN" altLang="en-US" sz="2000" b="1" dirty="0"/>
                  <a:t>          已知：</a:t>
                </a:r>
                <a:r>
                  <a:rPr kumimoji="0" lang="en-US" altLang="zh-CN" sz="2000" b="1" i="1" dirty="0"/>
                  <a:t>U</a:t>
                </a:r>
                <a:r>
                  <a:rPr kumimoji="0" lang="en-US" altLang="zh-CN" sz="2000" b="1" baseline="-25000" dirty="0"/>
                  <a:t>S</a:t>
                </a:r>
                <a:r>
                  <a:rPr lang="en-US" altLang="zh-CN" sz="2000" b="1" dirty="0">
                    <a:ea typeface="楷体_GB2312" pitchFamily="49" charset="-122"/>
                  </a:rPr>
                  <a:t>=10V</a:t>
                </a:r>
                <a:r>
                  <a:rPr lang="zh-CN" altLang="en-US" sz="2000" b="1" dirty="0">
                    <a:ea typeface="楷体_GB2312" pitchFamily="49" charset="-122"/>
                  </a:rPr>
                  <a:t>， </a:t>
                </a:r>
                <a:r>
                  <a:rPr lang="en-US" altLang="zh-CN" sz="2000" b="1" i="1" dirty="0">
                    <a:ea typeface="楷体_GB2312" pitchFamily="49" charset="-122"/>
                    <a:sym typeface="Symbol" panose="05050102010706020507" pitchFamily="18" charset="2"/>
                  </a:rPr>
                  <a:t>I</a:t>
                </a:r>
                <a:r>
                  <a:rPr lang="en-US" altLang="zh-CN" sz="2000" b="1" baseline="-25000" dirty="0">
                    <a:ea typeface="楷体_GB2312" pitchFamily="49" charset="-122"/>
                    <a:sym typeface="Symbol" panose="05050102010706020507" pitchFamily="18" charset="2"/>
                  </a:rPr>
                  <a:t>1</a:t>
                </a:r>
                <a:r>
                  <a:rPr lang="en-US" altLang="zh-CN" sz="2000" b="1" dirty="0">
                    <a:ea typeface="楷体_GB2312" pitchFamily="49" charset="-122"/>
                  </a:rPr>
                  <a:t>=5A</a:t>
                </a:r>
                <a:r>
                  <a:rPr lang="zh-CN" altLang="en-US" sz="2000" b="1" dirty="0">
                    <a:ea typeface="楷体_GB2312" pitchFamily="49" charset="-122"/>
                    <a:sym typeface="Symbol" panose="05050102010706020507" pitchFamily="18" charset="2"/>
                  </a:rPr>
                  <a:t>，</a:t>
                </a:r>
                <a:r>
                  <a:rPr lang="en-US" altLang="zh-CN" sz="2000" b="1" i="1" dirty="0">
                    <a:ea typeface="楷体_GB2312" pitchFamily="49" charset="-122"/>
                    <a:sym typeface="Symbol" panose="05050102010706020507" pitchFamily="18" charset="2"/>
                  </a:rPr>
                  <a:t>I</a:t>
                </a:r>
                <a:r>
                  <a:rPr lang="en-US" altLang="zh-CN" sz="2000" b="1" baseline="-25000" dirty="0">
                    <a:ea typeface="楷体_GB2312" pitchFamily="49" charset="-122"/>
                    <a:sym typeface="Symbol" panose="05050102010706020507" pitchFamily="18" charset="2"/>
                  </a:rPr>
                  <a:t>2</a:t>
                </a:r>
                <a:r>
                  <a:rPr lang="en-US" altLang="zh-CN" sz="2000" b="1" dirty="0">
                    <a:ea typeface="楷体_GB2312" pitchFamily="49" charset="-122"/>
                  </a:rPr>
                  <a:t>=1A</a:t>
                </a:r>
                <a:r>
                  <a:rPr lang="en-US" altLang="zh-CN" sz="2000" b="1" dirty="0">
                    <a:solidFill>
                      <a:srgbClr val="0000FF"/>
                    </a:solidFill>
                    <a:ea typeface="楷体_GB2312" pitchFamily="49" charset="-122"/>
                  </a:rPr>
                  <a:t> </a:t>
                </a:r>
                <a:r>
                  <a:rPr lang="zh-CN" altLang="en-US" sz="2000" b="1" dirty="0">
                    <a:ea typeface="楷体_GB2312" pitchFamily="49" charset="-122"/>
                  </a:rPr>
                  <a:t>，</a:t>
                </a:r>
                <a:r>
                  <a:rPr lang="zh-CN" altLang="en-US" sz="2000" b="1" dirty="0">
                    <a:solidFill>
                      <a:srgbClr val="0000FF"/>
                    </a:solidFill>
                    <a:ea typeface="楷体_GB2312" pitchFamily="49" charset="-122"/>
                  </a:rPr>
                  <a:t>            </a:t>
                </a:r>
                <a:endParaRPr lang="zh-CN" altLang="en-US" sz="2000" b="1" dirty="0">
                  <a:latin typeface="宋体" panose="02010600030101010101" pitchFamily="2" charset="-122"/>
                </a:endParaRPr>
              </a:p>
            </p:txBody>
          </p:sp>
          <p:graphicFrame>
            <p:nvGraphicFramePr>
              <p:cNvPr id="14" name="Object 50"/>
              <p:cNvGraphicFramePr>
                <a:graphicFrameLocks noChangeAspect="1"/>
              </p:cNvGraphicFramePr>
              <p:nvPr>
                <p:extLst>
                  <p:ext uri="{D42A27DB-BD31-4B8C-83A1-F6EECF244321}">
                    <p14:modId xmlns:p14="http://schemas.microsoft.com/office/powerpoint/2010/main" val="4155155510"/>
                  </p:ext>
                </p:extLst>
              </p:nvPr>
            </p:nvGraphicFramePr>
            <p:xfrm>
              <a:off x="3588" y="689"/>
              <a:ext cx="713" cy="297"/>
            </p:xfrm>
            <a:graphic>
              <a:graphicData uri="http://schemas.openxmlformats.org/presentationml/2006/ole">
                <mc:AlternateContent xmlns:mc="http://schemas.openxmlformats.org/markup-compatibility/2006">
                  <mc:Choice xmlns:v="urn:schemas-microsoft-com:vml" Requires="v">
                    <p:oleObj spid="_x0000_s80371" name="公式" r:id="rId21" imgW="672840" imgH="279360" progId="Equation.3">
                      <p:embed/>
                    </p:oleObj>
                  </mc:Choice>
                  <mc:Fallback>
                    <p:oleObj name="公式" r:id="rId21" imgW="672840" imgH="279360" progId="Equation.3">
                      <p:embed/>
                      <p:pic>
                        <p:nvPicPr>
                          <p:cNvPr id="191538" name="Object 5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588" y="689"/>
                            <a:ext cx="713" cy="297"/>
                          </a:xfrm>
                          <a:prstGeom prst="rect">
                            <a:avLst/>
                          </a:prstGeom>
                          <a:noFill/>
                          <a:ln>
                            <a:noFill/>
                          </a:ln>
                          <a:effectLst/>
                          <a:extLst/>
                        </p:spPr>
                      </p:pic>
                    </p:oleObj>
                  </mc:Fallback>
                </mc:AlternateContent>
              </a:graphicData>
            </a:graphic>
          </p:graphicFrame>
        </p:grpSp>
        <p:graphicFrame>
          <p:nvGraphicFramePr>
            <p:cNvPr id="12" name="Object 51"/>
            <p:cNvGraphicFramePr>
              <a:graphicFrameLocks noChangeAspect="1"/>
            </p:cNvGraphicFramePr>
            <p:nvPr>
              <p:extLst>
                <p:ext uri="{D42A27DB-BD31-4B8C-83A1-F6EECF244321}">
                  <p14:modId xmlns:p14="http://schemas.microsoft.com/office/powerpoint/2010/main" val="3928354575"/>
                </p:ext>
              </p:extLst>
            </p:nvPr>
          </p:nvGraphicFramePr>
          <p:xfrm>
            <a:off x="793" y="1005"/>
            <a:ext cx="802" cy="299"/>
          </p:xfrm>
          <a:graphic>
            <a:graphicData uri="http://schemas.openxmlformats.org/presentationml/2006/ole">
              <mc:AlternateContent xmlns:mc="http://schemas.openxmlformats.org/markup-compatibility/2006">
                <mc:Choice xmlns:v="urn:schemas-microsoft-com:vml" Requires="v">
                  <p:oleObj spid="_x0000_s80372" name="公式" r:id="rId23" imgW="647640" imgH="241200" progId="Equation.3">
                    <p:embed/>
                  </p:oleObj>
                </mc:Choice>
                <mc:Fallback>
                  <p:oleObj name="公式" r:id="rId23" imgW="647640" imgH="241200" progId="Equation.3">
                    <p:embed/>
                    <p:pic>
                      <p:nvPicPr>
                        <p:cNvPr id="191539" name="Object 5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3" y="1005"/>
                          <a:ext cx="802" cy="2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1" name="Text Box 16">
            <a:extLst>
              <a:ext uri="{FF2B5EF4-FFF2-40B4-BE49-F238E27FC236}">
                <a16:creationId xmlns:a16="http://schemas.microsoft.com/office/drawing/2014/main" id="{2618767F-1A86-424A-BBF4-BE865E94376D}"/>
              </a:ext>
            </a:extLst>
          </p:cNvPr>
          <p:cNvSpPr txBox="1">
            <a:spLocks noChangeArrowheads="1"/>
          </p:cNvSpPr>
          <p:nvPr/>
        </p:nvSpPr>
        <p:spPr bwMode="auto">
          <a:xfrm>
            <a:off x="6245855" y="2189945"/>
            <a:ext cx="584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200" b="1" dirty="0"/>
              <a:t>N</a:t>
            </a:r>
            <a:r>
              <a:rPr lang="en-US" altLang="zh-CN" sz="2000" b="1" dirty="0"/>
              <a:t>0</a:t>
            </a:r>
            <a:endParaRPr lang="en-US" altLang="zh-CN" sz="3200" b="1" dirty="0"/>
          </a:p>
        </p:txBody>
      </p:sp>
      <p:sp>
        <p:nvSpPr>
          <p:cNvPr id="52" name="Text Box 16">
            <a:extLst>
              <a:ext uri="{FF2B5EF4-FFF2-40B4-BE49-F238E27FC236}">
                <a16:creationId xmlns:a16="http://schemas.microsoft.com/office/drawing/2014/main" id="{95F8184F-50F5-49AD-A03D-7B8C60E4E7DD}"/>
              </a:ext>
            </a:extLst>
          </p:cNvPr>
          <p:cNvSpPr txBox="1">
            <a:spLocks noChangeArrowheads="1"/>
          </p:cNvSpPr>
          <p:nvPr/>
        </p:nvSpPr>
        <p:spPr bwMode="auto">
          <a:xfrm>
            <a:off x="2386013" y="2240708"/>
            <a:ext cx="584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200" b="1" dirty="0"/>
              <a:t>N</a:t>
            </a:r>
            <a:r>
              <a:rPr lang="en-US" altLang="zh-CN" sz="2000" b="1" dirty="0"/>
              <a:t>0</a:t>
            </a:r>
            <a:endParaRPr lang="en-US" altLang="zh-CN" sz="3200" b="1" dirty="0"/>
          </a:p>
        </p:txBody>
      </p:sp>
    </p:spTree>
    <p:extLst>
      <p:ext uri="{BB962C8B-B14F-4D97-AF65-F5344CB8AC3E}">
        <p14:creationId xmlns:p14="http://schemas.microsoft.com/office/powerpoint/2010/main" val="27236006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25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nodeType="clickEffect">
                                  <p:stCondLst>
                                    <p:cond delay="0"/>
                                  </p:stCondLst>
                                  <p:childTnLst>
                                    <p:set>
                                      <p:cBhvr>
                                        <p:cTn id="10" dur="1" fill="hold">
                                          <p:stCondLst>
                                            <p:cond delay="0"/>
                                          </p:stCondLst>
                                        </p:cTn>
                                        <p:tgtEl>
                                          <p:spTgt spid="192517"/>
                                        </p:tgtEl>
                                        <p:attrNameLst>
                                          <p:attrName>style.visibility</p:attrName>
                                        </p:attrNameLst>
                                      </p:cBhvr>
                                      <p:to>
                                        <p:strVal val="visible"/>
                                      </p:to>
                                    </p:set>
                                    <p:animEffect transition="in" filter="slide(fromLeft)">
                                      <p:cBhvr>
                                        <p:cTn id="11" dur="500"/>
                                        <p:tgtEl>
                                          <p:spTgt spid="19251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2" presetClass="entr" presetSubtype="8" fill="hold" nodeType="clickEffect">
                                  <p:stCondLst>
                                    <p:cond delay="0"/>
                                  </p:stCondLst>
                                  <p:childTnLst>
                                    <p:set>
                                      <p:cBhvr>
                                        <p:cTn id="15" dur="1" fill="hold">
                                          <p:stCondLst>
                                            <p:cond delay="0"/>
                                          </p:stCondLst>
                                        </p:cTn>
                                        <p:tgtEl>
                                          <p:spTgt spid="192519"/>
                                        </p:tgtEl>
                                        <p:attrNameLst>
                                          <p:attrName>style.visibility</p:attrName>
                                        </p:attrNameLst>
                                      </p:cBhvr>
                                      <p:to>
                                        <p:strVal val="visible"/>
                                      </p:to>
                                    </p:set>
                                    <p:animEffect transition="in" filter="slide(fromLeft)">
                                      <p:cBhvr>
                                        <p:cTn id="16" dur="500"/>
                                        <p:tgtEl>
                                          <p:spTgt spid="19251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8" fill="hold" nodeType="clickEffect">
                                  <p:stCondLst>
                                    <p:cond delay="0"/>
                                  </p:stCondLst>
                                  <p:childTnLst>
                                    <p:set>
                                      <p:cBhvr>
                                        <p:cTn id="20" dur="1" fill="hold">
                                          <p:stCondLst>
                                            <p:cond delay="0"/>
                                          </p:stCondLst>
                                        </p:cTn>
                                        <p:tgtEl>
                                          <p:spTgt spid="192515"/>
                                        </p:tgtEl>
                                        <p:attrNameLst>
                                          <p:attrName>style.visibility</p:attrName>
                                        </p:attrNameLst>
                                      </p:cBhvr>
                                      <p:to>
                                        <p:strVal val="visible"/>
                                      </p:to>
                                    </p:set>
                                    <p:animEffect transition="in" filter="slide(fromLeft)">
                                      <p:cBhvr>
                                        <p:cTn id="21" dur="500"/>
                                        <p:tgtEl>
                                          <p:spTgt spid="19251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8" fill="hold" nodeType="clickEffect">
                                  <p:stCondLst>
                                    <p:cond delay="0"/>
                                  </p:stCondLst>
                                  <p:childTnLst>
                                    <p:set>
                                      <p:cBhvr>
                                        <p:cTn id="25" dur="1" fill="hold">
                                          <p:stCondLst>
                                            <p:cond delay="0"/>
                                          </p:stCondLst>
                                        </p:cTn>
                                        <p:tgtEl>
                                          <p:spTgt spid="192516"/>
                                        </p:tgtEl>
                                        <p:attrNameLst>
                                          <p:attrName>style.visibility</p:attrName>
                                        </p:attrNameLst>
                                      </p:cBhvr>
                                      <p:to>
                                        <p:strVal val="visible"/>
                                      </p:to>
                                    </p:set>
                                    <p:animEffect transition="in" filter="slide(fromLeft)">
                                      <p:cBhvr>
                                        <p:cTn id="26" dur="500"/>
                                        <p:tgtEl>
                                          <p:spTgt spid="192516"/>
                                        </p:tgtEl>
                                      </p:cBhvr>
                                    </p:animEffect>
                                  </p:childTnLst>
                                </p:cTn>
                              </p:par>
                            </p:childTnLst>
                          </p:cTn>
                        </p:par>
                        <p:par>
                          <p:cTn id="27" fill="hold" nodeType="afterGroup">
                            <p:stCondLst>
                              <p:cond delay="500"/>
                            </p:stCondLst>
                            <p:childTnLst>
                              <p:par>
                                <p:cTn id="28" presetID="2" presetClass="entr" presetSubtype="4" fill="hold" nodeType="afterEffect">
                                  <p:stCondLst>
                                    <p:cond delay="0"/>
                                  </p:stCondLst>
                                  <p:childTnLst>
                                    <p:set>
                                      <p:cBhvr>
                                        <p:cTn id="29" dur="1" fill="hold">
                                          <p:stCondLst>
                                            <p:cond delay="0"/>
                                          </p:stCondLst>
                                        </p:cTn>
                                        <p:tgtEl>
                                          <p:spTgt spid="192514"/>
                                        </p:tgtEl>
                                        <p:attrNameLst>
                                          <p:attrName>style.visibility</p:attrName>
                                        </p:attrNameLst>
                                      </p:cBhvr>
                                      <p:to>
                                        <p:strVal val="visible"/>
                                      </p:to>
                                    </p:set>
                                    <p:anim calcmode="lin" valueType="num">
                                      <p:cBhvr additive="base">
                                        <p:cTn id="30" dur="500" fill="hold"/>
                                        <p:tgtEl>
                                          <p:spTgt spid="192514"/>
                                        </p:tgtEl>
                                        <p:attrNameLst>
                                          <p:attrName>ppt_x</p:attrName>
                                        </p:attrNameLst>
                                      </p:cBhvr>
                                      <p:tavLst>
                                        <p:tav tm="0">
                                          <p:val>
                                            <p:strVal val="#ppt_x"/>
                                          </p:val>
                                        </p:tav>
                                        <p:tav tm="100000">
                                          <p:val>
                                            <p:strVal val="#ppt_x"/>
                                          </p:val>
                                        </p:tav>
                                      </p:tavLst>
                                    </p:anim>
                                    <p:anim calcmode="lin" valueType="num">
                                      <p:cBhvr additive="base">
                                        <p:cTn id="31" dur="500" fill="hold"/>
                                        <p:tgtEl>
                                          <p:spTgt spid="192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Text Box 2"/>
          <p:cNvSpPr txBox="1">
            <a:spLocks noChangeArrowheads="1"/>
          </p:cNvSpPr>
          <p:nvPr/>
        </p:nvSpPr>
        <p:spPr bwMode="auto">
          <a:xfrm>
            <a:off x="449263" y="2438400"/>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800" b="1">
                <a:solidFill>
                  <a:srgbClr val="FF3300"/>
                </a:solidFill>
              </a:rPr>
              <a:t>解</a:t>
            </a:r>
            <a:endParaRPr kumimoji="0" lang="zh-CN" altLang="en-US" sz="2800" b="1" i="1">
              <a:solidFill>
                <a:srgbClr val="FF66FF"/>
              </a:solidFill>
            </a:endParaRPr>
          </a:p>
        </p:txBody>
      </p:sp>
      <p:sp>
        <p:nvSpPr>
          <p:cNvPr id="162819" name="Text Box 3"/>
          <p:cNvSpPr txBox="1">
            <a:spLocks noChangeArrowheads="1"/>
          </p:cNvSpPr>
          <p:nvPr/>
        </p:nvSpPr>
        <p:spPr bwMode="auto">
          <a:xfrm>
            <a:off x="1619250" y="5041900"/>
            <a:ext cx="17399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buClr>
                <a:schemeClr val="accent2"/>
              </a:buClr>
              <a:buSzPct val="75000"/>
              <a:buFont typeface="Monotype Sorts" pitchFamily="2" charset="2"/>
              <a:buNone/>
            </a:pPr>
            <a:r>
              <a:rPr kumimoji="0" lang="zh-CN" altLang="en-US" sz="2000" b="1"/>
              <a:t>设  </a:t>
            </a:r>
            <a:r>
              <a:rPr kumimoji="0" lang="en-US" altLang="zh-CN" sz="2000" b="1" i="1">
                <a:solidFill>
                  <a:srgbClr val="0000FF"/>
                </a:solidFill>
              </a:rPr>
              <a:t>I</a:t>
            </a:r>
            <a:r>
              <a:rPr kumimoji="0" lang="en-US" altLang="zh-CN" sz="2000" b="1" baseline="-25000">
                <a:solidFill>
                  <a:srgbClr val="0000FF"/>
                </a:solidFill>
              </a:rPr>
              <a:t>L</a:t>
            </a:r>
            <a:r>
              <a:rPr kumimoji="0" lang="en-US" altLang="zh-CN" sz="2000" b="1">
                <a:solidFill>
                  <a:srgbClr val="0000FF"/>
                </a:solidFill>
              </a:rPr>
              <a:t> = 1A</a:t>
            </a:r>
          </a:p>
        </p:txBody>
      </p:sp>
      <p:sp>
        <p:nvSpPr>
          <p:cNvPr id="162820" name="Text Box 4"/>
          <p:cNvSpPr txBox="1">
            <a:spLocks noChangeArrowheads="1"/>
          </p:cNvSpPr>
          <p:nvPr/>
        </p:nvSpPr>
        <p:spPr bwMode="auto">
          <a:xfrm>
            <a:off x="1174751" y="3157537"/>
            <a:ext cx="5131832"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400" b="1" dirty="0"/>
              <a:t>法二：分压、分流（串并联关系）。</a:t>
            </a:r>
          </a:p>
        </p:txBody>
      </p:sp>
      <p:sp>
        <p:nvSpPr>
          <p:cNvPr id="162821" name="Text Box 5"/>
          <p:cNvSpPr txBox="1">
            <a:spLocks noChangeArrowheads="1"/>
          </p:cNvSpPr>
          <p:nvPr/>
        </p:nvSpPr>
        <p:spPr bwMode="auto">
          <a:xfrm>
            <a:off x="1187450" y="3754438"/>
            <a:ext cx="265747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400" b="1"/>
              <a:t>法三：电源变换。</a:t>
            </a:r>
          </a:p>
        </p:txBody>
      </p:sp>
      <p:sp>
        <p:nvSpPr>
          <p:cNvPr id="162822" name="Text Box 6"/>
          <p:cNvSpPr txBox="1">
            <a:spLocks noChangeArrowheads="1"/>
          </p:cNvSpPr>
          <p:nvPr/>
        </p:nvSpPr>
        <p:spPr bwMode="auto">
          <a:xfrm>
            <a:off x="1189038" y="4373563"/>
            <a:ext cx="482282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400" b="1">
                <a:solidFill>
                  <a:srgbClr val="0000FF"/>
                </a:solidFill>
              </a:rPr>
              <a:t>法四：用齐性原理（单位电流法）</a:t>
            </a:r>
          </a:p>
        </p:txBody>
      </p:sp>
      <p:sp>
        <p:nvSpPr>
          <p:cNvPr id="162823" name="AutoShape 7"/>
          <p:cNvSpPr>
            <a:spLocks noChangeArrowheads="1"/>
          </p:cNvSpPr>
          <p:nvPr/>
        </p:nvSpPr>
        <p:spPr bwMode="auto">
          <a:xfrm>
            <a:off x="3419475" y="5199063"/>
            <a:ext cx="1296988" cy="174625"/>
          </a:xfrm>
          <a:prstGeom prst="rightArrow">
            <a:avLst>
              <a:gd name="adj1" fmla="val 50000"/>
              <a:gd name="adj2" fmla="val 185682"/>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grpSp>
        <p:nvGrpSpPr>
          <p:cNvPr id="12296" name="Group 8"/>
          <p:cNvGrpSpPr>
            <a:grpSpLocks/>
          </p:cNvGrpSpPr>
          <p:nvPr/>
        </p:nvGrpSpPr>
        <p:grpSpPr bwMode="auto">
          <a:xfrm>
            <a:off x="544513" y="188913"/>
            <a:ext cx="5951538" cy="2097087"/>
            <a:chOff x="343" y="119"/>
            <a:chExt cx="3749" cy="1321"/>
          </a:xfrm>
        </p:grpSpPr>
        <p:sp>
          <p:nvSpPr>
            <p:cNvPr id="12304" name="Text Box 9"/>
            <p:cNvSpPr txBox="1">
              <a:spLocks noChangeArrowheads="1"/>
            </p:cNvSpPr>
            <p:nvPr/>
          </p:nvSpPr>
          <p:spPr bwMode="auto">
            <a:xfrm>
              <a:off x="343" y="191"/>
              <a:ext cx="3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800" b="1" dirty="0">
                  <a:solidFill>
                    <a:srgbClr val="FF3300"/>
                  </a:solidFill>
                </a:rPr>
                <a:t>例</a:t>
              </a:r>
              <a:endParaRPr kumimoji="0" lang="en-US" altLang="zh-CN" sz="2800" b="1" i="1" dirty="0">
                <a:solidFill>
                  <a:srgbClr val="FF3300"/>
                </a:solidFill>
              </a:endParaRPr>
            </a:p>
          </p:txBody>
        </p:sp>
        <p:sp>
          <p:nvSpPr>
            <p:cNvPr id="12305" name="Rectangle 10"/>
            <p:cNvSpPr>
              <a:spLocks noChangeArrowheads="1"/>
            </p:cNvSpPr>
            <p:nvPr/>
          </p:nvSpPr>
          <p:spPr bwMode="auto">
            <a:xfrm>
              <a:off x="864" y="480"/>
              <a:ext cx="2688" cy="960"/>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rgbClr val="99FF99"/>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2306" name="Line 11"/>
            <p:cNvSpPr>
              <a:spLocks noChangeShapeType="1"/>
            </p:cNvSpPr>
            <p:nvPr/>
          </p:nvSpPr>
          <p:spPr bwMode="auto">
            <a:xfrm>
              <a:off x="2597" y="470"/>
              <a:ext cx="0" cy="96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2307" name="Line 12"/>
            <p:cNvSpPr>
              <a:spLocks noChangeShapeType="1"/>
            </p:cNvSpPr>
            <p:nvPr/>
          </p:nvSpPr>
          <p:spPr bwMode="auto">
            <a:xfrm>
              <a:off x="1685" y="470"/>
              <a:ext cx="0" cy="960"/>
            </a:xfrm>
            <a:prstGeom prst="line">
              <a:avLst/>
            </a:prstGeom>
            <a:noFill/>
            <a:ln w="1905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zh-CN" altLang="en-US"/>
            </a:p>
          </p:txBody>
        </p:sp>
        <p:sp>
          <p:nvSpPr>
            <p:cNvPr id="12308" name="Text Box 13"/>
            <p:cNvSpPr txBox="1">
              <a:spLocks noChangeArrowheads="1"/>
            </p:cNvSpPr>
            <p:nvPr/>
          </p:nvSpPr>
          <p:spPr bwMode="auto">
            <a:xfrm>
              <a:off x="1061" y="144"/>
              <a:ext cx="35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1</a:t>
              </a:r>
            </a:p>
          </p:txBody>
        </p:sp>
        <p:sp>
          <p:nvSpPr>
            <p:cNvPr id="12309" name="Text Box 14"/>
            <p:cNvSpPr txBox="1">
              <a:spLocks noChangeArrowheads="1"/>
            </p:cNvSpPr>
            <p:nvPr/>
          </p:nvSpPr>
          <p:spPr bwMode="auto">
            <a:xfrm>
              <a:off x="1925" y="14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3</a:t>
              </a:r>
            </a:p>
          </p:txBody>
        </p:sp>
        <p:sp>
          <p:nvSpPr>
            <p:cNvPr id="12310" name="Text Box 15"/>
            <p:cNvSpPr txBox="1">
              <a:spLocks noChangeArrowheads="1"/>
            </p:cNvSpPr>
            <p:nvPr/>
          </p:nvSpPr>
          <p:spPr bwMode="auto">
            <a:xfrm>
              <a:off x="2837" y="15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5</a:t>
              </a:r>
            </a:p>
          </p:txBody>
        </p:sp>
        <p:sp>
          <p:nvSpPr>
            <p:cNvPr id="12311" name="Text Box 16"/>
            <p:cNvSpPr txBox="1">
              <a:spLocks noChangeArrowheads="1"/>
            </p:cNvSpPr>
            <p:nvPr/>
          </p:nvSpPr>
          <p:spPr bwMode="auto">
            <a:xfrm>
              <a:off x="1301" y="700"/>
              <a:ext cx="35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2</a:t>
              </a:r>
              <a:endParaRPr kumimoji="0" lang="en-US" altLang="zh-CN" b="1"/>
            </a:p>
          </p:txBody>
        </p:sp>
        <p:sp>
          <p:nvSpPr>
            <p:cNvPr id="12312" name="Rectangle 17"/>
            <p:cNvSpPr>
              <a:spLocks noChangeArrowheads="1"/>
            </p:cNvSpPr>
            <p:nvPr/>
          </p:nvSpPr>
          <p:spPr bwMode="auto">
            <a:xfrm rot="-5400000">
              <a:off x="3408" y="912"/>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2313" name="Text Box 18"/>
            <p:cNvSpPr txBox="1">
              <a:spLocks noChangeArrowheads="1"/>
            </p:cNvSpPr>
            <p:nvPr/>
          </p:nvSpPr>
          <p:spPr bwMode="auto">
            <a:xfrm>
              <a:off x="3120" y="816"/>
              <a:ext cx="3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L</a:t>
              </a:r>
              <a:endParaRPr kumimoji="0" lang="en-US" altLang="zh-CN" b="1"/>
            </a:p>
          </p:txBody>
        </p:sp>
        <p:sp>
          <p:nvSpPr>
            <p:cNvPr id="12314" name="Text Box 19"/>
            <p:cNvSpPr txBox="1">
              <a:spLocks noChangeArrowheads="1"/>
            </p:cNvSpPr>
            <p:nvPr/>
          </p:nvSpPr>
          <p:spPr bwMode="auto">
            <a:xfrm>
              <a:off x="634" y="613"/>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latin typeface="黑体" panose="02010609060101010101" pitchFamily="49" charset="-122"/>
                  <a:ea typeface="黑体" panose="02010609060101010101" pitchFamily="49" charset="-122"/>
                </a:rPr>
                <a:t>+</a:t>
              </a:r>
              <a:endParaRPr kumimoji="0" lang="en-US" altLang="zh-CN" b="1"/>
            </a:p>
          </p:txBody>
        </p:sp>
        <p:sp>
          <p:nvSpPr>
            <p:cNvPr id="12315" name="Text Box 20"/>
            <p:cNvSpPr txBox="1">
              <a:spLocks noChangeArrowheads="1"/>
            </p:cNvSpPr>
            <p:nvPr/>
          </p:nvSpPr>
          <p:spPr bwMode="auto">
            <a:xfrm>
              <a:off x="677" y="104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ea typeface="黑体" panose="02010609060101010101" pitchFamily="49" charset="-122"/>
                </a:rPr>
                <a:t>–</a:t>
              </a:r>
              <a:endParaRPr kumimoji="0" lang="en-US" altLang="zh-CN" b="1"/>
            </a:p>
          </p:txBody>
        </p:sp>
        <p:grpSp>
          <p:nvGrpSpPr>
            <p:cNvPr id="12316" name="Group 21"/>
            <p:cNvGrpSpPr>
              <a:grpSpLocks/>
            </p:cNvGrpSpPr>
            <p:nvPr/>
          </p:nvGrpSpPr>
          <p:grpSpPr bwMode="auto">
            <a:xfrm>
              <a:off x="725" y="854"/>
              <a:ext cx="288" cy="288"/>
              <a:chOff x="480" y="2544"/>
              <a:chExt cx="288" cy="288"/>
            </a:xfrm>
          </p:grpSpPr>
          <p:sp>
            <p:nvSpPr>
              <p:cNvPr id="12334" name="Oval 22"/>
              <p:cNvSpPr>
                <a:spLocks noChangeArrowheads="1"/>
              </p:cNvSpPr>
              <p:nvPr/>
            </p:nvSpPr>
            <p:spPr bwMode="auto">
              <a:xfrm>
                <a:off x="480" y="2544"/>
                <a:ext cx="288" cy="288"/>
              </a:xfrm>
              <a:prstGeom prst="ellipse">
                <a:avLst/>
              </a:prstGeom>
              <a:solidFill>
                <a:srgbClr val="CCFFFF"/>
              </a:solidFill>
              <a:ln w="28575"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cxnSp>
            <p:nvCxnSpPr>
              <p:cNvPr id="12335" name="AutoShape 23"/>
              <p:cNvCxnSpPr>
                <a:cxnSpLocks noChangeShapeType="1"/>
                <a:stCxn id="12334" idx="0"/>
                <a:endCxn id="12334" idx="4"/>
              </p:cNvCxnSpPr>
              <p:nvPr/>
            </p:nvCxnSpPr>
            <p:spPr bwMode="auto">
              <a:xfrm>
                <a:off x="624" y="2544"/>
                <a:ext cx="0" cy="288"/>
              </a:xfrm>
              <a:prstGeom prst="straightConnector1">
                <a:avLst/>
              </a:prstGeom>
              <a:noFill/>
              <a:ln w="28575"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2317" name="Text Box 24"/>
            <p:cNvSpPr txBox="1">
              <a:spLocks noChangeArrowheads="1"/>
            </p:cNvSpPr>
            <p:nvPr/>
          </p:nvSpPr>
          <p:spPr bwMode="auto">
            <a:xfrm>
              <a:off x="399" y="805"/>
              <a:ext cx="32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U</a:t>
              </a:r>
              <a:r>
                <a:rPr kumimoji="0" lang="en-US" altLang="zh-CN" b="1" baseline="-25000"/>
                <a:t>S</a:t>
              </a:r>
              <a:endParaRPr kumimoji="0" lang="en-US" altLang="zh-CN" b="1"/>
            </a:p>
          </p:txBody>
        </p:sp>
        <p:sp>
          <p:nvSpPr>
            <p:cNvPr id="12318" name="Rectangle 25"/>
            <p:cNvSpPr>
              <a:spLocks noChangeArrowheads="1"/>
            </p:cNvSpPr>
            <p:nvPr/>
          </p:nvSpPr>
          <p:spPr bwMode="auto">
            <a:xfrm rot="-5400000">
              <a:off x="2453" y="902"/>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2319" name="Rectangle 26"/>
            <p:cNvSpPr>
              <a:spLocks noChangeArrowheads="1"/>
            </p:cNvSpPr>
            <p:nvPr/>
          </p:nvSpPr>
          <p:spPr bwMode="auto">
            <a:xfrm rot="-5400000">
              <a:off x="1541" y="902"/>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2320" name="Rectangle 27"/>
            <p:cNvSpPr>
              <a:spLocks noChangeArrowheads="1"/>
            </p:cNvSpPr>
            <p:nvPr/>
          </p:nvSpPr>
          <p:spPr bwMode="auto">
            <a:xfrm>
              <a:off x="2885" y="422"/>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2321" name="Rectangle 28"/>
            <p:cNvSpPr>
              <a:spLocks noChangeArrowheads="1"/>
            </p:cNvSpPr>
            <p:nvPr/>
          </p:nvSpPr>
          <p:spPr bwMode="auto">
            <a:xfrm>
              <a:off x="1973" y="422"/>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2322" name="Rectangle 29"/>
            <p:cNvSpPr>
              <a:spLocks noChangeArrowheads="1"/>
            </p:cNvSpPr>
            <p:nvPr/>
          </p:nvSpPr>
          <p:spPr bwMode="auto">
            <a:xfrm>
              <a:off x="1109" y="422"/>
              <a:ext cx="288" cy="96"/>
            </a:xfrm>
            <a:prstGeom prst="rect">
              <a:avLst/>
            </a:prstGeom>
            <a:solidFill>
              <a:srgbClr val="CCFFFF"/>
            </a:solidFill>
            <a:ln w="28575"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2323" name="Text Box 30"/>
            <p:cNvSpPr txBox="1">
              <a:spLocks noChangeArrowheads="1"/>
            </p:cNvSpPr>
            <p:nvPr/>
          </p:nvSpPr>
          <p:spPr bwMode="auto">
            <a:xfrm>
              <a:off x="2213" y="74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t>R</a:t>
              </a:r>
              <a:r>
                <a:rPr kumimoji="0" lang="en-US" altLang="zh-CN" b="1" baseline="-25000"/>
                <a:t>4</a:t>
              </a:r>
            </a:p>
          </p:txBody>
        </p:sp>
        <p:grpSp>
          <p:nvGrpSpPr>
            <p:cNvPr id="12324" name="Group 31"/>
            <p:cNvGrpSpPr>
              <a:grpSpLocks/>
            </p:cNvGrpSpPr>
            <p:nvPr/>
          </p:nvGrpSpPr>
          <p:grpSpPr bwMode="auto">
            <a:xfrm>
              <a:off x="3568" y="576"/>
              <a:ext cx="524" cy="768"/>
              <a:chOff x="5328" y="2928"/>
              <a:chExt cx="524" cy="768"/>
            </a:xfrm>
          </p:grpSpPr>
          <p:sp>
            <p:nvSpPr>
              <p:cNvPr id="12331" name="Text Box 32"/>
              <p:cNvSpPr txBox="1">
                <a:spLocks noChangeArrowheads="1"/>
              </p:cNvSpPr>
              <p:nvPr/>
            </p:nvSpPr>
            <p:spPr bwMode="auto">
              <a:xfrm>
                <a:off x="5382" y="292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solidFill>
                      <a:srgbClr val="6600FF"/>
                    </a:solidFill>
                    <a:latin typeface="黑体" panose="02010609060101010101" pitchFamily="49" charset="-122"/>
                    <a:ea typeface="黑体" panose="02010609060101010101" pitchFamily="49" charset="-122"/>
                  </a:rPr>
                  <a:t>+</a:t>
                </a:r>
                <a:endParaRPr kumimoji="0" lang="en-US" altLang="zh-CN" b="1">
                  <a:solidFill>
                    <a:schemeClr val="accent1"/>
                  </a:solidFill>
                </a:endParaRPr>
              </a:p>
            </p:txBody>
          </p:sp>
          <p:sp>
            <p:nvSpPr>
              <p:cNvPr id="12332" name="Text Box 33"/>
              <p:cNvSpPr txBox="1">
                <a:spLocks noChangeArrowheads="1"/>
              </p:cNvSpPr>
              <p:nvPr/>
            </p:nvSpPr>
            <p:spPr bwMode="auto">
              <a:xfrm>
                <a:off x="5376" y="340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solidFill>
                      <a:srgbClr val="6600FF"/>
                    </a:solidFill>
                    <a:ea typeface="黑体" panose="02010609060101010101" pitchFamily="49" charset="-122"/>
                  </a:rPr>
                  <a:t>–</a:t>
                </a:r>
                <a:endParaRPr kumimoji="0" lang="en-US" altLang="zh-CN" b="1">
                  <a:solidFill>
                    <a:schemeClr val="accent1"/>
                  </a:solidFill>
                </a:endParaRPr>
              </a:p>
            </p:txBody>
          </p:sp>
          <p:sp>
            <p:nvSpPr>
              <p:cNvPr id="12333" name="Text Box 34"/>
              <p:cNvSpPr txBox="1">
                <a:spLocks noChangeArrowheads="1"/>
              </p:cNvSpPr>
              <p:nvPr/>
            </p:nvSpPr>
            <p:spPr bwMode="auto">
              <a:xfrm>
                <a:off x="5328" y="3168"/>
                <a:ext cx="5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6600FF"/>
                    </a:solidFill>
                  </a:rPr>
                  <a:t>U</a:t>
                </a:r>
                <a:r>
                  <a:rPr kumimoji="0" lang="en-US" altLang="zh-CN" b="1" baseline="-25000">
                    <a:solidFill>
                      <a:srgbClr val="6600FF"/>
                    </a:solidFill>
                  </a:rPr>
                  <a:t>L</a:t>
                </a:r>
                <a:endParaRPr kumimoji="0" lang="en-US" altLang="zh-CN" b="1">
                  <a:solidFill>
                    <a:schemeClr val="accent1"/>
                  </a:solidFill>
                </a:endParaRPr>
              </a:p>
            </p:txBody>
          </p:sp>
        </p:grpSp>
        <p:sp>
          <p:nvSpPr>
            <p:cNvPr id="12325" name="Line 35"/>
            <p:cNvSpPr>
              <a:spLocks noChangeShapeType="1"/>
            </p:cNvSpPr>
            <p:nvPr/>
          </p:nvSpPr>
          <p:spPr bwMode="auto">
            <a:xfrm rot="16200000" flipH="1">
              <a:off x="3362" y="288"/>
              <a:ext cx="0" cy="261"/>
            </a:xfrm>
            <a:prstGeom prst="line">
              <a:avLst/>
            </a:prstGeom>
            <a:noFill/>
            <a:ln w="28575">
              <a:solidFill>
                <a:srgbClr val="FF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2326" name="Text Box 36"/>
            <p:cNvSpPr txBox="1">
              <a:spLocks noChangeArrowheads="1"/>
            </p:cNvSpPr>
            <p:nvPr/>
          </p:nvSpPr>
          <p:spPr bwMode="auto">
            <a:xfrm>
              <a:off x="3122" y="119"/>
              <a:ext cx="48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chemeClr val="accent1"/>
                  </a:solidFill>
                </a:rPr>
                <a:t>I</a:t>
              </a:r>
              <a:r>
                <a:rPr kumimoji="0" lang="en-US" altLang="zh-CN" b="1" baseline="-25000">
                  <a:solidFill>
                    <a:schemeClr val="accent1"/>
                  </a:solidFill>
                </a:rPr>
                <a:t>L</a:t>
              </a:r>
            </a:p>
          </p:txBody>
        </p:sp>
        <p:grpSp>
          <p:nvGrpSpPr>
            <p:cNvPr id="12327" name="Group 37"/>
            <p:cNvGrpSpPr>
              <a:grpSpLocks/>
            </p:cNvGrpSpPr>
            <p:nvPr/>
          </p:nvGrpSpPr>
          <p:grpSpPr bwMode="auto">
            <a:xfrm>
              <a:off x="1008" y="624"/>
              <a:ext cx="301" cy="672"/>
              <a:chOff x="1008" y="624"/>
              <a:chExt cx="301" cy="672"/>
            </a:xfrm>
          </p:grpSpPr>
          <p:sp>
            <p:nvSpPr>
              <p:cNvPr id="12328" name="Text Box 38"/>
              <p:cNvSpPr txBox="1">
                <a:spLocks noChangeArrowheads="1"/>
              </p:cNvSpPr>
              <p:nvPr/>
            </p:nvSpPr>
            <p:spPr bwMode="auto">
              <a:xfrm>
                <a:off x="1008" y="816"/>
                <a:ext cx="30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FF3300"/>
                    </a:solidFill>
                    <a:ea typeface="楷体_GB2312" pitchFamily="49" charset="-122"/>
                  </a:rPr>
                  <a:t>U</a:t>
                </a:r>
                <a:r>
                  <a:rPr kumimoji="0" lang="en-US" altLang="zh-CN" b="1">
                    <a:solidFill>
                      <a:srgbClr val="FF3300"/>
                    </a:solidFill>
                    <a:ea typeface="楷体_GB2312" pitchFamily="49" charset="-122"/>
                    <a:sym typeface="Symbol" panose="05050102010706020507" pitchFamily="18" charset="2"/>
                  </a:rPr>
                  <a:t></a:t>
                </a:r>
                <a:endParaRPr kumimoji="0" lang="en-US" altLang="zh-CN" b="1">
                  <a:solidFill>
                    <a:srgbClr val="FF3300"/>
                  </a:solidFill>
                  <a:ea typeface="楷体_GB2312" pitchFamily="49" charset="-122"/>
                </a:endParaRPr>
              </a:p>
            </p:txBody>
          </p:sp>
          <p:sp>
            <p:nvSpPr>
              <p:cNvPr id="12329" name="Text Box 39"/>
              <p:cNvSpPr txBox="1">
                <a:spLocks noChangeArrowheads="1"/>
              </p:cNvSpPr>
              <p:nvPr/>
            </p:nvSpPr>
            <p:spPr bwMode="auto">
              <a:xfrm>
                <a:off x="1008" y="624"/>
                <a:ext cx="22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solidFill>
                      <a:srgbClr val="FF3300"/>
                    </a:solidFill>
                    <a:ea typeface="楷体_GB2312" pitchFamily="49" charset="-122"/>
                  </a:rPr>
                  <a:t>+</a:t>
                </a:r>
              </a:p>
            </p:txBody>
          </p:sp>
          <p:sp>
            <p:nvSpPr>
              <p:cNvPr id="12330" name="Text Box 40"/>
              <p:cNvSpPr txBox="1">
                <a:spLocks noChangeArrowheads="1"/>
              </p:cNvSpPr>
              <p:nvPr/>
            </p:nvSpPr>
            <p:spPr bwMode="auto">
              <a:xfrm>
                <a:off x="1008" y="1008"/>
                <a:ext cx="21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a:solidFill>
                      <a:srgbClr val="FF3300"/>
                    </a:solidFill>
                    <a:latin typeface="黑体" panose="02010609060101010101" pitchFamily="49" charset="-122"/>
                    <a:ea typeface="黑体" panose="02010609060101010101" pitchFamily="49" charset="-122"/>
                  </a:rPr>
                  <a:t>-</a:t>
                </a:r>
                <a:endParaRPr kumimoji="0" lang="en-US" altLang="zh-CN" b="1">
                  <a:solidFill>
                    <a:srgbClr val="FF3300"/>
                  </a:solidFill>
                  <a:ea typeface="楷体_GB2312" pitchFamily="49" charset="-122"/>
                </a:endParaRPr>
              </a:p>
            </p:txBody>
          </p:sp>
        </p:grpSp>
      </p:grpSp>
      <p:sp>
        <p:nvSpPr>
          <p:cNvPr id="162857" name="Text Box 41"/>
          <p:cNvSpPr txBox="1">
            <a:spLocks noChangeArrowheads="1"/>
          </p:cNvSpPr>
          <p:nvPr/>
        </p:nvSpPr>
        <p:spPr bwMode="auto">
          <a:xfrm>
            <a:off x="4984750" y="5073650"/>
            <a:ext cx="376238"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sz="2000" b="1" i="1">
                <a:solidFill>
                  <a:srgbClr val="FF3300"/>
                </a:solidFill>
                <a:ea typeface="楷体_GB2312" pitchFamily="49" charset="-122"/>
              </a:rPr>
              <a:t>U</a:t>
            </a:r>
            <a:r>
              <a:rPr kumimoji="0" lang="en-US" altLang="zh-CN" sz="2000" b="1">
                <a:solidFill>
                  <a:srgbClr val="FF3300"/>
                </a:solidFill>
                <a:ea typeface="楷体_GB2312" pitchFamily="49" charset="-122"/>
                <a:sym typeface="Symbol" panose="05050102010706020507" pitchFamily="18" charset="2"/>
              </a:rPr>
              <a:t></a:t>
            </a:r>
          </a:p>
        </p:txBody>
      </p:sp>
      <p:sp>
        <p:nvSpPr>
          <p:cNvPr id="162858" name="Text Box 42"/>
          <p:cNvSpPr txBox="1">
            <a:spLocks noChangeArrowheads="1"/>
          </p:cNvSpPr>
          <p:nvPr/>
        </p:nvSpPr>
        <p:spPr bwMode="auto">
          <a:xfrm>
            <a:off x="1371600" y="5724525"/>
            <a:ext cx="157956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sz="2000" b="1" i="1">
                <a:solidFill>
                  <a:srgbClr val="FF0000"/>
                </a:solidFill>
                <a:ea typeface="楷体_GB2312" pitchFamily="49" charset="-122"/>
              </a:rPr>
              <a:t>K </a:t>
            </a:r>
            <a:r>
              <a:rPr kumimoji="0" lang="en-US" altLang="zh-CN" sz="2000" b="1">
                <a:solidFill>
                  <a:srgbClr val="FF0000"/>
                </a:solidFill>
                <a:ea typeface="楷体_GB2312" pitchFamily="49" charset="-122"/>
              </a:rPr>
              <a:t>= </a:t>
            </a:r>
            <a:r>
              <a:rPr kumimoji="0" lang="en-US" altLang="zh-CN" sz="2000" b="1" i="1">
                <a:solidFill>
                  <a:srgbClr val="FF0000"/>
                </a:solidFill>
              </a:rPr>
              <a:t>U</a:t>
            </a:r>
            <a:r>
              <a:rPr kumimoji="0" lang="en-US" altLang="zh-CN" sz="2000" b="1" baseline="-25000">
                <a:solidFill>
                  <a:srgbClr val="FF0000"/>
                </a:solidFill>
              </a:rPr>
              <a:t>S</a:t>
            </a:r>
            <a:r>
              <a:rPr kumimoji="0" lang="en-US" altLang="zh-CN" sz="2000" b="1">
                <a:solidFill>
                  <a:srgbClr val="FF0000"/>
                </a:solidFill>
              </a:rPr>
              <a:t>/ </a:t>
            </a:r>
            <a:r>
              <a:rPr kumimoji="0" lang="en-US" altLang="zh-CN" sz="2000" b="1" i="1">
                <a:solidFill>
                  <a:srgbClr val="FF0000"/>
                </a:solidFill>
                <a:ea typeface="楷体_GB2312" pitchFamily="49" charset="-122"/>
              </a:rPr>
              <a:t>U</a:t>
            </a:r>
            <a:r>
              <a:rPr kumimoji="0" lang="en-US" altLang="zh-CN" sz="2000" b="1">
                <a:solidFill>
                  <a:srgbClr val="FF3300"/>
                </a:solidFill>
                <a:ea typeface="楷体_GB2312" pitchFamily="49" charset="-122"/>
                <a:sym typeface="Symbol" panose="05050102010706020507" pitchFamily="18" charset="2"/>
              </a:rPr>
              <a:t></a:t>
            </a:r>
          </a:p>
        </p:txBody>
      </p:sp>
      <p:sp>
        <p:nvSpPr>
          <p:cNvPr id="162859" name="Text Box 43"/>
          <p:cNvSpPr txBox="1">
            <a:spLocks noChangeArrowheads="1"/>
          </p:cNvSpPr>
          <p:nvPr/>
        </p:nvSpPr>
        <p:spPr bwMode="auto">
          <a:xfrm>
            <a:off x="6190440" y="5667842"/>
            <a:ext cx="1909796"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sz="2000" b="1" i="1" dirty="0"/>
              <a:t>U</a:t>
            </a:r>
            <a:r>
              <a:rPr kumimoji="0" lang="en-US" altLang="zh-CN" sz="2000" b="1" baseline="-25000" dirty="0"/>
              <a:t>L</a:t>
            </a:r>
            <a:r>
              <a:rPr kumimoji="0" lang="en-US" altLang="zh-CN" sz="2000" b="1" i="1" dirty="0"/>
              <a:t>=</a:t>
            </a:r>
            <a:r>
              <a:rPr kumimoji="0" lang="en-US" altLang="zh-CN" sz="2000" b="1" i="1" dirty="0">
                <a:solidFill>
                  <a:srgbClr val="FF0000"/>
                </a:solidFill>
              </a:rPr>
              <a:t> K </a:t>
            </a:r>
            <a:r>
              <a:rPr kumimoji="0" lang="en-US" altLang="zh-CN" sz="2000" b="1" i="1" dirty="0"/>
              <a:t>R</a:t>
            </a:r>
            <a:r>
              <a:rPr kumimoji="0" lang="en-US" altLang="zh-CN" sz="2000" b="1" baseline="-25000" dirty="0"/>
              <a:t>L</a:t>
            </a:r>
            <a:r>
              <a:rPr kumimoji="0" lang="zh-CN" altLang="en-US" sz="2000" b="1" dirty="0"/>
              <a:t> （</a:t>
            </a:r>
            <a:r>
              <a:rPr kumimoji="0" lang="en-US" altLang="zh-CN" sz="2000" b="1" dirty="0"/>
              <a:t>V</a:t>
            </a:r>
            <a:r>
              <a:rPr kumimoji="0" lang="zh-CN" altLang="en-US" sz="2000" b="1" dirty="0"/>
              <a:t>）</a:t>
            </a:r>
            <a:endParaRPr kumimoji="0" lang="en-US" altLang="zh-CN" sz="2000" b="1" baseline="-25000" dirty="0"/>
          </a:p>
        </p:txBody>
      </p:sp>
      <p:sp>
        <p:nvSpPr>
          <p:cNvPr id="162860" name="Text Box 44"/>
          <p:cNvSpPr txBox="1">
            <a:spLocks noChangeArrowheads="1"/>
          </p:cNvSpPr>
          <p:nvPr/>
        </p:nvSpPr>
        <p:spPr bwMode="auto">
          <a:xfrm>
            <a:off x="3987077" y="5667842"/>
            <a:ext cx="1563546"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sz="2000" b="1" i="1" dirty="0"/>
              <a:t>I</a:t>
            </a:r>
            <a:r>
              <a:rPr kumimoji="0" lang="en-US" altLang="zh-CN" sz="2000" b="1" baseline="-25000" dirty="0"/>
              <a:t>L</a:t>
            </a:r>
            <a:r>
              <a:rPr kumimoji="0" lang="en-US" altLang="zh-CN" sz="2000" b="1" i="1" dirty="0"/>
              <a:t>=</a:t>
            </a:r>
            <a:r>
              <a:rPr kumimoji="0" lang="en-US" altLang="zh-CN" sz="2000" b="1" i="1" dirty="0">
                <a:solidFill>
                  <a:srgbClr val="FF0000"/>
                </a:solidFill>
              </a:rPr>
              <a:t> K </a:t>
            </a:r>
            <a:r>
              <a:rPr kumimoji="0" lang="zh-CN" altLang="en-US" sz="2000" b="1" dirty="0"/>
              <a:t>（</a:t>
            </a:r>
            <a:r>
              <a:rPr kumimoji="0" lang="en-US" altLang="zh-CN" sz="2000" b="1" dirty="0"/>
              <a:t>A</a:t>
            </a:r>
            <a:r>
              <a:rPr kumimoji="0" lang="zh-CN" altLang="en-US" sz="2000" b="1" dirty="0"/>
              <a:t>）</a:t>
            </a:r>
            <a:endParaRPr kumimoji="0" lang="en-US" altLang="zh-CN" sz="2000" b="1" dirty="0"/>
          </a:p>
        </p:txBody>
      </p:sp>
      <p:sp>
        <p:nvSpPr>
          <p:cNvPr id="162861" name="AutoShape 45"/>
          <p:cNvSpPr>
            <a:spLocks noChangeArrowheads="1"/>
          </p:cNvSpPr>
          <p:nvPr/>
        </p:nvSpPr>
        <p:spPr bwMode="auto">
          <a:xfrm>
            <a:off x="3309938" y="5827713"/>
            <a:ext cx="627062" cy="157162"/>
          </a:xfrm>
          <a:prstGeom prst="rightArrow">
            <a:avLst>
              <a:gd name="adj1" fmla="val 50000"/>
              <a:gd name="adj2" fmla="val 99748"/>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62862" name="AutoShape 46"/>
          <p:cNvSpPr>
            <a:spLocks noChangeArrowheads="1"/>
          </p:cNvSpPr>
          <p:nvPr/>
        </p:nvSpPr>
        <p:spPr bwMode="auto">
          <a:xfrm>
            <a:off x="5556250" y="5813425"/>
            <a:ext cx="627063" cy="157163"/>
          </a:xfrm>
          <a:prstGeom prst="rightArrow">
            <a:avLst>
              <a:gd name="adj1" fmla="val 50000"/>
              <a:gd name="adj2" fmla="val 99747"/>
            </a:avLst>
          </a:prstGeom>
          <a:solidFill>
            <a:srgbClr val="FFFF0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62863" name="Text Box 47"/>
          <p:cNvSpPr txBox="1">
            <a:spLocks noChangeArrowheads="1"/>
          </p:cNvSpPr>
          <p:nvPr/>
        </p:nvSpPr>
        <p:spPr bwMode="auto">
          <a:xfrm>
            <a:off x="1149171" y="2571602"/>
            <a:ext cx="3584934" cy="4638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400" b="1" dirty="0"/>
              <a:t>法一：节点法、网孔法。</a:t>
            </a:r>
          </a:p>
        </p:txBody>
      </p:sp>
    </p:spTree>
    <p:extLst>
      <p:ext uri="{BB962C8B-B14F-4D97-AF65-F5344CB8AC3E}">
        <p14:creationId xmlns:p14="http://schemas.microsoft.com/office/powerpoint/2010/main" val="187653322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62818"/>
                                        </p:tgtEl>
                                        <p:attrNameLst>
                                          <p:attrName>style.visibility</p:attrName>
                                        </p:attrNameLst>
                                      </p:cBhvr>
                                      <p:to>
                                        <p:strVal val="visible"/>
                                      </p:to>
                                    </p:set>
                                    <p:anim calcmode="lin" valueType="num">
                                      <p:cBhvr>
                                        <p:cTn id="7" dur="1000" fill="hold"/>
                                        <p:tgtEl>
                                          <p:spTgt spid="162818"/>
                                        </p:tgtEl>
                                        <p:attrNameLst>
                                          <p:attrName>ppt_w</p:attrName>
                                        </p:attrNameLst>
                                      </p:cBhvr>
                                      <p:tavLst>
                                        <p:tav tm="0">
                                          <p:val>
                                            <p:fltVal val="0"/>
                                          </p:val>
                                        </p:tav>
                                        <p:tav tm="100000">
                                          <p:val>
                                            <p:strVal val="#ppt_w"/>
                                          </p:val>
                                        </p:tav>
                                      </p:tavLst>
                                    </p:anim>
                                    <p:anim calcmode="lin" valueType="num">
                                      <p:cBhvr>
                                        <p:cTn id="8" dur="1000" fill="hold"/>
                                        <p:tgtEl>
                                          <p:spTgt spid="162818"/>
                                        </p:tgtEl>
                                        <p:attrNameLst>
                                          <p:attrName>ppt_h</p:attrName>
                                        </p:attrNameLst>
                                      </p:cBhvr>
                                      <p:tavLst>
                                        <p:tav tm="0">
                                          <p:val>
                                            <p:fltVal val="0"/>
                                          </p:val>
                                        </p:tav>
                                        <p:tav tm="100000">
                                          <p:val>
                                            <p:strVal val="#ppt_h"/>
                                          </p:val>
                                        </p:tav>
                                      </p:tavLst>
                                    </p:anim>
                                    <p:anim calcmode="lin" valueType="num">
                                      <p:cBhvr>
                                        <p:cTn id="9" dur="1000" fill="hold"/>
                                        <p:tgtEl>
                                          <p:spTgt spid="16281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6281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62863">
                                            <p:txEl>
                                              <p:pRg st="0" end="0"/>
                                            </p:txEl>
                                          </p:spTgt>
                                        </p:tgtEl>
                                        <p:attrNameLst>
                                          <p:attrName>style.visibility</p:attrName>
                                        </p:attrNameLst>
                                      </p:cBhvr>
                                      <p:to>
                                        <p:strVal val="visible"/>
                                      </p:to>
                                    </p:set>
                                    <p:animEffect transition="in" filter="wipe(left)">
                                      <p:cBhvr>
                                        <p:cTn id="15" dur="500"/>
                                        <p:tgtEl>
                                          <p:spTgt spid="162863">
                                            <p:txEl>
                                              <p:pRg st="0" end="0"/>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62820">
                                            <p:txEl>
                                              <p:pRg st="0" end="0"/>
                                            </p:txEl>
                                          </p:spTgt>
                                        </p:tgtEl>
                                        <p:attrNameLst>
                                          <p:attrName>style.visibility</p:attrName>
                                        </p:attrNameLst>
                                      </p:cBhvr>
                                      <p:to>
                                        <p:strVal val="visible"/>
                                      </p:to>
                                    </p:set>
                                    <p:animEffect transition="in" filter="wipe(left)">
                                      <p:cBhvr>
                                        <p:cTn id="20" dur="500"/>
                                        <p:tgtEl>
                                          <p:spTgt spid="162820">
                                            <p:txEl>
                                              <p:pRg st="0" end="0"/>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2821">
                                            <p:txEl>
                                              <p:pRg st="0" end="0"/>
                                            </p:txEl>
                                          </p:spTgt>
                                        </p:tgtEl>
                                        <p:attrNameLst>
                                          <p:attrName>style.visibility</p:attrName>
                                        </p:attrNameLst>
                                      </p:cBhvr>
                                      <p:to>
                                        <p:strVal val="visible"/>
                                      </p:to>
                                    </p:set>
                                    <p:animEffect transition="in" filter="wipe(left)">
                                      <p:cBhvr>
                                        <p:cTn id="25" dur="500"/>
                                        <p:tgtEl>
                                          <p:spTgt spid="162821">
                                            <p:txEl>
                                              <p:pRg st="0" end="0"/>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2822">
                                            <p:txEl>
                                              <p:pRg st="0" end="0"/>
                                            </p:txEl>
                                          </p:spTgt>
                                        </p:tgtEl>
                                        <p:attrNameLst>
                                          <p:attrName>style.visibility</p:attrName>
                                        </p:attrNameLst>
                                      </p:cBhvr>
                                      <p:to>
                                        <p:strVal val="visible"/>
                                      </p:to>
                                    </p:set>
                                    <p:animEffect transition="in" filter="wipe(left)">
                                      <p:cBhvr>
                                        <p:cTn id="30" dur="500"/>
                                        <p:tgtEl>
                                          <p:spTgt spid="162822">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2819">
                                            <p:txEl>
                                              <p:pRg st="0" end="0"/>
                                            </p:txEl>
                                          </p:spTgt>
                                        </p:tgtEl>
                                        <p:attrNameLst>
                                          <p:attrName>style.visibility</p:attrName>
                                        </p:attrNameLst>
                                      </p:cBhvr>
                                      <p:to>
                                        <p:strVal val="visible"/>
                                      </p:to>
                                    </p:set>
                                    <p:animEffect transition="in" filter="wipe(left)">
                                      <p:cBhvr>
                                        <p:cTn id="35" dur="500"/>
                                        <p:tgtEl>
                                          <p:spTgt spid="162819">
                                            <p:txEl>
                                              <p:pRg st="0" end="0"/>
                                            </p:txEl>
                                          </p:spTgt>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162823"/>
                                        </p:tgtEl>
                                        <p:attrNameLst>
                                          <p:attrName>style.visibility</p:attrName>
                                        </p:attrNameLst>
                                      </p:cBhvr>
                                      <p:to>
                                        <p:strVal val="visible"/>
                                      </p:to>
                                    </p:set>
                                    <p:animEffect transition="in" filter="wipe(left)">
                                      <p:cBhvr>
                                        <p:cTn id="40" dur="500"/>
                                        <p:tgtEl>
                                          <p:spTgt spid="162823"/>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62857">
                                            <p:txEl>
                                              <p:pRg st="0" end="0"/>
                                            </p:txEl>
                                          </p:spTgt>
                                        </p:tgtEl>
                                        <p:attrNameLst>
                                          <p:attrName>style.visibility</p:attrName>
                                        </p:attrNameLst>
                                      </p:cBhvr>
                                      <p:to>
                                        <p:strVal val="visible"/>
                                      </p:to>
                                    </p:set>
                                    <p:animEffect transition="in" filter="wipe(left)">
                                      <p:cBhvr>
                                        <p:cTn id="45" dur="500"/>
                                        <p:tgtEl>
                                          <p:spTgt spid="162857">
                                            <p:txEl>
                                              <p:pRg st="0" end="0"/>
                                            </p:txEl>
                                          </p:spTgt>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62858">
                                            <p:txEl>
                                              <p:pRg st="0" end="0"/>
                                            </p:txEl>
                                          </p:spTgt>
                                        </p:tgtEl>
                                        <p:attrNameLst>
                                          <p:attrName>style.visibility</p:attrName>
                                        </p:attrNameLst>
                                      </p:cBhvr>
                                      <p:to>
                                        <p:strVal val="visible"/>
                                      </p:to>
                                    </p:set>
                                    <p:animEffect transition="in" filter="wipe(left)">
                                      <p:cBhvr>
                                        <p:cTn id="50" dur="500"/>
                                        <p:tgtEl>
                                          <p:spTgt spid="162858">
                                            <p:txEl>
                                              <p:pRg st="0" end="0"/>
                                            </p:txEl>
                                          </p:spTgt>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162861"/>
                                        </p:tgtEl>
                                        <p:attrNameLst>
                                          <p:attrName>style.visibility</p:attrName>
                                        </p:attrNameLst>
                                      </p:cBhvr>
                                      <p:to>
                                        <p:strVal val="visible"/>
                                      </p:to>
                                    </p:set>
                                    <p:animEffect transition="in" filter="wipe(left)">
                                      <p:cBhvr>
                                        <p:cTn id="55" dur="500"/>
                                        <p:tgtEl>
                                          <p:spTgt spid="162861"/>
                                        </p:tgtEl>
                                      </p:cBhvr>
                                    </p:animEffect>
                                  </p:childTnLst>
                                </p:cTn>
                              </p:par>
                            </p:childTnLst>
                          </p:cTn>
                        </p:par>
                        <p:par>
                          <p:cTn id="56" fill="hold" nodeType="afterGroup">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162860">
                                            <p:txEl>
                                              <p:pRg st="0" end="0"/>
                                            </p:txEl>
                                          </p:spTgt>
                                        </p:tgtEl>
                                        <p:attrNameLst>
                                          <p:attrName>style.visibility</p:attrName>
                                        </p:attrNameLst>
                                      </p:cBhvr>
                                      <p:to>
                                        <p:strVal val="visible"/>
                                      </p:to>
                                    </p:set>
                                    <p:animEffect transition="in" filter="wipe(left)">
                                      <p:cBhvr>
                                        <p:cTn id="59" dur="500"/>
                                        <p:tgtEl>
                                          <p:spTgt spid="162860">
                                            <p:txEl>
                                              <p:pRg st="0" end="0"/>
                                            </p:txEl>
                                          </p:spTgt>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62862"/>
                                        </p:tgtEl>
                                        <p:attrNameLst>
                                          <p:attrName>style.visibility</p:attrName>
                                        </p:attrNameLst>
                                      </p:cBhvr>
                                      <p:to>
                                        <p:strVal val="visible"/>
                                      </p:to>
                                    </p:set>
                                    <p:animEffect transition="in" filter="wipe(left)">
                                      <p:cBhvr>
                                        <p:cTn id="64" dur="500"/>
                                        <p:tgtEl>
                                          <p:spTgt spid="162862"/>
                                        </p:tgtEl>
                                      </p:cBhvr>
                                    </p:animEffect>
                                  </p:childTnLst>
                                </p:cTn>
                              </p:par>
                            </p:childTnLst>
                          </p:cTn>
                        </p:par>
                        <p:par>
                          <p:cTn id="65" fill="hold" nodeType="afterGroup">
                            <p:stCondLst>
                              <p:cond delay="500"/>
                            </p:stCondLst>
                            <p:childTnLst>
                              <p:par>
                                <p:cTn id="66" presetID="22" presetClass="entr" presetSubtype="8" fill="hold" grpId="0" nodeType="afterEffect">
                                  <p:stCondLst>
                                    <p:cond delay="0"/>
                                  </p:stCondLst>
                                  <p:childTnLst>
                                    <p:set>
                                      <p:cBhvr>
                                        <p:cTn id="67" dur="1" fill="hold">
                                          <p:stCondLst>
                                            <p:cond delay="0"/>
                                          </p:stCondLst>
                                        </p:cTn>
                                        <p:tgtEl>
                                          <p:spTgt spid="162859">
                                            <p:txEl>
                                              <p:pRg st="0" end="0"/>
                                            </p:txEl>
                                          </p:spTgt>
                                        </p:tgtEl>
                                        <p:attrNameLst>
                                          <p:attrName>style.visibility</p:attrName>
                                        </p:attrNameLst>
                                      </p:cBhvr>
                                      <p:to>
                                        <p:strVal val="visible"/>
                                      </p:to>
                                    </p:set>
                                    <p:animEffect transition="in" filter="wipe(left)">
                                      <p:cBhvr>
                                        <p:cTn id="68" dur="500"/>
                                        <p:tgtEl>
                                          <p:spTgt spid="16285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18" grpId="0" autoUpdateAnimBg="0"/>
      <p:bldP spid="162819" grpId="0" build="p" autoUpdateAnimBg="0"/>
      <p:bldP spid="162820" grpId="0" build="p" autoUpdateAnimBg="0"/>
      <p:bldP spid="162821" grpId="0" build="p" autoUpdateAnimBg="0"/>
      <p:bldP spid="162822" grpId="0" build="p" autoUpdateAnimBg="0"/>
      <p:bldP spid="162857" grpId="0" build="p" autoUpdateAnimBg="0"/>
      <p:bldP spid="162858" grpId="0" build="p" autoUpdateAnimBg="0"/>
      <p:bldP spid="162859" grpId="0" build="p" autoUpdateAnimBg="0"/>
      <p:bldP spid="162860" grpId="0" build="p" autoUpdateAnimBg="0"/>
      <p:bldP spid="162863"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3538" name="Group 2"/>
          <p:cNvGrpSpPr>
            <a:grpSpLocks/>
          </p:cNvGrpSpPr>
          <p:nvPr/>
        </p:nvGrpSpPr>
        <p:grpSpPr bwMode="auto">
          <a:xfrm>
            <a:off x="627063" y="515938"/>
            <a:ext cx="8516937" cy="4440237"/>
            <a:chOff x="368" y="298"/>
            <a:chExt cx="5365" cy="2797"/>
          </a:xfrm>
        </p:grpSpPr>
        <p:sp>
          <p:nvSpPr>
            <p:cNvPr id="193539" name="Text Box 3"/>
            <p:cNvSpPr txBox="1">
              <a:spLocks noChangeArrowheads="1"/>
            </p:cNvSpPr>
            <p:nvPr/>
          </p:nvSpPr>
          <p:spPr bwMode="auto">
            <a:xfrm>
              <a:off x="368" y="300"/>
              <a:ext cx="76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FF3300"/>
                  </a:solidFill>
                </a:rPr>
                <a:t>例</a:t>
              </a:r>
              <a:r>
                <a:rPr lang="en-US" altLang="zh-CN" sz="2400" b="1" dirty="0">
                  <a:solidFill>
                    <a:srgbClr val="FF3300"/>
                  </a:solidFill>
                </a:rPr>
                <a:t>  </a:t>
              </a:r>
            </a:p>
          </p:txBody>
        </p:sp>
        <p:sp>
          <p:nvSpPr>
            <p:cNvPr id="193540" name="Text Box 4"/>
            <p:cNvSpPr txBox="1">
              <a:spLocks noChangeArrowheads="1"/>
            </p:cNvSpPr>
            <p:nvPr/>
          </p:nvSpPr>
          <p:spPr bwMode="auto">
            <a:xfrm>
              <a:off x="926" y="298"/>
              <a:ext cx="4562"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571500" indent="-571500">
                <a:defRPr kumimoji="1" sz="2400">
                  <a:solidFill>
                    <a:schemeClr val="tx1"/>
                  </a:solidFill>
                  <a:latin typeface="Times New Roman" panose="02020603050405020304" pitchFamily="18" charset="0"/>
                  <a:ea typeface="宋体" panose="02010600030101010101" pitchFamily="2" charset="-122"/>
                </a:defRPr>
              </a:lvl1pPr>
              <a:lvl2pPr marL="762000">
                <a:defRPr kumimoji="1" sz="2400">
                  <a:solidFill>
                    <a:schemeClr val="tx1"/>
                  </a:solidFill>
                  <a:latin typeface="Times New Roman" panose="02020603050405020304" pitchFamily="18" charset="0"/>
                  <a:ea typeface="宋体" panose="02010600030101010101" pitchFamily="2" charset="-122"/>
                </a:defRPr>
              </a:lvl2pPr>
              <a:lvl3pPr marL="95250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pPr>
              <a:r>
                <a:rPr lang="zh-CN" altLang="en-US" b="1"/>
                <a:t>已知图中：  </a:t>
              </a:r>
            </a:p>
            <a:p>
              <a:pPr algn="just">
                <a:lnSpc>
                  <a:spcPct val="120000"/>
                </a:lnSpc>
              </a:pPr>
              <a:r>
                <a:rPr lang="zh-CN" altLang="en-US" b="1"/>
                <a:t>（</a:t>
              </a:r>
              <a:r>
                <a:rPr lang="en-US" altLang="zh-CN" b="1"/>
                <a:t>1</a:t>
              </a:r>
              <a:r>
                <a:rPr lang="zh-CN" altLang="en-US" b="1"/>
                <a:t>）当</a:t>
              </a:r>
              <a:r>
                <a:rPr lang="en-US" altLang="zh-CN" b="1" i="1"/>
                <a:t>R</a:t>
              </a:r>
              <a:r>
                <a:rPr lang="en-US" altLang="zh-CN" b="1" baseline="-25000"/>
                <a:t>1</a:t>
              </a:r>
              <a:r>
                <a:rPr lang="en-US" altLang="zh-CN" b="1"/>
                <a:t>=</a:t>
              </a:r>
              <a:r>
                <a:rPr lang="en-US" altLang="zh-CN" b="1" i="1"/>
                <a:t>R</a:t>
              </a:r>
              <a:r>
                <a:rPr lang="en-US" altLang="zh-CN" b="1" baseline="-25000"/>
                <a:t>2</a:t>
              </a:r>
              <a:r>
                <a:rPr lang="en-US" altLang="zh-CN" b="1"/>
                <a:t>=2</a:t>
              </a:r>
              <a:r>
                <a:rPr lang="en-US" altLang="zh-CN" b="1">
                  <a:sym typeface="Symbol" panose="05050102010706020507" pitchFamily="18" charset="2"/>
                </a:rPr>
                <a:t>, </a:t>
              </a:r>
              <a:r>
                <a:rPr lang="en-US" altLang="zh-CN" b="1" i="1"/>
                <a:t>U</a:t>
              </a:r>
              <a:r>
                <a:rPr lang="en-US" altLang="zh-CN" b="1" baseline="-25000"/>
                <a:t>S</a:t>
              </a:r>
              <a:r>
                <a:rPr lang="en-US" altLang="zh-CN" b="1">
                  <a:sym typeface="Symbol" panose="05050102010706020507" pitchFamily="18" charset="2"/>
                </a:rPr>
                <a:t>=8V</a:t>
              </a:r>
              <a:r>
                <a:rPr lang="zh-CN" altLang="zh-CN" b="1">
                  <a:sym typeface="Symbol" panose="05050102010706020507" pitchFamily="18" charset="2"/>
                </a:rPr>
                <a:t>时</a:t>
              </a:r>
              <a:r>
                <a:rPr lang="zh-CN" altLang="en-US" b="1">
                  <a:sym typeface="Symbol" panose="05050102010706020507" pitchFamily="18" charset="2"/>
                </a:rPr>
                <a:t>， </a:t>
              </a:r>
              <a:r>
                <a:rPr lang="en-US" altLang="zh-CN" b="1" i="1">
                  <a:sym typeface="Symbol" panose="05050102010706020507" pitchFamily="18" charset="2"/>
                </a:rPr>
                <a:t>I</a:t>
              </a:r>
              <a:r>
                <a:rPr lang="en-US" altLang="zh-CN" b="1" baseline="-25000">
                  <a:sym typeface="Symbol" panose="05050102010706020507" pitchFamily="18" charset="2"/>
                </a:rPr>
                <a:t>1</a:t>
              </a:r>
              <a:r>
                <a:rPr lang="en-US" altLang="zh-CN" b="1">
                  <a:sym typeface="Symbol" panose="05050102010706020507" pitchFamily="18" charset="2"/>
                </a:rPr>
                <a:t>=2A</a:t>
              </a:r>
              <a:r>
                <a:rPr lang="zh-CN" altLang="en-US" b="1">
                  <a:sym typeface="Symbol" panose="05050102010706020507" pitchFamily="18" charset="2"/>
                </a:rPr>
                <a:t>，</a:t>
              </a:r>
              <a:r>
                <a:rPr lang="en-US" altLang="zh-CN" b="1" i="1"/>
                <a:t>U</a:t>
              </a:r>
              <a:r>
                <a:rPr lang="en-US" altLang="zh-CN" b="1" baseline="-25000"/>
                <a:t>2</a:t>
              </a:r>
              <a:r>
                <a:rPr lang="en-US" altLang="zh-CN" b="1">
                  <a:sym typeface="Symbol" panose="05050102010706020507" pitchFamily="18" charset="2"/>
                </a:rPr>
                <a:t> =2V</a:t>
              </a:r>
              <a:r>
                <a:rPr lang="zh-CN" altLang="en-US" b="1">
                  <a:sym typeface="Symbol" panose="05050102010706020507" pitchFamily="18" charset="2"/>
                </a:rPr>
                <a:t>。      </a:t>
              </a:r>
            </a:p>
          </p:txBody>
        </p:sp>
        <p:sp>
          <p:nvSpPr>
            <p:cNvPr id="193541" name="Text Box 5"/>
            <p:cNvSpPr txBox="1">
              <a:spLocks noChangeArrowheads="1"/>
            </p:cNvSpPr>
            <p:nvPr/>
          </p:nvSpPr>
          <p:spPr bwMode="auto">
            <a:xfrm>
              <a:off x="956" y="960"/>
              <a:ext cx="4777"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76250" indent="-476250">
                <a:defRPr kumimoji="1" sz="2400">
                  <a:solidFill>
                    <a:schemeClr val="tx1"/>
                  </a:solidFill>
                  <a:latin typeface="Times New Roman" panose="02020603050405020304" pitchFamily="18" charset="0"/>
                  <a:ea typeface="宋体" panose="02010600030101010101" pitchFamily="2" charset="-122"/>
                </a:defRPr>
              </a:lvl1pPr>
              <a:lvl2pPr marL="857250">
                <a:defRPr kumimoji="1" sz="2400">
                  <a:solidFill>
                    <a:schemeClr val="tx1"/>
                  </a:solidFill>
                  <a:latin typeface="Times New Roman" panose="02020603050405020304" pitchFamily="18" charset="0"/>
                  <a:ea typeface="宋体" panose="02010600030101010101" pitchFamily="2" charset="-122"/>
                </a:defRPr>
              </a:lvl2pPr>
              <a:lvl3pPr marL="104775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zh-CN" altLang="en-US" b="1"/>
                <a:t>（</a:t>
              </a:r>
              <a:r>
                <a:rPr lang="en-US" altLang="zh-CN" b="1"/>
                <a:t>2</a:t>
              </a:r>
              <a:r>
                <a:rPr lang="zh-CN" altLang="en-US" b="1"/>
                <a:t>）当</a:t>
              </a:r>
              <a:r>
                <a:rPr lang="en-US" altLang="zh-CN" b="1" i="1"/>
                <a:t>R</a:t>
              </a:r>
              <a:r>
                <a:rPr lang="en-US" altLang="zh-CN" b="1" baseline="-25000"/>
                <a:t>1</a:t>
              </a:r>
              <a:r>
                <a:rPr lang="en-US" altLang="zh-CN" b="1"/>
                <a:t>=1.4 </a:t>
              </a:r>
              <a:r>
                <a:rPr lang="en-US" altLang="zh-CN" b="1">
                  <a:sym typeface="Symbol" panose="05050102010706020507" pitchFamily="18" charset="2"/>
                </a:rPr>
                <a:t></a:t>
              </a:r>
              <a:r>
                <a:rPr lang="zh-CN" altLang="en-US" b="1"/>
                <a:t>，</a:t>
              </a:r>
              <a:r>
                <a:rPr lang="en-US" altLang="zh-CN" b="1" i="1"/>
                <a:t>R</a:t>
              </a:r>
              <a:r>
                <a:rPr lang="en-US" altLang="zh-CN" b="1" baseline="-25000"/>
                <a:t>2</a:t>
              </a:r>
              <a:r>
                <a:rPr lang="en-US" altLang="zh-CN" b="1"/>
                <a:t>=0.8</a:t>
              </a:r>
              <a:r>
                <a:rPr lang="en-US" altLang="zh-CN" b="1">
                  <a:sym typeface="Symbol" panose="05050102010706020507" pitchFamily="18" charset="2"/>
                </a:rPr>
                <a:t></a:t>
              </a:r>
              <a:r>
                <a:rPr lang="zh-CN" altLang="en-US" b="1">
                  <a:sym typeface="Symbol" panose="05050102010706020507" pitchFamily="18" charset="2"/>
                </a:rPr>
                <a:t>，</a:t>
              </a:r>
              <a:r>
                <a:rPr lang="en-US" altLang="zh-CN" b="1" i="1"/>
                <a:t>U</a:t>
              </a:r>
              <a:r>
                <a:rPr lang="en-US" altLang="zh-CN" b="1" baseline="-25000"/>
                <a:t>S </a:t>
              </a:r>
              <a:r>
                <a:rPr lang="en-US" altLang="zh-CN" b="1">
                  <a:ea typeface="楷体_GB2312" pitchFamily="49" charset="-122"/>
                </a:rPr>
                <a:t>'</a:t>
              </a:r>
              <a:r>
                <a:rPr lang="en-US" altLang="zh-CN" b="1">
                  <a:solidFill>
                    <a:srgbClr val="0000FF"/>
                  </a:solidFill>
                  <a:ea typeface="楷体_GB2312" pitchFamily="49" charset="-122"/>
                  <a:sym typeface="Symbol" panose="05050102010706020507" pitchFamily="18" charset="2"/>
                </a:rPr>
                <a:t> </a:t>
              </a:r>
              <a:r>
                <a:rPr lang="en-US" altLang="zh-CN" b="1">
                  <a:sym typeface="Symbol" panose="05050102010706020507" pitchFamily="18" charset="2"/>
                </a:rPr>
                <a:t>=9V </a:t>
              </a:r>
              <a:r>
                <a:rPr lang="zh-CN" altLang="en-US" b="1">
                  <a:sym typeface="Symbol" panose="05050102010706020507" pitchFamily="18" charset="2"/>
                </a:rPr>
                <a:t>，</a:t>
              </a:r>
              <a:r>
                <a:rPr lang="en-US" altLang="zh-CN" b="1" i="1">
                  <a:sym typeface="Symbol" panose="05050102010706020507" pitchFamily="18" charset="2"/>
                </a:rPr>
                <a:t>I</a:t>
              </a:r>
              <a:r>
                <a:rPr lang="en-US" altLang="zh-CN" b="1" baseline="-25000">
                  <a:sym typeface="Symbol" panose="05050102010706020507" pitchFamily="18" charset="2"/>
                </a:rPr>
                <a:t>1</a:t>
              </a:r>
              <a:r>
                <a:rPr lang="en-US" altLang="zh-CN" b="1">
                  <a:cs typeface="Times New Roman" panose="02020603050405020304" pitchFamily="18" charset="0"/>
                </a:rPr>
                <a:t>'</a:t>
              </a:r>
              <a:r>
                <a:rPr lang="en-US" altLang="zh-CN" b="1" i="1">
                  <a:cs typeface="Times New Roman" panose="02020603050405020304" pitchFamily="18" charset="0"/>
                  <a:sym typeface="Symbol" panose="05050102010706020507" pitchFamily="18" charset="2"/>
                </a:rPr>
                <a:t> </a:t>
              </a:r>
              <a:r>
                <a:rPr lang="en-US" altLang="zh-CN" b="1">
                  <a:sym typeface="Symbol" panose="05050102010706020507" pitchFamily="18" charset="2"/>
                </a:rPr>
                <a:t>=3A</a:t>
              </a:r>
              <a:r>
                <a:rPr lang="zh-CN" altLang="en-US" b="1">
                  <a:sym typeface="Symbol" panose="05050102010706020507" pitchFamily="18" charset="2"/>
                </a:rPr>
                <a:t>。  </a:t>
              </a:r>
            </a:p>
          </p:txBody>
        </p:sp>
        <p:sp>
          <p:nvSpPr>
            <p:cNvPr id="193542" name="Text Box 6"/>
            <p:cNvSpPr txBox="1">
              <a:spLocks noChangeArrowheads="1"/>
            </p:cNvSpPr>
            <p:nvPr/>
          </p:nvSpPr>
          <p:spPr bwMode="auto">
            <a:xfrm>
              <a:off x="1031" y="1429"/>
              <a:ext cx="81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t>求</a:t>
              </a:r>
              <a:r>
                <a:rPr lang="en-US" altLang="zh-CN" sz="2400" b="1" i="1" dirty="0"/>
                <a:t>U</a:t>
              </a:r>
              <a:r>
                <a:rPr lang="en-US" altLang="zh-CN" sz="2400" b="1" baseline="-25000" dirty="0"/>
                <a:t>2</a:t>
              </a:r>
              <a:r>
                <a:rPr lang="en-US" altLang="zh-CN" sz="2400" b="1" baseline="30000" dirty="0"/>
                <a:t>'</a:t>
              </a:r>
              <a:r>
                <a:rPr lang="zh-CN" altLang="en-US" sz="2400" b="1" dirty="0"/>
                <a:t>。  </a:t>
              </a:r>
              <a:endParaRPr lang="zh-CN" altLang="en-US" sz="2400" b="1" baseline="30000" dirty="0"/>
            </a:p>
          </p:txBody>
        </p:sp>
        <p:grpSp>
          <p:nvGrpSpPr>
            <p:cNvPr id="193543" name="Group 7"/>
            <p:cNvGrpSpPr>
              <a:grpSpLocks/>
            </p:cNvGrpSpPr>
            <p:nvPr/>
          </p:nvGrpSpPr>
          <p:grpSpPr bwMode="auto">
            <a:xfrm>
              <a:off x="1595" y="1751"/>
              <a:ext cx="2736" cy="1344"/>
              <a:chOff x="168" y="464"/>
              <a:chExt cx="2736" cy="1344"/>
            </a:xfrm>
          </p:grpSpPr>
          <p:sp>
            <p:nvSpPr>
              <p:cNvPr id="193544" name="Rectangle 8"/>
              <p:cNvSpPr>
                <a:spLocks noChangeArrowheads="1"/>
              </p:cNvSpPr>
              <p:nvPr/>
            </p:nvSpPr>
            <p:spPr bwMode="auto">
              <a:xfrm>
                <a:off x="1272" y="752"/>
                <a:ext cx="672" cy="1056"/>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45" name="Text Box 9"/>
              <p:cNvSpPr txBox="1">
                <a:spLocks noChangeArrowheads="1"/>
              </p:cNvSpPr>
              <p:nvPr/>
            </p:nvSpPr>
            <p:spPr bwMode="auto">
              <a:xfrm>
                <a:off x="1320" y="800"/>
                <a:ext cx="672" cy="75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b="1" dirty="0"/>
                  <a:t>无源</a:t>
                </a:r>
              </a:p>
              <a:p>
                <a:pPr algn="just"/>
                <a:r>
                  <a:rPr lang="zh-CN" altLang="en-US" b="1" dirty="0"/>
                  <a:t>电阻</a:t>
                </a:r>
              </a:p>
              <a:p>
                <a:pPr algn="just"/>
                <a:r>
                  <a:rPr lang="zh-CN" altLang="en-US" b="1" dirty="0"/>
                  <a:t>网络</a:t>
                </a:r>
              </a:p>
              <a:p>
                <a:pPr algn="just"/>
                <a:r>
                  <a:rPr lang="zh-CN" altLang="en-US" b="1" dirty="0"/>
                  <a:t>   </a:t>
                </a:r>
                <a:r>
                  <a:rPr lang="en-US" altLang="zh-CN" b="1" dirty="0"/>
                  <a:t>     </a:t>
                </a:r>
              </a:p>
            </p:txBody>
          </p:sp>
          <p:sp>
            <p:nvSpPr>
              <p:cNvPr id="193546" name="Text Box 10"/>
              <p:cNvSpPr txBox="1">
                <a:spLocks noChangeArrowheads="1"/>
              </p:cNvSpPr>
              <p:nvPr/>
            </p:nvSpPr>
            <p:spPr bwMode="auto">
              <a:xfrm>
                <a:off x="1040" y="1424"/>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3547" name="Text Box 11"/>
              <p:cNvSpPr txBox="1">
                <a:spLocks noChangeArrowheads="1"/>
              </p:cNvSpPr>
              <p:nvPr/>
            </p:nvSpPr>
            <p:spPr bwMode="auto">
              <a:xfrm>
                <a:off x="1032" y="88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3548" name="Text Box 12"/>
              <p:cNvSpPr txBox="1">
                <a:spLocks noChangeArrowheads="1"/>
              </p:cNvSpPr>
              <p:nvPr/>
            </p:nvSpPr>
            <p:spPr bwMode="auto">
              <a:xfrm>
                <a:off x="984" y="115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1</a:t>
                </a:r>
              </a:p>
            </p:txBody>
          </p:sp>
          <p:sp>
            <p:nvSpPr>
              <p:cNvPr id="193549" name="Oval 13"/>
              <p:cNvSpPr>
                <a:spLocks noChangeArrowheads="1"/>
              </p:cNvSpPr>
              <p:nvPr/>
            </p:nvSpPr>
            <p:spPr bwMode="auto">
              <a:xfrm>
                <a:off x="456" y="1136"/>
                <a:ext cx="272" cy="272"/>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0" name="Text Box 14"/>
              <p:cNvSpPr txBox="1">
                <a:spLocks noChangeArrowheads="1"/>
              </p:cNvSpPr>
              <p:nvPr/>
            </p:nvSpPr>
            <p:spPr bwMode="auto">
              <a:xfrm>
                <a:off x="408" y="89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3551" name="Text Box 15"/>
              <p:cNvSpPr txBox="1">
                <a:spLocks noChangeArrowheads="1"/>
              </p:cNvSpPr>
              <p:nvPr/>
            </p:nvSpPr>
            <p:spPr bwMode="auto">
              <a:xfrm>
                <a:off x="408" y="1328"/>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3552" name="Text Box 16"/>
              <p:cNvSpPr txBox="1">
                <a:spLocks noChangeArrowheads="1"/>
              </p:cNvSpPr>
              <p:nvPr/>
            </p:nvSpPr>
            <p:spPr bwMode="auto">
              <a:xfrm>
                <a:off x="168" y="108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S</a:t>
                </a:r>
              </a:p>
            </p:txBody>
          </p:sp>
          <p:sp>
            <p:nvSpPr>
              <p:cNvPr id="193553" name="Text Box 17"/>
              <p:cNvSpPr txBox="1">
                <a:spLocks noChangeArrowheads="1"/>
              </p:cNvSpPr>
              <p:nvPr/>
            </p:nvSpPr>
            <p:spPr bwMode="auto">
              <a:xfrm>
                <a:off x="776" y="528"/>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1</a:t>
                </a:r>
              </a:p>
            </p:txBody>
          </p:sp>
          <p:sp>
            <p:nvSpPr>
              <p:cNvPr id="193554" name="Text Box 18"/>
              <p:cNvSpPr txBox="1">
                <a:spLocks noChangeArrowheads="1"/>
              </p:cNvSpPr>
              <p:nvPr/>
            </p:nvSpPr>
            <p:spPr bwMode="auto">
              <a:xfrm>
                <a:off x="552" y="46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1</a:t>
                </a:r>
              </a:p>
            </p:txBody>
          </p:sp>
          <p:sp>
            <p:nvSpPr>
              <p:cNvPr id="193555" name="Line 19"/>
              <p:cNvSpPr>
                <a:spLocks noChangeShapeType="1"/>
              </p:cNvSpPr>
              <p:nvPr/>
            </p:nvSpPr>
            <p:spPr bwMode="auto">
              <a:xfrm>
                <a:off x="600" y="752"/>
                <a:ext cx="192"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6" name="Text Box 20"/>
              <p:cNvSpPr txBox="1">
                <a:spLocks noChangeArrowheads="1"/>
              </p:cNvSpPr>
              <p:nvPr/>
            </p:nvSpPr>
            <p:spPr bwMode="auto">
              <a:xfrm>
                <a:off x="2232" y="46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2</a:t>
                </a:r>
              </a:p>
            </p:txBody>
          </p:sp>
          <p:sp>
            <p:nvSpPr>
              <p:cNvPr id="193557" name="Line 21"/>
              <p:cNvSpPr>
                <a:spLocks noChangeShapeType="1"/>
              </p:cNvSpPr>
              <p:nvPr/>
            </p:nvSpPr>
            <p:spPr bwMode="auto">
              <a:xfrm>
                <a:off x="2184" y="800"/>
                <a:ext cx="336"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58" name="Text Box 22"/>
              <p:cNvSpPr txBox="1">
                <a:spLocks noChangeArrowheads="1"/>
              </p:cNvSpPr>
              <p:nvPr/>
            </p:nvSpPr>
            <p:spPr bwMode="auto">
              <a:xfrm>
                <a:off x="2568" y="1376"/>
                <a:ext cx="1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3559" name="Text Box 23"/>
              <p:cNvSpPr txBox="1">
                <a:spLocks noChangeArrowheads="1"/>
              </p:cNvSpPr>
              <p:nvPr/>
            </p:nvSpPr>
            <p:spPr bwMode="auto">
              <a:xfrm>
                <a:off x="2568" y="80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3560" name="Text Box 24"/>
              <p:cNvSpPr txBox="1">
                <a:spLocks noChangeArrowheads="1"/>
              </p:cNvSpPr>
              <p:nvPr/>
            </p:nvSpPr>
            <p:spPr bwMode="auto">
              <a:xfrm>
                <a:off x="2568" y="1136"/>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baseline="-25000"/>
                  <a:t>2</a:t>
                </a:r>
              </a:p>
            </p:txBody>
          </p:sp>
          <p:sp>
            <p:nvSpPr>
              <p:cNvPr id="193561" name="Rectangle 25"/>
              <p:cNvSpPr>
                <a:spLocks noChangeArrowheads="1"/>
              </p:cNvSpPr>
              <p:nvPr/>
            </p:nvSpPr>
            <p:spPr bwMode="auto">
              <a:xfrm>
                <a:off x="2472" y="1136"/>
                <a:ext cx="102" cy="27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2" name="Text Box 26"/>
              <p:cNvSpPr txBox="1">
                <a:spLocks noChangeArrowheads="1"/>
              </p:cNvSpPr>
              <p:nvPr/>
            </p:nvSpPr>
            <p:spPr bwMode="auto">
              <a:xfrm>
                <a:off x="2184" y="113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R</a:t>
                </a:r>
                <a:r>
                  <a:rPr lang="en-US" altLang="zh-CN" b="1" baseline="-25000"/>
                  <a:t>2</a:t>
                </a:r>
              </a:p>
            </p:txBody>
          </p:sp>
          <p:sp>
            <p:nvSpPr>
              <p:cNvPr id="193563" name="Line 27"/>
              <p:cNvSpPr>
                <a:spLocks noChangeShapeType="1"/>
              </p:cNvSpPr>
              <p:nvPr/>
            </p:nvSpPr>
            <p:spPr bwMode="auto">
              <a:xfrm>
                <a:off x="1944" y="848"/>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4" name="Line 28"/>
              <p:cNvSpPr>
                <a:spLocks noChangeShapeType="1"/>
              </p:cNvSpPr>
              <p:nvPr/>
            </p:nvSpPr>
            <p:spPr bwMode="auto">
              <a:xfrm>
                <a:off x="1944" y="1712"/>
                <a:ext cx="57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5" name="Line 29"/>
              <p:cNvSpPr>
                <a:spLocks noChangeShapeType="1"/>
              </p:cNvSpPr>
              <p:nvPr/>
            </p:nvSpPr>
            <p:spPr bwMode="auto">
              <a:xfrm>
                <a:off x="2520" y="848"/>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6" name="Freeform 30"/>
              <p:cNvSpPr>
                <a:spLocks/>
              </p:cNvSpPr>
              <p:nvPr/>
            </p:nvSpPr>
            <p:spPr bwMode="auto">
              <a:xfrm>
                <a:off x="2520" y="1406"/>
                <a:ext cx="1" cy="306"/>
              </a:xfrm>
              <a:custGeom>
                <a:avLst/>
                <a:gdLst>
                  <a:gd name="T0" fmla="*/ 0 w 1"/>
                  <a:gd name="T1" fmla="*/ 0 h 306"/>
                  <a:gd name="T2" fmla="*/ 1 w 1"/>
                  <a:gd name="T3" fmla="*/ 306 h 306"/>
                </a:gdLst>
                <a:ahLst/>
                <a:cxnLst>
                  <a:cxn ang="0">
                    <a:pos x="T0" y="T1"/>
                  </a:cxn>
                  <a:cxn ang="0">
                    <a:pos x="T2" y="T3"/>
                  </a:cxn>
                </a:cxnLst>
                <a:rect l="0" t="0" r="r" b="b"/>
                <a:pathLst>
                  <a:path w="1" h="306">
                    <a:moveTo>
                      <a:pt x="0" y="0"/>
                    </a:moveTo>
                    <a:lnTo>
                      <a:pt x="1" y="306"/>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7" name="Line 31"/>
              <p:cNvSpPr>
                <a:spLocks noChangeShapeType="1"/>
              </p:cNvSpPr>
              <p:nvPr/>
            </p:nvSpPr>
            <p:spPr bwMode="auto">
              <a:xfrm>
                <a:off x="600" y="1712"/>
                <a:ext cx="67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8" name="Line 32"/>
              <p:cNvSpPr>
                <a:spLocks noChangeShapeType="1"/>
              </p:cNvSpPr>
              <p:nvPr/>
            </p:nvSpPr>
            <p:spPr bwMode="auto">
              <a:xfrm>
                <a:off x="1032" y="848"/>
                <a:ext cx="24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69" name="Freeform 33"/>
              <p:cNvSpPr>
                <a:spLocks/>
              </p:cNvSpPr>
              <p:nvPr/>
            </p:nvSpPr>
            <p:spPr bwMode="auto">
              <a:xfrm>
                <a:off x="600" y="842"/>
                <a:ext cx="210" cy="6"/>
              </a:xfrm>
              <a:custGeom>
                <a:avLst/>
                <a:gdLst>
                  <a:gd name="T0" fmla="*/ 0 w 210"/>
                  <a:gd name="T1" fmla="*/ 6 h 6"/>
                  <a:gd name="T2" fmla="*/ 210 w 210"/>
                  <a:gd name="T3" fmla="*/ 0 h 6"/>
                </a:gdLst>
                <a:ahLst/>
                <a:cxnLst>
                  <a:cxn ang="0">
                    <a:pos x="T0" y="T1"/>
                  </a:cxn>
                  <a:cxn ang="0">
                    <a:pos x="T2" y="T3"/>
                  </a:cxn>
                </a:cxnLst>
                <a:rect l="0" t="0" r="r" b="b"/>
                <a:pathLst>
                  <a:path w="210" h="6">
                    <a:moveTo>
                      <a:pt x="0" y="6"/>
                    </a:moveTo>
                    <a:lnTo>
                      <a:pt x="210" y="0"/>
                    </a:lnTo>
                  </a:path>
                </a:pathLst>
              </a:custGeom>
              <a:noFill/>
              <a:ln w="19050"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70" name="Line 34"/>
              <p:cNvSpPr>
                <a:spLocks noChangeShapeType="1"/>
              </p:cNvSpPr>
              <p:nvPr/>
            </p:nvSpPr>
            <p:spPr bwMode="auto">
              <a:xfrm>
                <a:off x="600" y="848"/>
                <a:ext cx="0" cy="8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71" name="Rectangle 35"/>
              <p:cNvSpPr>
                <a:spLocks noChangeArrowheads="1"/>
              </p:cNvSpPr>
              <p:nvPr/>
            </p:nvSpPr>
            <p:spPr bwMode="auto">
              <a:xfrm rot="5400000">
                <a:off x="837" y="720"/>
                <a:ext cx="102" cy="272"/>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3572" name="Oval 36"/>
              <p:cNvSpPr>
                <a:spLocks noChangeArrowheads="1"/>
              </p:cNvSpPr>
              <p:nvPr/>
            </p:nvSpPr>
            <p:spPr bwMode="auto">
              <a:xfrm>
                <a:off x="1104" y="816"/>
                <a:ext cx="56" cy="56"/>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93573" name="Oval 37"/>
              <p:cNvSpPr>
                <a:spLocks noChangeArrowheads="1"/>
              </p:cNvSpPr>
              <p:nvPr/>
            </p:nvSpPr>
            <p:spPr bwMode="auto">
              <a:xfrm>
                <a:off x="1104" y="1672"/>
                <a:ext cx="56" cy="56"/>
              </a:xfrm>
              <a:prstGeom prst="ellipse">
                <a:avLst/>
              </a:prstGeom>
              <a:solidFill>
                <a:schemeClr val="tx1"/>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grpSp>
      </p:grpSp>
      <p:sp>
        <p:nvSpPr>
          <p:cNvPr id="38" name="Text Box 16">
            <a:extLst>
              <a:ext uri="{FF2B5EF4-FFF2-40B4-BE49-F238E27FC236}">
                <a16:creationId xmlns:a16="http://schemas.microsoft.com/office/drawing/2014/main" id="{C6D8387B-8ADA-4EE4-A727-05541F0DA3B7}"/>
              </a:ext>
            </a:extLst>
          </p:cNvPr>
          <p:cNvSpPr txBox="1">
            <a:spLocks noChangeArrowheads="1"/>
          </p:cNvSpPr>
          <p:nvPr/>
        </p:nvSpPr>
        <p:spPr bwMode="auto">
          <a:xfrm>
            <a:off x="4467068" y="4207901"/>
            <a:ext cx="5842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3200" b="1" dirty="0"/>
              <a:t>N</a:t>
            </a:r>
            <a:r>
              <a:rPr lang="en-US" altLang="zh-CN" sz="2000" b="1" dirty="0"/>
              <a:t>0</a:t>
            </a:r>
            <a:endParaRPr lang="en-US" altLang="zh-CN" sz="3200" b="1" dirty="0"/>
          </a:p>
        </p:txBody>
      </p:sp>
    </p:spTree>
    <p:extLst>
      <p:ext uri="{BB962C8B-B14F-4D97-AF65-F5344CB8AC3E}">
        <p14:creationId xmlns:p14="http://schemas.microsoft.com/office/powerpoint/2010/main" val="2569258988"/>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266700" y="190500"/>
            <a:ext cx="723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3300"/>
                </a:solidFill>
              </a:rPr>
              <a:t>解  </a:t>
            </a:r>
          </a:p>
        </p:txBody>
      </p:sp>
      <p:sp>
        <p:nvSpPr>
          <p:cNvPr id="194563" name="Text Box 3"/>
          <p:cNvSpPr txBox="1">
            <a:spLocks noChangeArrowheads="1"/>
          </p:cNvSpPr>
          <p:nvPr/>
        </p:nvSpPr>
        <p:spPr bwMode="auto">
          <a:xfrm>
            <a:off x="850900" y="2111375"/>
            <a:ext cx="26447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根据特勒根定理  </a:t>
            </a:r>
          </a:p>
        </p:txBody>
      </p:sp>
      <p:sp>
        <p:nvSpPr>
          <p:cNvPr id="194564" name="Text Box 4"/>
          <p:cNvSpPr txBox="1">
            <a:spLocks noChangeArrowheads="1"/>
          </p:cNvSpPr>
          <p:nvPr/>
        </p:nvSpPr>
        <p:spPr bwMode="auto">
          <a:xfrm>
            <a:off x="749300" y="663575"/>
            <a:ext cx="69437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t>由（</a:t>
            </a:r>
            <a:r>
              <a:rPr lang="en-US" altLang="zh-CN" sz="2400" b="1"/>
              <a:t>1</a:t>
            </a:r>
            <a:r>
              <a:rPr lang="zh-CN" altLang="en-US" sz="2400" b="1"/>
              <a:t>）得：</a:t>
            </a:r>
            <a:r>
              <a:rPr lang="en-US" altLang="zh-CN" sz="2400" b="1" i="1"/>
              <a:t>U</a:t>
            </a:r>
            <a:r>
              <a:rPr lang="en-US" altLang="zh-CN" sz="2400" b="1" baseline="-25000"/>
              <a:t>1</a:t>
            </a:r>
            <a:r>
              <a:rPr lang="en-US" altLang="zh-CN" sz="2400" b="1"/>
              <a:t>=4V</a:t>
            </a:r>
            <a:r>
              <a:rPr lang="zh-CN" altLang="en-US" sz="2400" b="1"/>
              <a:t>，</a:t>
            </a:r>
            <a:r>
              <a:rPr lang="zh-CN" altLang="en-US" sz="2400" b="1" i="1"/>
              <a:t> </a:t>
            </a:r>
            <a:r>
              <a:rPr lang="en-US" altLang="zh-CN" sz="2400" b="1" i="1">
                <a:sym typeface="Symbol" panose="05050102010706020507" pitchFamily="18" charset="2"/>
              </a:rPr>
              <a:t>I</a:t>
            </a:r>
            <a:r>
              <a:rPr lang="en-US" altLang="zh-CN" sz="2400" b="1" baseline="-25000">
                <a:sym typeface="Symbol" panose="05050102010706020507" pitchFamily="18" charset="2"/>
              </a:rPr>
              <a:t>1</a:t>
            </a:r>
            <a:r>
              <a:rPr lang="en-US" altLang="zh-CN" sz="2400" b="1"/>
              <a:t>=2A</a:t>
            </a:r>
            <a:r>
              <a:rPr lang="zh-CN" altLang="en-US" sz="2400" b="1"/>
              <a:t>， </a:t>
            </a:r>
            <a:r>
              <a:rPr lang="en-US" altLang="zh-CN" sz="2400" b="1" i="1"/>
              <a:t>U</a:t>
            </a:r>
            <a:r>
              <a:rPr lang="en-US" altLang="zh-CN" sz="2400" b="1" baseline="-25000"/>
              <a:t>2</a:t>
            </a:r>
            <a:r>
              <a:rPr lang="en-US" altLang="zh-CN" sz="2400" b="1"/>
              <a:t>=2V</a:t>
            </a:r>
            <a:r>
              <a:rPr lang="zh-CN" altLang="en-US" sz="2400" b="1"/>
              <a:t>， </a:t>
            </a:r>
            <a:r>
              <a:rPr lang="en-US" altLang="zh-CN" sz="2400" b="1" i="1"/>
              <a:t>U</a:t>
            </a:r>
            <a:r>
              <a:rPr lang="en-US" altLang="zh-CN" sz="2400" b="1" baseline="-25000"/>
              <a:t>2</a:t>
            </a:r>
            <a:r>
              <a:rPr lang="en-US" altLang="zh-CN" sz="2400" b="1"/>
              <a:t>/</a:t>
            </a:r>
            <a:r>
              <a:rPr lang="en-US" altLang="zh-CN" sz="2400" b="1" i="1"/>
              <a:t>R</a:t>
            </a:r>
            <a:r>
              <a:rPr lang="en-US" altLang="zh-CN" sz="2400" b="1" baseline="-25000">
                <a:sym typeface="Symbol" panose="05050102010706020507" pitchFamily="18" charset="2"/>
              </a:rPr>
              <a:t>2</a:t>
            </a:r>
            <a:r>
              <a:rPr lang="en-US" altLang="zh-CN" sz="2400" b="1"/>
              <a:t>=1A  </a:t>
            </a:r>
          </a:p>
        </p:txBody>
      </p:sp>
      <p:graphicFrame>
        <p:nvGraphicFramePr>
          <p:cNvPr id="194565" name="Object 5"/>
          <p:cNvGraphicFramePr>
            <a:graphicFrameLocks noChangeAspect="1"/>
          </p:cNvGraphicFramePr>
          <p:nvPr>
            <p:extLst>
              <p:ext uri="{D42A27DB-BD31-4B8C-83A1-F6EECF244321}">
                <p14:modId xmlns:p14="http://schemas.microsoft.com/office/powerpoint/2010/main" val="668299283"/>
              </p:ext>
            </p:extLst>
          </p:nvPr>
        </p:nvGraphicFramePr>
        <p:xfrm>
          <a:off x="775874" y="1169839"/>
          <a:ext cx="6805612" cy="609600"/>
        </p:xfrm>
        <a:graphic>
          <a:graphicData uri="http://schemas.openxmlformats.org/presentationml/2006/ole">
            <mc:AlternateContent xmlns:mc="http://schemas.openxmlformats.org/markup-compatibility/2006">
              <mc:Choice xmlns:v="urn:schemas-microsoft-com:vml" Requires="v">
                <p:oleObj spid="_x0000_s64210" name="公式" r:id="rId3" imgW="3390840" imgH="304560" progId="Equation.3">
                  <p:embed/>
                </p:oleObj>
              </mc:Choice>
              <mc:Fallback>
                <p:oleObj name="公式" r:id="rId3" imgW="3390840" imgH="304560" progId="Equation.3">
                  <p:embed/>
                  <p:pic>
                    <p:nvPicPr>
                      <p:cNvPr id="19456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874" y="1169839"/>
                        <a:ext cx="6805612"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66" name="Object 6"/>
          <p:cNvGraphicFramePr>
            <a:graphicFrameLocks noChangeAspect="1"/>
          </p:cNvGraphicFramePr>
          <p:nvPr>
            <p:extLst>
              <p:ext uri="{D42A27DB-BD31-4B8C-83A1-F6EECF244321}">
                <p14:modId xmlns:p14="http://schemas.microsoft.com/office/powerpoint/2010/main" val="1474422428"/>
              </p:ext>
            </p:extLst>
          </p:nvPr>
        </p:nvGraphicFramePr>
        <p:xfrm>
          <a:off x="1300163" y="4481811"/>
          <a:ext cx="4135437" cy="452438"/>
        </p:xfrm>
        <a:graphic>
          <a:graphicData uri="http://schemas.openxmlformats.org/presentationml/2006/ole">
            <mc:AlternateContent xmlns:mc="http://schemas.openxmlformats.org/markup-compatibility/2006">
              <mc:Choice xmlns:v="urn:schemas-microsoft-com:vml" Requires="v">
                <p:oleObj spid="_x0000_s64211" name="公式" r:id="rId5" imgW="2158920" imgH="241200" progId="Equation.3">
                  <p:embed/>
                </p:oleObj>
              </mc:Choice>
              <mc:Fallback>
                <p:oleObj name="公式" r:id="rId5" imgW="2158920" imgH="241200" progId="Equation.3">
                  <p:embed/>
                  <p:pic>
                    <p:nvPicPr>
                      <p:cNvPr id="19456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0163" y="4481811"/>
                        <a:ext cx="4135437" cy="452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67" name="Object 7"/>
          <p:cNvGraphicFramePr>
            <a:graphicFrameLocks noChangeAspect="1"/>
          </p:cNvGraphicFramePr>
          <p:nvPr>
            <p:extLst>
              <p:ext uri="{D42A27DB-BD31-4B8C-83A1-F6EECF244321}">
                <p14:modId xmlns:p14="http://schemas.microsoft.com/office/powerpoint/2010/main" val="1147061859"/>
              </p:ext>
            </p:extLst>
          </p:nvPr>
        </p:nvGraphicFramePr>
        <p:xfrm>
          <a:off x="1259632" y="5283224"/>
          <a:ext cx="4616450" cy="954088"/>
        </p:xfrm>
        <a:graphic>
          <a:graphicData uri="http://schemas.openxmlformats.org/presentationml/2006/ole">
            <mc:AlternateContent xmlns:mc="http://schemas.openxmlformats.org/markup-compatibility/2006">
              <mc:Choice xmlns:v="urn:schemas-microsoft-com:vml" Requires="v">
                <p:oleObj spid="_x0000_s64212" name="公式" r:id="rId7" imgW="2450880" imgH="507960" progId="Equation.3">
                  <p:embed/>
                </p:oleObj>
              </mc:Choice>
              <mc:Fallback>
                <p:oleObj name="公式" r:id="rId7" imgW="2450880" imgH="507960" progId="Equation.3">
                  <p:embed/>
                  <p:pic>
                    <p:nvPicPr>
                      <p:cNvPr id="194567"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9632" y="5283224"/>
                        <a:ext cx="4616450"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69" name="Object 9"/>
          <p:cNvGraphicFramePr>
            <a:graphicFrameLocks noChangeAspect="1"/>
          </p:cNvGraphicFramePr>
          <p:nvPr/>
        </p:nvGraphicFramePr>
        <p:xfrm>
          <a:off x="1300163" y="2693988"/>
          <a:ext cx="3722687" cy="1666875"/>
        </p:xfrm>
        <a:graphic>
          <a:graphicData uri="http://schemas.openxmlformats.org/presentationml/2006/ole">
            <mc:AlternateContent xmlns:mc="http://schemas.openxmlformats.org/markup-compatibility/2006">
              <mc:Choice xmlns:v="urn:schemas-microsoft-com:vml" Requires="v">
                <p:oleObj spid="_x0000_s64213" name="公式" r:id="rId9" imgW="1942920" imgH="888840" progId="Equation.3">
                  <p:embed/>
                </p:oleObj>
              </mc:Choice>
              <mc:Fallback>
                <p:oleObj name="公式" r:id="rId9" imgW="1942920" imgH="888840" progId="Equation.3">
                  <p:embed/>
                  <p:pic>
                    <p:nvPicPr>
                      <p:cNvPr id="194569"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00163" y="2693988"/>
                        <a:ext cx="3722687" cy="166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570" name="Object 10"/>
          <p:cNvGraphicFramePr>
            <a:graphicFrameLocks noChangeAspect="1"/>
          </p:cNvGraphicFramePr>
          <p:nvPr/>
        </p:nvGraphicFramePr>
        <p:xfrm>
          <a:off x="5938838" y="3043238"/>
          <a:ext cx="2454275" cy="808037"/>
        </p:xfrm>
        <a:graphic>
          <a:graphicData uri="http://schemas.openxmlformats.org/presentationml/2006/ole">
            <mc:AlternateContent xmlns:mc="http://schemas.openxmlformats.org/markup-compatibility/2006">
              <mc:Choice xmlns:v="urn:schemas-microsoft-com:vml" Requires="v">
                <p:oleObj spid="_x0000_s64214" name="Equation" r:id="rId11" imgW="1282680" imgH="431640" progId="Equation.3">
                  <p:embed/>
                </p:oleObj>
              </mc:Choice>
              <mc:Fallback>
                <p:oleObj name="Equation" r:id="rId11" imgW="1282680" imgH="431640" progId="Equation.3">
                  <p:embed/>
                  <p:pic>
                    <p:nvPicPr>
                      <p:cNvPr id="19457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938838" y="3043238"/>
                        <a:ext cx="2454275" cy="80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7515875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4564"/>
                                        </p:tgtEl>
                                        <p:attrNameLst>
                                          <p:attrName>style.visibility</p:attrName>
                                        </p:attrNameLst>
                                      </p:cBhvr>
                                      <p:to>
                                        <p:strVal val="visible"/>
                                      </p:to>
                                    </p:set>
                                    <p:animEffect transition="in" filter="box(out)">
                                      <p:cBhvr>
                                        <p:cTn id="7" dur="500"/>
                                        <p:tgtEl>
                                          <p:spTgt spid="1945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2" fill="hold" nodeType="clickEffect">
                                  <p:stCondLst>
                                    <p:cond delay="0"/>
                                  </p:stCondLst>
                                  <p:childTnLst>
                                    <p:set>
                                      <p:cBhvr>
                                        <p:cTn id="11" dur="1" fill="hold">
                                          <p:stCondLst>
                                            <p:cond delay="0"/>
                                          </p:stCondLst>
                                        </p:cTn>
                                        <p:tgtEl>
                                          <p:spTgt spid="194565"/>
                                        </p:tgtEl>
                                        <p:attrNameLst>
                                          <p:attrName>style.visibility</p:attrName>
                                        </p:attrNameLst>
                                      </p:cBhvr>
                                      <p:to>
                                        <p:strVal val="visible"/>
                                      </p:to>
                                    </p:set>
                                    <p:anim calcmode="lin" valueType="num">
                                      <p:cBhvr additive="base">
                                        <p:cTn id="12" dur="500" fill="hold"/>
                                        <p:tgtEl>
                                          <p:spTgt spid="194565"/>
                                        </p:tgtEl>
                                        <p:attrNameLst>
                                          <p:attrName>ppt_x</p:attrName>
                                        </p:attrNameLst>
                                      </p:cBhvr>
                                      <p:tavLst>
                                        <p:tav tm="0">
                                          <p:val>
                                            <p:strVal val="1+#ppt_w/2"/>
                                          </p:val>
                                        </p:tav>
                                        <p:tav tm="100000">
                                          <p:val>
                                            <p:strVal val="#ppt_x"/>
                                          </p:val>
                                        </p:tav>
                                      </p:tavLst>
                                    </p:anim>
                                    <p:anim calcmode="lin" valueType="num">
                                      <p:cBhvr additive="base">
                                        <p:cTn id="13" dur="500" fill="hold"/>
                                        <p:tgtEl>
                                          <p:spTgt spid="194565"/>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194563"/>
                                        </p:tgtEl>
                                        <p:attrNameLst>
                                          <p:attrName>style.visibility</p:attrName>
                                        </p:attrNameLst>
                                      </p:cBhvr>
                                      <p:to>
                                        <p:strVal val="visible"/>
                                      </p:to>
                                    </p:set>
                                    <p:animEffect transition="in" filter="slide(fromLeft)">
                                      <p:cBhvr>
                                        <p:cTn id="18" dur="500"/>
                                        <p:tgtEl>
                                          <p:spTgt spid="19456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nodeType="clickEffect">
                                  <p:stCondLst>
                                    <p:cond delay="0"/>
                                  </p:stCondLst>
                                  <p:childTnLst>
                                    <p:set>
                                      <p:cBhvr>
                                        <p:cTn id="22" dur="1" fill="hold">
                                          <p:stCondLst>
                                            <p:cond delay="0"/>
                                          </p:stCondLst>
                                        </p:cTn>
                                        <p:tgtEl>
                                          <p:spTgt spid="194569"/>
                                        </p:tgtEl>
                                        <p:attrNameLst>
                                          <p:attrName>style.visibility</p:attrName>
                                        </p:attrNameLst>
                                      </p:cBhvr>
                                      <p:to>
                                        <p:strVal val="visible"/>
                                      </p:to>
                                    </p:set>
                                    <p:anim calcmode="lin" valueType="num">
                                      <p:cBhvr additive="base">
                                        <p:cTn id="23" dur="500" fill="hold"/>
                                        <p:tgtEl>
                                          <p:spTgt spid="194569"/>
                                        </p:tgtEl>
                                        <p:attrNameLst>
                                          <p:attrName>ppt_x</p:attrName>
                                        </p:attrNameLst>
                                      </p:cBhvr>
                                      <p:tavLst>
                                        <p:tav tm="0">
                                          <p:val>
                                            <p:strVal val="1+#ppt_w/2"/>
                                          </p:val>
                                        </p:tav>
                                        <p:tav tm="100000">
                                          <p:val>
                                            <p:strVal val="#ppt_x"/>
                                          </p:val>
                                        </p:tav>
                                      </p:tavLst>
                                    </p:anim>
                                    <p:anim calcmode="lin" valueType="num">
                                      <p:cBhvr additive="base">
                                        <p:cTn id="24" dur="500" fill="hold"/>
                                        <p:tgtEl>
                                          <p:spTgt spid="194569"/>
                                        </p:tgtEl>
                                        <p:attrNameLst>
                                          <p:attrName>ppt_y</p:attrName>
                                        </p:attrNameLst>
                                      </p:cBhvr>
                                      <p:tavLst>
                                        <p:tav tm="0">
                                          <p:val>
                                            <p:strVal val="#ppt_y"/>
                                          </p:val>
                                        </p:tav>
                                        <p:tav tm="100000">
                                          <p:val>
                                            <p:strVal val="#ppt_y"/>
                                          </p:val>
                                        </p:tav>
                                      </p:tavLst>
                                    </p:anim>
                                  </p:childTnLst>
                                </p:cTn>
                              </p:par>
                            </p:childTnLst>
                          </p:cTn>
                        </p:par>
                        <p:par>
                          <p:cTn id="25" fill="hold" nodeType="afterGroup">
                            <p:stCondLst>
                              <p:cond delay="500"/>
                            </p:stCondLst>
                            <p:childTnLst>
                              <p:par>
                                <p:cTn id="26" presetID="12" presetClass="entr" presetSubtype="8" fill="hold" nodeType="afterEffect">
                                  <p:stCondLst>
                                    <p:cond delay="0"/>
                                  </p:stCondLst>
                                  <p:childTnLst>
                                    <p:set>
                                      <p:cBhvr>
                                        <p:cTn id="27" dur="1" fill="hold">
                                          <p:stCondLst>
                                            <p:cond delay="0"/>
                                          </p:stCondLst>
                                        </p:cTn>
                                        <p:tgtEl>
                                          <p:spTgt spid="194570"/>
                                        </p:tgtEl>
                                        <p:attrNameLst>
                                          <p:attrName>style.visibility</p:attrName>
                                        </p:attrNameLst>
                                      </p:cBhvr>
                                      <p:to>
                                        <p:strVal val="visible"/>
                                      </p:to>
                                    </p:set>
                                    <p:animEffect transition="in" filter="slide(fromLeft)">
                                      <p:cBhvr>
                                        <p:cTn id="28" dur="500"/>
                                        <p:tgtEl>
                                          <p:spTgt spid="19457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2" fill="hold" nodeType="clickEffect">
                                  <p:stCondLst>
                                    <p:cond delay="0"/>
                                  </p:stCondLst>
                                  <p:childTnLst>
                                    <p:set>
                                      <p:cBhvr>
                                        <p:cTn id="32" dur="1" fill="hold">
                                          <p:stCondLst>
                                            <p:cond delay="0"/>
                                          </p:stCondLst>
                                        </p:cTn>
                                        <p:tgtEl>
                                          <p:spTgt spid="194566"/>
                                        </p:tgtEl>
                                        <p:attrNameLst>
                                          <p:attrName>style.visibility</p:attrName>
                                        </p:attrNameLst>
                                      </p:cBhvr>
                                      <p:to>
                                        <p:strVal val="visible"/>
                                      </p:to>
                                    </p:set>
                                    <p:anim calcmode="lin" valueType="num">
                                      <p:cBhvr additive="base">
                                        <p:cTn id="33" dur="500" fill="hold"/>
                                        <p:tgtEl>
                                          <p:spTgt spid="194566"/>
                                        </p:tgtEl>
                                        <p:attrNameLst>
                                          <p:attrName>ppt_x</p:attrName>
                                        </p:attrNameLst>
                                      </p:cBhvr>
                                      <p:tavLst>
                                        <p:tav tm="0">
                                          <p:val>
                                            <p:strVal val="1+#ppt_w/2"/>
                                          </p:val>
                                        </p:tav>
                                        <p:tav tm="100000">
                                          <p:val>
                                            <p:strVal val="#ppt_x"/>
                                          </p:val>
                                        </p:tav>
                                      </p:tavLst>
                                    </p:anim>
                                    <p:anim calcmode="lin" valueType="num">
                                      <p:cBhvr additive="base">
                                        <p:cTn id="34" dur="500" fill="hold"/>
                                        <p:tgtEl>
                                          <p:spTgt spid="194566"/>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194567"/>
                                        </p:tgtEl>
                                        <p:attrNameLst>
                                          <p:attrName>style.visibility</p:attrName>
                                        </p:attrNameLst>
                                      </p:cBhvr>
                                      <p:to>
                                        <p:strVal val="visible"/>
                                      </p:to>
                                    </p:set>
                                    <p:anim calcmode="lin" valueType="num">
                                      <p:cBhvr additive="base">
                                        <p:cTn id="39" dur="500" fill="hold"/>
                                        <p:tgtEl>
                                          <p:spTgt spid="194567"/>
                                        </p:tgtEl>
                                        <p:attrNameLst>
                                          <p:attrName>ppt_x</p:attrName>
                                        </p:attrNameLst>
                                      </p:cBhvr>
                                      <p:tavLst>
                                        <p:tav tm="0">
                                          <p:val>
                                            <p:strVal val="#ppt_x"/>
                                          </p:val>
                                        </p:tav>
                                        <p:tav tm="100000">
                                          <p:val>
                                            <p:strVal val="#ppt_x"/>
                                          </p:val>
                                        </p:tav>
                                      </p:tavLst>
                                    </p:anim>
                                    <p:anim calcmode="lin" valueType="num">
                                      <p:cBhvr additive="base">
                                        <p:cTn id="40" dur="500" fill="hold"/>
                                        <p:tgtEl>
                                          <p:spTgt spid="1945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autoUpdateAnimBg="0"/>
      <p:bldP spid="194564"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2" name="Text Box 42"/>
          <p:cNvSpPr txBox="1">
            <a:spLocks noChangeArrowheads="1"/>
          </p:cNvSpPr>
          <p:nvPr/>
        </p:nvSpPr>
        <p:spPr bwMode="auto">
          <a:xfrm>
            <a:off x="684213" y="549275"/>
            <a:ext cx="2665412" cy="579438"/>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spcBef>
                <a:spcPct val="50000"/>
              </a:spcBef>
            </a:pPr>
            <a:r>
              <a:rPr kumimoji="1" lang="en-US" altLang="zh-CN" sz="3200">
                <a:solidFill>
                  <a:schemeClr val="bg1"/>
                </a:solidFill>
                <a:latin typeface="楷体_GB2312" pitchFamily="49" charset="-122"/>
              </a:rPr>
              <a:t>1. </a:t>
            </a:r>
            <a:r>
              <a:rPr kumimoji="1" lang="zh-CN" altLang="en-US" sz="3200">
                <a:solidFill>
                  <a:schemeClr val="bg1"/>
                </a:solidFill>
                <a:latin typeface="楷体_GB2312" pitchFamily="49" charset="-122"/>
              </a:rPr>
              <a:t>互易定理</a:t>
            </a:r>
          </a:p>
        </p:txBody>
      </p:sp>
      <p:sp>
        <p:nvSpPr>
          <p:cNvPr id="20523" name="Text Box 43"/>
          <p:cNvSpPr txBox="1">
            <a:spLocks noChangeArrowheads="1"/>
          </p:cNvSpPr>
          <p:nvPr/>
        </p:nvSpPr>
        <p:spPr bwMode="auto">
          <a:xfrm>
            <a:off x="415618" y="1132166"/>
            <a:ext cx="8351838" cy="2323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800" b="1" dirty="0">
                <a:latin typeface="隶书" panose="02010509060101010101" pitchFamily="49" charset="-122"/>
                <a:ea typeface="隶书" panose="02010509060101010101" pitchFamily="49" charset="-122"/>
              </a:rPr>
              <a:t>互易定理的表述：</a:t>
            </a:r>
            <a:endParaRPr kumimoji="1" lang="en-US" altLang="zh-CN" sz="2800" b="1" dirty="0">
              <a:latin typeface="隶书" panose="02010509060101010101" pitchFamily="49" charset="-122"/>
              <a:ea typeface="隶书" panose="02010509060101010101" pitchFamily="49" charset="-122"/>
            </a:endParaRPr>
          </a:p>
          <a:p>
            <a:pPr>
              <a:lnSpc>
                <a:spcPct val="120000"/>
              </a:lnSpc>
            </a:pPr>
            <a:r>
              <a:rPr kumimoji="1" lang="zh-CN" altLang="en-US" sz="2400" b="1" dirty="0">
                <a:latin typeface="宋体" panose="02010600030101010101" pitchFamily="2" charset="-122"/>
                <a:ea typeface="宋体" panose="02010600030101010101" pitchFamily="2" charset="-122"/>
              </a:rPr>
              <a:t>对一个仅含电阻的二端口电路（</a:t>
            </a:r>
            <a:r>
              <a:rPr kumimoji="1" lang="zh-CN" altLang="en-US" sz="2400" b="1" dirty="0">
                <a:solidFill>
                  <a:srgbClr val="FF0000"/>
                </a:solidFill>
                <a:latin typeface="宋体" panose="02010600030101010101" pitchFamily="2" charset="-122"/>
                <a:ea typeface="宋体" panose="02010600030101010101" pitchFamily="2" charset="-122"/>
              </a:rPr>
              <a:t>纯电阻网络，通常用</a:t>
            </a:r>
            <a:r>
              <a:rPr kumimoji="1" lang="en-US" altLang="zh-CN" sz="2400" b="1" dirty="0">
                <a:solidFill>
                  <a:srgbClr val="FF0000"/>
                </a:solidFill>
                <a:latin typeface="宋体" panose="02010600030101010101" pitchFamily="2" charset="-122"/>
                <a:ea typeface="宋体" panose="02010600030101010101" pitchFamily="2" charset="-122"/>
              </a:rPr>
              <a:t>N</a:t>
            </a:r>
            <a:r>
              <a:rPr kumimoji="1" lang="en-US" altLang="zh-CN" b="1" dirty="0">
                <a:solidFill>
                  <a:srgbClr val="FF0000"/>
                </a:solidFill>
                <a:latin typeface="宋体" panose="02010600030101010101" pitchFamily="2" charset="-122"/>
                <a:ea typeface="宋体" panose="02010600030101010101" pitchFamily="2" charset="-122"/>
              </a:rPr>
              <a:t>R</a:t>
            </a:r>
            <a:r>
              <a:rPr lang="zh-CN" altLang="en-US" sz="2400" b="1" dirty="0">
                <a:solidFill>
                  <a:srgbClr val="FF0000"/>
                </a:solidFill>
                <a:latin typeface="宋体" panose="02010600030101010101" pitchFamily="2" charset="-122"/>
                <a:ea typeface="宋体" panose="02010600030101010101" pitchFamily="2" charset="-122"/>
              </a:rPr>
              <a:t>或</a:t>
            </a:r>
            <a:r>
              <a:rPr lang="en-US" altLang="zh-CN" sz="2400" b="1" dirty="0">
                <a:solidFill>
                  <a:srgbClr val="FF0000"/>
                </a:solidFill>
                <a:latin typeface="宋体" panose="02010600030101010101" pitchFamily="2" charset="-122"/>
                <a:ea typeface="宋体" panose="02010600030101010101" pitchFamily="2" charset="-122"/>
              </a:rPr>
              <a:t>N</a:t>
            </a:r>
            <a:r>
              <a:rPr lang="en-US" altLang="zh-CN" b="1" dirty="0">
                <a:solidFill>
                  <a:srgbClr val="FF0000"/>
                </a:solidFill>
                <a:latin typeface="宋体" panose="02010600030101010101" pitchFamily="2" charset="-122"/>
                <a:ea typeface="宋体" panose="02010600030101010101" pitchFamily="2" charset="-122"/>
              </a:rPr>
              <a:t>0</a:t>
            </a:r>
            <a:r>
              <a:rPr lang="zh-CN" altLang="en-US" sz="2400" b="1" dirty="0">
                <a:solidFill>
                  <a:srgbClr val="FF0000"/>
                </a:solidFill>
                <a:latin typeface="宋体" panose="02010600030101010101" pitchFamily="2" charset="-122"/>
                <a:ea typeface="宋体" panose="02010600030101010101" pitchFamily="2" charset="-122"/>
              </a:rPr>
              <a:t>表示</a:t>
            </a:r>
            <a:r>
              <a:rPr kumimoji="1" lang="zh-CN" altLang="en-US" sz="2400" b="1" dirty="0">
                <a:latin typeface="宋体" panose="02010600030101010101" pitchFamily="2" charset="-122"/>
                <a:ea typeface="宋体" panose="02010600030101010101" pitchFamily="2" charset="-122"/>
              </a:rPr>
              <a:t>），其中一个端口加激励源，一个端口作响应端口，在只有一个激励源的情况下，当激励与响应互换位置时，同一激励所产生的响应相同。</a:t>
            </a:r>
          </a:p>
        </p:txBody>
      </p:sp>
      <p:sp>
        <p:nvSpPr>
          <p:cNvPr id="13" name="Rectangle 1026"/>
          <p:cNvSpPr txBox="1">
            <a:spLocks noChangeArrowheads="1"/>
          </p:cNvSpPr>
          <p:nvPr/>
        </p:nvSpPr>
        <p:spPr>
          <a:xfrm>
            <a:off x="381000" y="188913"/>
            <a:ext cx="8458200" cy="457200"/>
          </a:xfrm>
          <a:prstGeom prst="rect">
            <a:avLst/>
          </a:prstGeom>
        </p:spPr>
        <p:txBody>
          <a:bodyPr/>
          <a:lstStyle>
            <a:lvl1pPr algn="ctr" rtl="0" eaLnBrk="0" fontAlgn="base" hangingPunct="0">
              <a:spcBef>
                <a:spcPct val="0"/>
              </a:spcBef>
              <a:spcAft>
                <a:spcPct val="0"/>
              </a:spcAft>
              <a:defRPr kumimoji="1" sz="3200" kern="1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a:lstStyle>
          <a:p>
            <a:pPr algn="l" eaLnBrk="1" hangingPunct="1">
              <a:defRPr/>
            </a:pPr>
            <a:r>
              <a:rPr lang="en-US" altLang="zh-CN" sz="2800" dirty="0">
                <a:solidFill>
                  <a:srgbClr val="CC3300"/>
                </a:solidFill>
                <a:effectLst>
                  <a:outerShdw blurRad="38100" dist="38100" dir="2700000" algn="tl">
                    <a:srgbClr val="C0C0C0"/>
                  </a:outerShdw>
                </a:effectLst>
                <a:ea typeface="隶书" panose="02010509060101010101" pitchFamily="49" charset="-122"/>
              </a:rPr>
              <a:t>2. </a:t>
            </a:r>
            <a:r>
              <a:rPr lang="zh-CN" altLang="en-US" sz="2800" dirty="0">
                <a:solidFill>
                  <a:srgbClr val="CC3300"/>
                </a:solidFill>
                <a:effectLst>
                  <a:outerShdw blurRad="38100" dist="38100" dir="2700000" algn="tl">
                    <a:srgbClr val="C0C0C0"/>
                  </a:outerShdw>
                </a:effectLst>
                <a:ea typeface="隶书" panose="02010509060101010101" pitchFamily="49" charset="-122"/>
              </a:rPr>
              <a:t>互易定理　</a:t>
            </a:r>
            <a:r>
              <a:rPr lang="en-US" altLang="zh-CN" sz="2800" dirty="0">
                <a:solidFill>
                  <a:srgbClr val="CC3300"/>
                </a:solidFill>
                <a:effectLst>
                  <a:outerShdw blurRad="38100" dist="38100" dir="2700000" algn="tl">
                    <a:srgbClr val="C0C0C0"/>
                  </a:outerShdw>
                </a:effectLst>
                <a:ea typeface="隶书" panose="02010509060101010101" pitchFamily="49" charset="-122"/>
              </a:rPr>
              <a:t>Reciprocity theorem</a:t>
            </a:r>
          </a:p>
        </p:txBody>
      </p:sp>
      <p:sp>
        <p:nvSpPr>
          <p:cNvPr id="14" name="Text Box 3"/>
          <p:cNvSpPr txBox="1">
            <a:spLocks noChangeArrowheads="1"/>
          </p:cNvSpPr>
          <p:nvPr/>
        </p:nvSpPr>
        <p:spPr bwMode="auto">
          <a:xfrm>
            <a:off x="251520" y="3557211"/>
            <a:ext cx="8305800" cy="226594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a:solidFill>
                  <a:schemeClr val="tx1"/>
                </a:solidFill>
                <a:latin typeface="Arial" panose="020B0604020202020204" pitchFamily="34" charset="0"/>
                <a:ea typeface="宋体" panose="02010600030101010101" pitchFamily="2" charset="-122"/>
              </a:defRPr>
            </a:lvl1pPr>
            <a:lvl2pPr marL="857250">
              <a:defRPr>
                <a:solidFill>
                  <a:schemeClr val="tx1"/>
                </a:solidFill>
                <a:latin typeface="Arial" panose="020B0604020202020204" pitchFamily="34" charset="0"/>
                <a:ea typeface="宋体" panose="02010600030101010101" pitchFamily="2" charset="-122"/>
              </a:defRPr>
            </a:lvl2pPr>
            <a:lvl3pPr marL="104775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zh-CN" altLang="en-US" sz="2400" dirty="0">
                <a:solidFill>
                  <a:srgbClr val="FF0000"/>
                </a:solidFill>
                <a:latin typeface="Times New Roman" panose="02020603050405020304" pitchFamily="18" charset="0"/>
                <a:ea typeface="楷体_GB2312" pitchFamily="49" charset="-122"/>
              </a:rPr>
              <a:t>互易性是一类特殊的线性网络的重要性质。一个具有互易性的网络在输入端（激励）与输出端（响应）互换位置后，同一激励所产生的响应并不改变。具有互易性的网络叫互易网络，互易定理是对电路的这种性质所进行的概括，它广泛的应用于网络的灵敏度分析和测量技术等方面。</a:t>
            </a:r>
          </a:p>
        </p:txBody>
      </p:sp>
    </p:spTree>
    <p:extLst>
      <p:ext uri="{BB962C8B-B14F-4D97-AF65-F5344CB8AC3E}">
        <p14:creationId xmlns:p14="http://schemas.microsoft.com/office/powerpoint/2010/main" val="14519809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522"/>
                                        </p:tgtEl>
                                        <p:attrNameLst>
                                          <p:attrName>style.visibility</p:attrName>
                                        </p:attrNameLst>
                                      </p:cBhvr>
                                      <p:to>
                                        <p:strVal val="visible"/>
                                      </p:to>
                                    </p:set>
                                    <p:anim calcmode="lin" valueType="num">
                                      <p:cBhvr additive="base">
                                        <p:cTn id="7" dur="500" fill="hold"/>
                                        <p:tgtEl>
                                          <p:spTgt spid="20522"/>
                                        </p:tgtEl>
                                        <p:attrNameLst>
                                          <p:attrName>ppt_x</p:attrName>
                                        </p:attrNameLst>
                                      </p:cBhvr>
                                      <p:tavLst>
                                        <p:tav tm="0">
                                          <p:val>
                                            <p:strVal val="0-#ppt_w/2"/>
                                          </p:val>
                                        </p:tav>
                                        <p:tav tm="100000">
                                          <p:val>
                                            <p:strVal val="#ppt_x"/>
                                          </p:val>
                                        </p:tav>
                                      </p:tavLst>
                                    </p:anim>
                                    <p:anim calcmode="lin" valueType="num">
                                      <p:cBhvr additive="base">
                                        <p:cTn id="8" dur="500" fill="hold"/>
                                        <p:tgtEl>
                                          <p:spTgt spid="2052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iterate type="lt">
                                    <p:tmPct val="100000"/>
                                  </p:iterate>
                                  <p:childTnLst>
                                    <p:set>
                                      <p:cBhvr>
                                        <p:cTn id="12" dur="1" fill="hold">
                                          <p:stCondLst>
                                            <p:cond delay="0"/>
                                          </p:stCondLst>
                                        </p:cTn>
                                        <p:tgtEl>
                                          <p:spTgt spid="20523"/>
                                        </p:tgtEl>
                                        <p:attrNameLst>
                                          <p:attrName>style.visibility</p:attrName>
                                        </p:attrNameLst>
                                      </p:cBhvr>
                                      <p:to>
                                        <p:strVal val="visible"/>
                                      </p:to>
                                    </p:set>
                                    <p:animEffect transition="in" filter="wipe(left)">
                                      <p:cBhvr>
                                        <p:cTn id="13" dur="100"/>
                                        <p:tgtEl>
                                          <p:spTgt spid="20523"/>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iterate type="lt">
                                    <p:tmPct val="100000"/>
                                  </p:iterate>
                                  <p:childTnLst>
                                    <p:set>
                                      <p:cBhvr>
                                        <p:cTn id="17" dur="1" fill="hold">
                                          <p:stCondLst>
                                            <p:cond delay="0"/>
                                          </p:stCondLst>
                                        </p:cTn>
                                        <p:tgtEl>
                                          <p:spTgt spid="14"/>
                                        </p:tgtEl>
                                        <p:attrNameLst>
                                          <p:attrName>style.visibility</p:attrName>
                                        </p:attrNameLst>
                                      </p:cBhvr>
                                      <p:to>
                                        <p:strVal val="visible"/>
                                      </p:to>
                                    </p:set>
                                    <p:animEffect transition="in" filter="box(out)">
                                      <p:cBhvr>
                                        <p:cTn id="18" dur="1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22" grpId="0"/>
      <p:bldP spid="20523" grpId="0" autoUpdateAnimBg="0"/>
      <p:bldP spid="14" grpId="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Text Box 3"/>
          <p:cNvSpPr txBox="1">
            <a:spLocks noChangeArrowheads="1"/>
          </p:cNvSpPr>
          <p:nvPr/>
        </p:nvSpPr>
        <p:spPr bwMode="auto">
          <a:xfrm>
            <a:off x="436563" y="1012825"/>
            <a:ext cx="2019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FF3300"/>
                </a:solidFill>
              </a:rPr>
              <a:t>第一种形式</a:t>
            </a:r>
            <a:r>
              <a:rPr lang="en-US" altLang="zh-CN" sz="2400" b="1" dirty="0">
                <a:solidFill>
                  <a:srgbClr val="FF3300"/>
                </a:solidFill>
              </a:rPr>
              <a:t>:  </a:t>
            </a:r>
          </a:p>
        </p:txBody>
      </p:sp>
      <p:sp>
        <p:nvSpPr>
          <p:cNvPr id="195588" name="Text Box 4"/>
          <p:cNvSpPr txBox="1">
            <a:spLocks noChangeArrowheads="1"/>
          </p:cNvSpPr>
          <p:nvPr/>
        </p:nvSpPr>
        <p:spPr bwMode="auto">
          <a:xfrm>
            <a:off x="858751" y="1517643"/>
            <a:ext cx="83408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4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激励（</a:t>
            </a:r>
            <a:r>
              <a:rPr lang="en-US" altLang="zh-CN" sz="2400" b="1" i="1" dirty="0">
                <a:latin typeface="宋体" panose="02010600030101010101" pitchFamily="2" charset="-122"/>
                <a:ea typeface="宋体" panose="02010600030101010101" pitchFamily="2" charset="-122"/>
              </a:rPr>
              <a:t>excitation</a:t>
            </a:r>
            <a:r>
              <a:rPr lang="zh-CN" altLang="en-US" sz="2400" b="1" dirty="0">
                <a:latin typeface="宋体" panose="02010600030101010101" pitchFamily="2" charset="-122"/>
                <a:ea typeface="宋体" panose="02010600030101010101" pitchFamily="2" charset="-122"/>
              </a:rPr>
              <a:t>）为电压源，响应（</a:t>
            </a:r>
            <a:r>
              <a:rPr lang="en-US" altLang="zh-CN" sz="2400" b="1" i="1" dirty="0">
                <a:latin typeface="宋体" panose="02010600030101010101" pitchFamily="2" charset="-122"/>
                <a:ea typeface="宋体" panose="02010600030101010101" pitchFamily="2" charset="-122"/>
              </a:rPr>
              <a:t>response</a:t>
            </a:r>
            <a:r>
              <a:rPr lang="zh-CN" altLang="en-US" sz="2400" b="1" dirty="0">
                <a:latin typeface="宋体" panose="02010600030101010101" pitchFamily="2" charset="-122"/>
                <a:ea typeface="宋体" panose="02010600030101010101" pitchFamily="2" charset="-122"/>
              </a:rPr>
              <a:t>）为电流。 </a:t>
            </a:r>
          </a:p>
        </p:txBody>
      </p:sp>
      <p:sp>
        <p:nvSpPr>
          <p:cNvPr id="195589" name="Text Box 5"/>
          <p:cNvSpPr txBox="1">
            <a:spLocks noChangeArrowheads="1"/>
          </p:cNvSpPr>
          <p:nvPr/>
        </p:nvSpPr>
        <p:spPr bwMode="auto">
          <a:xfrm>
            <a:off x="414338" y="1997075"/>
            <a:ext cx="8175625" cy="173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571500">
              <a:defRPr kumimoji="1" sz="2400">
                <a:solidFill>
                  <a:schemeClr val="tx1"/>
                </a:solidFill>
                <a:latin typeface="Times New Roman" panose="02020603050405020304" pitchFamily="18" charset="0"/>
                <a:ea typeface="宋体" panose="02010600030101010101" pitchFamily="2" charset="-122"/>
              </a:defRPr>
            </a:lvl1pPr>
            <a:lvl2pPr marL="857250">
              <a:defRPr kumimoji="1" sz="2400">
                <a:solidFill>
                  <a:schemeClr val="tx1"/>
                </a:solidFill>
                <a:latin typeface="Times New Roman" panose="02020603050405020304" pitchFamily="18" charset="0"/>
                <a:ea typeface="宋体" panose="02010600030101010101" pitchFamily="2" charset="-122"/>
              </a:defRPr>
            </a:lvl2pPr>
            <a:lvl3pPr marL="1047750">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50000"/>
              </a:spcBef>
            </a:pPr>
            <a:r>
              <a:rPr lang="zh-CN" altLang="en-US" b="1"/>
              <a:t>给定任一仅由线性电阻构成的网络（见下图），设支路 </a:t>
            </a:r>
            <a:r>
              <a:rPr lang="en-US" altLang="zh-CN" b="1" i="1"/>
              <a:t>j</a:t>
            </a:r>
            <a:r>
              <a:rPr lang="zh-CN" altLang="en-US" b="1"/>
              <a:t>中有电压源</a:t>
            </a:r>
            <a:r>
              <a:rPr lang="en-US" altLang="zh-CN" b="1" i="1"/>
              <a:t>u</a:t>
            </a:r>
            <a:r>
              <a:rPr lang="en-US" altLang="zh-CN" b="1" i="1" baseline="-25000"/>
              <a:t>j </a:t>
            </a:r>
            <a:r>
              <a:rPr lang="zh-CN" altLang="en-US" b="1"/>
              <a:t>，其在支路</a:t>
            </a:r>
            <a:r>
              <a:rPr lang="en-US" altLang="zh-CN" b="1" i="1"/>
              <a:t>k</a:t>
            </a:r>
            <a:r>
              <a:rPr lang="zh-CN" altLang="en-US" b="1"/>
              <a:t>中产生的电流为</a:t>
            </a:r>
            <a:r>
              <a:rPr lang="en-US" altLang="zh-CN" b="1" i="1"/>
              <a:t>i</a:t>
            </a:r>
            <a:r>
              <a:rPr lang="en-US" altLang="zh-CN" b="1" i="1" baseline="-25000"/>
              <a:t>kj</a:t>
            </a:r>
            <a:r>
              <a:rPr lang="zh-CN" altLang="en-US" b="1"/>
              <a:t>（图</a:t>
            </a:r>
            <a:r>
              <a:rPr lang="en-US" altLang="zh-CN" b="1">
                <a:solidFill>
                  <a:srgbClr val="3333FF"/>
                </a:solidFill>
              </a:rPr>
              <a:t>a</a:t>
            </a:r>
            <a:r>
              <a:rPr lang="zh-CN" altLang="en-US" b="1"/>
              <a:t>）； 若支路</a:t>
            </a:r>
            <a:r>
              <a:rPr lang="en-US" altLang="zh-CN" b="1" i="1"/>
              <a:t>k</a:t>
            </a:r>
            <a:r>
              <a:rPr lang="zh-CN" altLang="en-US" b="1"/>
              <a:t>中有电压源</a:t>
            </a:r>
            <a:r>
              <a:rPr lang="en-US" altLang="zh-CN" b="1" i="1"/>
              <a:t>u</a:t>
            </a:r>
            <a:r>
              <a:rPr lang="en-US" altLang="zh-CN" b="1" i="1" baseline="-25000"/>
              <a:t>k </a:t>
            </a:r>
            <a:r>
              <a:rPr lang="zh-CN" altLang="en-US" b="1"/>
              <a:t>，其在支路</a:t>
            </a:r>
            <a:r>
              <a:rPr lang="en-US" altLang="zh-CN" b="1" i="1"/>
              <a:t>j</a:t>
            </a:r>
            <a:r>
              <a:rPr lang="zh-CN" altLang="en-US" b="1"/>
              <a:t>中产生的电流为</a:t>
            </a:r>
            <a:r>
              <a:rPr lang="en-US" altLang="zh-CN" b="1" i="1"/>
              <a:t>i</a:t>
            </a:r>
            <a:r>
              <a:rPr lang="en-US" altLang="zh-CN" b="1" i="1" baseline="-25000"/>
              <a:t>jk </a:t>
            </a:r>
            <a:r>
              <a:rPr lang="zh-CN" altLang="en-US" b="1"/>
              <a:t>（图</a:t>
            </a:r>
            <a:r>
              <a:rPr lang="en-US" altLang="zh-CN" b="1">
                <a:solidFill>
                  <a:srgbClr val="3333FF"/>
                </a:solidFill>
              </a:rPr>
              <a:t>b</a:t>
            </a:r>
            <a:r>
              <a:rPr lang="zh-CN" altLang="en-US" b="1"/>
              <a:t>）。  </a:t>
            </a:r>
          </a:p>
        </p:txBody>
      </p:sp>
      <p:grpSp>
        <p:nvGrpSpPr>
          <p:cNvPr id="195590" name="Group 6"/>
          <p:cNvGrpSpPr>
            <a:grpSpLocks/>
          </p:cNvGrpSpPr>
          <p:nvPr/>
        </p:nvGrpSpPr>
        <p:grpSpPr bwMode="auto">
          <a:xfrm>
            <a:off x="4572000" y="3908425"/>
            <a:ext cx="3810000" cy="2286000"/>
            <a:chOff x="2880" y="2714"/>
            <a:chExt cx="2400" cy="1440"/>
          </a:xfrm>
        </p:grpSpPr>
        <p:sp>
          <p:nvSpPr>
            <p:cNvPr id="195591" name="Text Box 7"/>
            <p:cNvSpPr txBox="1">
              <a:spLocks noChangeArrowheads="1"/>
            </p:cNvSpPr>
            <p:nvPr/>
          </p:nvSpPr>
          <p:spPr bwMode="auto">
            <a:xfrm>
              <a:off x="4656" y="271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c</a:t>
              </a:r>
            </a:p>
          </p:txBody>
        </p:sp>
        <p:sp>
          <p:nvSpPr>
            <p:cNvPr id="195592" name="Text Box 8"/>
            <p:cNvSpPr txBox="1">
              <a:spLocks noChangeArrowheads="1"/>
            </p:cNvSpPr>
            <p:nvPr/>
          </p:nvSpPr>
          <p:spPr bwMode="auto">
            <a:xfrm>
              <a:off x="4656" y="372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d</a:t>
              </a:r>
            </a:p>
          </p:txBody>
        </p:sp>
        <p:sp>
          <p:nvSpPr>
            <p:cNvPr id="195593" name="Rectangle 9"/>
            <p:cNvSpPr>
              <a:spLocks noChangeArrowheads="1"/>
            </p:cNvSpPr>
            <p:nvPr/>
          </p:nvSpPr>
          <p:spPr bwMode="auto">
            <a:xfrm>
              <a:off x="3696" y="2906"/>
              <a:ext cx="672" cy="912"/>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4" name="Rectangle 10"/>
            <p:cNvSpPr>
              <a:spLocks noChangeArrowheads="1"/>
            </p:cNvSpPr>
            <p:nvPr/>
          </p:nvSpPr>
          <p:spPr bwMode="auto">
            <a:xfrm>
              <a:off x="3264" y="3050"/>
              <a:ext cx="432" cy="67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5" name="Rectangle 11"/>
            <p:cNvSpPr>
              <a:spLocks noChangeArrowheads="1"/>
            </p:cNvSpPr>
            <p:nvPr/>
          </p:nvSpPr>
          <p:spPr bwMode="auto">
            <a:xfrm>
              <a:off x="4368" y="3050"/>
              <a:ext cx="432" cy="67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6" name="Text Box 12"/>
            <p:cNvSpPr txBox="1">
              <a:spLocks noChangeArrowheads="1"/>
            </p:cNvSpPr>
            <p:nvPr/>
          </p:nvSpPr>
          <p:spPr bwMode="auto">
            <a:xfrm>
              <a:off x="3792" y="2906"/>
              <a:ext cx="528" cy="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a:t>线性电阻网络    </a:t>
              </a:r>
              <a:r>
                <a:rPr lang="en-US" altLang="zh-CN" sz="2200" b="1"/>
                <a:t>N</a:t>
              </a:r>
            </a:p>
          </p:txBody>
        </p:sp>
        <p:sp>
          <p:nvSpPr>
            <p:cNvPr id="195597" name="Line 13"/>
            <p:cNvSpPr>
              <a:spLocks noChangeShapeType="1"/>
            </p:cNvSpPr>
            <p:nvPr/>
          </p:nvSpPr>
          <p:spPr bwMode="auto">
            <a:xfrm>
              <a:off x="3168" y="3194"/>
              <a:ext cx="0" cy="288"/>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598" name="Text Box 14"/>
            <p:cNvSpPr txBox="1">
              <a:spLocks noChangeArrowheads="1"/>
            </p:cNvSpPr>
            <p:nvPr/>
          </p:nvSpPr>
          <p:spPr bwMode="auto">
            <a:xfrm>
              <a:off x="2880" y="314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i="1" baseline="-25000"/>
                <a:t>jk</a:t>
              </a:r>
              <a:endParaRPr lang="en-US" altLang="zh-CN" b="1" baseline="-25000"/>
            </a:p>
          </p:txBody>
        </p:sp>
        <p:sp>
          <p:nvSpPr>
            <p:cNvPr id="195599" name="Oval 15"/>
            <p:cNvSpPr>
              <a:spLocks noChangeArrowheads="1"/>
            </p:cNvSpPr>
            <p:nvPr/>
          </p:nvSpPr>
          <p:spPr bwMode="auto">
            <a:xfrm>
              <a:off x="4656" y="3242"/>
              <a:ext cx="288" cy="288"/>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00" name="Text Box 16"/>
            <p:cNvSpPr txBox="1">
              <a:spLocks noChangeArrowheads="1"/>
            </p:cNvSpPr>
            <p:nvPr/>
          </p:nvSpPr>
          <p:spPr bwMode="auto">
            <a:xfrm>
              <a:off x="4800" y="300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5601" name="Text Box 17"/>
            <p:cNvSpPr txBox="1">
              <a:spLocks noChangeArrowheads="1"/>
            </p:cNvSpPr>
            <p:nvPr/>
          </p:nvSpPr>
          <p:spPr bwMode="auto">
            <a:xfrm>
              <a:off x="4800" y="343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5602" name="Text Box 18"/>
            <p:cNvSpPr txBox="1">
              <a:spLocks noChangeArrowheads="1"/>
            </p:cNvSpPr>
            <p:nvPr/>
          </p:nvSpPr>
          <p:spPr bwMode="auto">
            <a:xfrm>
              <a:off x="4944" y="319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i="1" baseline="-25000"/>
                <a:t>k</a:t>
              </a:r>
              <a:endParaRPr lang="en-US" altLang="zh-CN" b="1" baseline="-25000"/>
            </a:p>
          </p:txBody>
        </p:sp>
        <p:sp>
          <p:nvSpPr>
            <p:cNvPr id="195603" name="Text Box 19"/>
            <p:cNvSpPr txBox="1">
              <a:spLocks noChangeArrowheads="1"/>
            </p:cNvSpPr>
            <p:nvPr/>
          </p:nvSpPr>
          <p:spPr bwMode="auto">
            <a:xfrm>
              <a:off x="3168" y="276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a</a:t>
              </a:r>
            </a:p>
          </p:txBody>
        </p:sp>
        <p:sp>
          <p:nvSpPr>
            <p:cNvPr id="195604" name="Text Box 20"/>
            <p:cNvSpPr txBox="1">
              <a:spLocks noChangeArrowheads="1"/>
            </p:cNvSpPr>
            <p:nvPr/>
          </p:nvSpPr>
          <p:spPr bwMode="auto">
            <a:xfrm>
              <a:off x="3168" y="372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b</a:t>
              </a:r>
            </a:p>
          </p:txBody>
        </p:sp>
        <p:sp>
          <p:nvSpPr>
            <p:cNvPr id="195605" name="Text Box 21"/>
            <p:cNvSpPr txBox="1">
              <a:spLocks noChangeArrowheads="1"/>
            </p:cNvSpPr>
            <p:nvPr/>
          </p:nvSpPr>
          <p:spPr bwMode="auto">
            <a:xfrm>
              <a:off x="3888" y="386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r>
                <a:rPr lang="en-US" altLang="zh-CN" b="1">
                  <a:solidFill>
                    <a:srgbClr val="3333FF"/>
                  </a:solidFill>
                </a:rPr>
                <a:t>b</a:t>
              </a:r>
              <a:r>
                <a:rPr lang="en-US" altLang="zh-CN" b="1"/>
                <a:t>)</a:t>
              </a:r>
            </a:p>
          </p:txBody>
        </p:sp>
        <p:sp>
          <p:nvSpPr>
            <p:cNvPr id="195606" name="Line 22"/>
            <p:cNvSpPr>
              <a:spLocks noChangeShapeType="1"/>
            </p:cNvSpPr>
            <p:nvPr/>
          </p:nvSpPr>
          <p:spPr bwMode="auto">
            <a:xfrm>
              <a:off x="4800" y="3242"/>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5607" name="Group 23"/>
          <p:cNvGrpSpPr>
            <a:grpSpLocks/>
          </p:cNvGrpSpPr>
          <p:nvPr/>
        </p:nvGrpSpPr>
        <p:grpSpPr bwMode="auto">
          <a:xfrm>
            <a:off x="700088" y="3994150"/>
            <a:ext cx="3886200" cy="2209800"/>
            <a:chOff x="441" y="2768"/>
            <a:chExt cx="2448" cy="1392"/>
          </a:xfrm>
        </p:grpSpPr>
        <p:sp>
          <p:nvSpPr>
            <p:cNvPr id="195608" name="Text Box 24"/>
            <p:cNvSpPr txBox="1">
              <a:spLocks noChangeArrowheads="1"/>
            </p:cNvSpPr>
            <p:nvPr/>
          </p:nvSpPr>
          <p:spPr bwMode="auto">
            <a:xfrm>
              <a:off x="2505" y="320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i="1" baseline="-25000"/>
                <a:t>kj</a:t>
              </a:r>
              <a:endParaRPr lang="en-US" altLang="zh-CN" b="1" baseline="-25000"/>
            </a:p>
          </p:txBody>
        </p:sp>
        <p:sp>
          <p:nvSpPr>
            <p:cNvPr id="195609" name="Rectangle 25"/>
            <p:cNvSpPr>
              <a:spLocks noChangeArrowheads="1"/>
            </p:cNvSpPr>
            <p:nvPr/>
          </p:nvSpPr>
          <p:spPr bwMode="auto">
            <a:xfrm>
              <a:off x="1305" y="2912"/>
              <a:ext cx="672" cy="912"/>
            </a:xfrm>
            <a:prstGeom prst="rect">
              <a:avLst/>
            </a:prstGeom>
            <a:solidFill>
              <a:srgbClr val="CC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10" name="Rectangle 26"/>
            <p:cNvSpPr>
              <a:spLocks noChangeArrowheads="1"/>
            </p:cNvSpPr>
            <p:nvPr/>
          </p:nvSpPr>
          <p:spPr bwMode="auto">
            <a:xfrm>
              <a:off x="873" y="3056"/>
              <a:ext cx="432" cy="67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11" name="Rectangle 27"/>
            <p:cNvSpPr>
              <a:spLocks noChangeArrowheads="1"/>
            </p:cNvSpPr>
            <p:nvPr/>
          </p:nvSpPr>
          <p:spPr bwMode="auto">
            <a:xfrm>
              <a:off x="1977" y="3056"/>
              <a:ext cx="432" cy="67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12" name="Text Box 28"/>
            <p:cNvSpPr txBox="1">
              <a:spLocks noChangeArrowheads="1"/>
            </p:cNvSpPr>
            <p:nvPr/>
          </p:nvSpPr>
          <p:spPr bwMode="auto">
            <a:xfrm>
              <a:off x="1401" y="2912"/>
              <a:ext cx="528" cy="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a:t>线性电阻网络       </a:t>
              </a:r>
              <a:r>
                <a:rPr lang="en-US" altLang="zh-CN" sz="2200" b="1"/>
                <a:t>N</a:t>
              </a:r>
            </a:p>
          </p:txBody>
        </p:sp>
        <p:sp>
          <p:nvSpPr>
            <p:cNvPr id="195613" name="Line 29"/>
            <p:cNvSpPr>
              <a:spLocks noChangeShapeType="1"/>
            </p:cNvSpPr>
            <p:nvPr/>
          </p:nvSpPr>
          <p:spPr bwMode="auto">
            <a:xfrm>
              <a:off x="2505" y="3248"/>
              <a:ext cx="0" cy="288"/>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14" name="Oval 30"/>
            <p:cNvSpPr>
              <a:spLocks noChangeArrowheads="1"/>
            </p:cNvSpPr>
            <p:nvPr/>
          </p:nvSpPr>
          <p:spPr bwMode="auto">
            <a:xfrm>
              <a:off x="729" y="3296"/>
              <a:ext cx="288" cy="288"/>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5615" name="Text Box 31"/>
            <p:cNvSpPr txBox="1">
              <a:spLocks noChangeArrowheads="1"/>
            </p:cNvSpPr>
            <p:nvPr/>
          </p:nvSpPr>
          <p:spPr bwMode="auto">
            <a:xfrm>
              <a:off x="633" y="310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5616" name="Text Box 32"/>
            <p:cNvSpPr txBox="1">
              <a:spLocks noChangeArrowheads="1"/>
            </p:cNvSpPr>
            <p:nvPr/>
          </p:nvSpPr>
          <p:spPr bwMode="auto">
            <a:xfrm>
              <a:off x="633" y="344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5617" name="Text Box 33"/>
            <p:cNvSpPr txBox="1">
              <a:spLocks noChangeArrowheads="1"/>
            </p:cNvSpPr>
            <p:nvPr/>
          </p:nvSpPr>
          <p:spPr bwMode="auto">
            <a:xfrm>
              <a:off x="441" y="320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i="1" baseline="-25000"/>
                <a:t>j</a:t>
              </a:r>
              <a:endParaRPr lang="en-US" altLang="zh-CN" b="1" baseline="-25000"/>
            </a:p>
          </p:txBody>
        </p:sp>
        <p:sp>
          <p:nvSpPr>
            <p:cNvPr id="195618" name="Text Box 34"/>
            <p:cNvSpPr txBox="1">
              <a:spLocks noChangeArrowheads="1"/>
            </p:cNvSpPr>
            <p:nvPr/>
          </p:nvSpPr>
          <p:spPr bwMode="auto">
            <a:xfrm>
              <a:off x="777" y="27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a</a:t>
              </a:r>
            </a:p>
          </p:txBody>
        </p:sp>
        <p:sp>
          <p:nvSpPr>
            <p:cNvPr id="195619" name="Text Box 35"/>
            <p:cNvSpPr txBox="1">
              <a:spLocks noChangeArrowheads="1"/>
            </p:cNvSpPr>
            <p:nvPr/>
          </p:nvSpPr>
          <p:spPr bwMode="auto">
            <a:xfrm>
              <a:off x="777" y="37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b</a:t>
              </a:r>
            </a:p>
          </p:txBody>
        </p:sp>
        <p:sp>
          <p:nvSpPr>
            <p:cNvPr id="195620" name="Text Box 36"/>
            <p:cNvSpPr txBox="1">
              <a:spLocks noChangeArrowheads="1"/>
            </p:cNvSpPr>
            <p:nvPr/>
          </p:nvSpPr>
          <p:spPr bwMode="auto">
            <a:xfrm>
              <a:off x="2313" y="276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c</a:t>
              </a:r>
            </a:p>
          </p:txBody>
        </p:sp>
        <p:sp>
          <p:nvSpPr>
            <p:cNvPr id="195621" name="Text Box 37"/>
            <p:cNvSpPr txBox="1">
              <a:spLocks noChangeArrowheads="1"/>
            </p:cNvSpPr>
            <p:nvPr/>
          </p:nvSpPr>
          <p:spPr bwMode="auto">
            <a:xfrm>
              <a:off x="2265" y="368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d</a:t>
              </a:r>
            </a:p>
          </p:txBody>
        </p:sp>
        <p:sp>
          <p:nvSpPr>
            <p:cNvPr id="195622" name="Text Box 38"/>
            <p:cNvSpPr txBox="1">
              <a:spLocks noChangeArrowheads="1"/>
            </p:cNvSpPr>
            <p:nvPr/>
          </p:nvSpPr>
          <p:spPr bwMode="auto">
            <a:xfrm>
              <a:off x="1449" y="387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r>
                <a:rPr lang="en-US" altLang="zh-CN" b="1">
                  <a:solidFill>
                    <a:srgbClr val="3333FF"/>
                  </a:solidFill>
                </a:rPr>
                <a:t>a</a:t>
              </a:r>
              <a:r>
                <a:rPr lang="en-US" altLang="zh-CN" b="1"/>
                <a:t>)</a:t>
              </a:r>
            </a:p>
          </p:txBody>
        </p:sp>
        <p:sp>
          <p:nvSpPr>
            <p:cNvPr id="195623" name="Line 39"/>
            <p:cNvSpPr>
              <a:spLocks noChangeShapeType="1"/>
            </p:cNvSpPr>
            <p:nvPr/>
          </p:nvSpPr>
          <p:spPr bwMode="auto">
            <a:xfrm>
              <a:off x="873" y="3296"/>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 name="Rectangle 1026"/>
          <p:cNvSpPr txBox="1">
            <a:spLocks noChangeArrowheads="1"/>
          </p:cNvSpPr>
          <p:nvPr/>
        </p:nvSpPr>
        <p:spPr>
          <a:xfrm>
            <a:off x="381000" y="188913"/>
            <a:ext cx="8458200" cy="457200"/>
          </a:xfrm>
          <a:prstGeom prst="rect">
            <a:avLst/>
          </a:prstGeom>
        </p:spPr>
        <p:txBody>
          <a:bodyPr/>
          <a:lstStyle>
            <a:lvl1pPr algn="ctr" rtl="0" eaLnBrk="0" fontAlgn="base" hangingPunct="0">
              <a:spcBef>
                <a:spcPct val="0"/>
              </a:spcBef>
              <a:spcAft>
                <a:spcPct val="0"/>
              </a:spcAft>
              <a:defRPr kumimoji="1" sz="3200" kern="1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a:lstStyle>
          <a:p>
            <a:pPr algn="l" eaLnBrk="1" hangingPunct="1">
              <a:defRPr/>
            </a:pPr>
            <a:r>
              <a:rPr lang="en-US" altLang="zh-CN" sz="2800" dirty="0">
                <a:solidFill>
                  <a:srgbClr val="CC3300"/>
                </a:solidFill>
                <a:effectLst>
                  <a:outerShdw blurRad="38100" dist="38100" dir="2700000" algn="tl">
                    <a:srgbClr val="C0C0C0"/>
                  </a:outerShdw>
                </a:effectLst>
                <a:ea typeface="隶书" panose="02010509060101010101" pitchFamily="49" charset="-122"/>
              </a:rPr>
              <a:t>2. </a:t>
            </a:r>
            <a:r>
              <a:rPr lang="zh-CN" altLang="en-US" sz="2800" dirty="0">
                <a:solidFill>
                  <a:srgbClr val="CC3300"/>
                </a:solidFill>
                <a:effectLst>
                  <a:outerShdw blurRad="38100" dist="38100" dir="2700000" algn="tl">
                    <a:srgbClr val="C0C0C0"/>
                  </a:outerShdw>
                </a:effectLst>
                <a:ea typeface="隶书" panose="02010509060101010101" pitchFamily="49" charset="-122"/>
              </a:rPr>
              <a:t>互易定理　</a:t>
            </a:r>
            <a:r>
              <a:rPr lang="en-US" altLang="zh-CN" sz="2800" dirty="0">
                <a:solidFill>
                  <a:srgbClr val="CC3300"/>
                </a:solidFill>
                <a:effectLst>
                  <a:outerShdw blurRad="38100" dist="38100" dir="2700000" algn="tl">
                    <a:srgbClr val="C0C0C0"/>
                  </a:outerShdw>
                </a:effectLst>
                <a:ea typeface="隶书" panose="02010509060101010101" pitchFamily="49" charset="-122"/>
              </a:rPr>
              <a:t>Reciprocity theorem</a:t>
            </a:r>
          </a:p>
        </p:txBody>
      </p:sp>
    </p:spTree>
    <p:extLst>
      <p:ext uri="{BB962C8B-B14F-4D97-AF65-F5344CB8AC3E}">
        <p14:creationId xmlns:p14="http://schemas.microsoft.com/office/powerpoint/2010/main" val="324127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5587"/>
                                        </p:tgtEl>
                                        <p:attrNameLst>
                                          <p:attrName>style.visibility</p:attrName>
                                        </p:attrNameLst>
                                      </p:cBhvr>
                                      <p:to>
                                        <p:strVal val="visible"/>
                                      </p:to>
                                    </p:set>
                                    <p:animEffect transition="in" filter="wipe(left)">
                                      <p:cBhvr>
                                        <p:cTn id="7" dur="500"/>
                                        <p:tgtEl>
                                          <p:spTgt spid="195587"/>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5588"/>
                                        </p:tgtEl>
                                        <p:attrNameLst>
                                          <p:attrName>style.visibility</p:attrName>
                                        </p:attrNameLst>
                                      </p:cBhvr>
                                      <p:to>
                                        <p:strVal val="visible"/>
                                      </p:to>
                                    </p:set>
                                    <p:animEffect transition="in" filter="wipe(left)">
                                      <p:cBhvr>
                                        <p:cTn id="11" dur="500"/>
                                        <p:tgtEl>
                                          <p:spTgt spid="195588"/>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5589"/>
                                        </p:tgtEl>
                                        <p:attrNameLst>
                                          <p:attrName>style.visibility</p:attrName>
                                        </p:attrNameLst>
                                      </p:cBhvr>
                                      <p:to>
                                        <p:strVal val="visible"/>
                                      </p:to>
                                    </p:set>
                                    <p:animEffect transition="in" filter="wipe(left)">
                                      <p:cBhvr>
                                        <p:cTn id="16" dur="500"/>
                                        <p:tgtEl>
                                          <p:spTgt spid="19558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95607"/>
                                        </p:tgtEl>
                                        <p:attrNameLst>
                                          <p:attrName>style.visibility</p:attrName>
                                        </p:attrNameLst>
                                      </p:cBhvr>
                                      <p:to>
                                        <p:strVal val="visible"/>
                                      </p:to>
                                    </p:set>
                                    <p:animEffect transition="in" filter="wipe(left)">
                                      <p:cBhvr>
                                        <p:cTn id="21" dur="500"/>
                                        <p:tgtEl>
                                          <p:spTgt spid="19560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95590"/>
                                        </p:tgtEl>
                                        <p:attrNameLst>
                                          <p:attrName>style.visibility</p:attrName>
                                        </p:attrNameLst>
                                      </p:cBhvr>
                                      <p:to>
                                        <p:strVal val="visible"/>
                                      </p:to>
                                    </p:set>
                                    <p:animEffect transition="in" filter="wipe(left)">
                                      <p:cBhvr>
                                        <p:cTn id="26" dur="500"/>
                                        <p:tgtEl>
                                          <p:spTgt spid="1955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7" grpId="0" autoUpdateAnimBg="0"/>
      <p:bldP spid="195588" grpId="0" autoUpdateAnimBg="0"/>
      <p:bldP spid="195589"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Text Box 2"/>
          <p:cNvSpPr txBox="1">
            <a:spLocks noChangeArrowheads="1"/>
          </p:cNvSpPr>
          <p:nvPr/>
        </p:nvSpPr>
        <p:spPr bwMode="auto">
          <a:xfrm>
            <a:off x="1043608" y="5373216"/>
            <a:ext cx="47377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t>当   </a:t>
            </a:r>
            <a:r>
              <a:rPr lang="en-US" altLang="zh-CN" sz="2400" b="1" i="1" dirty="0" err="1"/>
              <a:t>u</a:t>
            </a:r>
            <a:r>
              <a:rPr lang="en-US" altLang="zh-CN" sz="2400" b="1" i="1" baseline="-25000" dirty="0" err="1"/>
              <a:t>k</a:t>
            </a:r>
            <a:r>
              <a:rPr lang="en-US" altLang="zh-CN" sz="2400" b="1" baseline="-25000" dirty="0"/>
              <a:t> </a:t>
            </a:r>
            <a:r>
              <a:rPr lang="en-US" altLang="zh-CN" sz="2400" b="1" dirty="0">
                <a:solidFill>
                  <a:srgbClr val="3333FF"/>
                </a:solidFill>
              </a:rPr>
              <a:t>=</a:t>
            </a:r>
            <a:r>
              <a:rPr lang="en-US" altLang="zh-CN" sz="2400" b="1" baseline="-25000" dirty="0"/>
              <a:t> </a:t>
            </a:r>
            <a:r>
              <a:rPr lang="en-US" altLang="zh-CN" sz="2400" b="1" i="1" dirty="0" err="1"/>
              <a:t>u</a:t>
            </a:r>
            <a:r>
              <a:rPr lang="en-US" altLang="zh-CN" sz="2400" b="1" i="1" baseline="-25000" dirty="0" err="1"/>
              <a:t>j</a:t>
            </a:r>
            <a:r>
              <a:rPr lang="en-US" altLang="zh-CN" sz="2400" b="1" baseline="-25000" dirty="0"/>
              <a:t>   </a:t>
            </a:r>
            <a:r>
              <a:rPr lang="zh-CN" altLang="en-US" sz="2400" b="1" dirty="0"/>
              <a:t>时，</a:t>
            </a:r>
            <a:r>
              <a:rPr lang="en-US" altLang="zh-CN" sz="2400" b="1" i="1" dirty="0" err="1"/>
              <a:t>i</a:t>
            </a:r>
            <a:r>
              <a:rPr lang="en-US" altLang="zh-CN" sz="2400" b="1" i="1" baseline="-25000" dirty="0" err="1"/>
              <a:t>kj</a:t>
            </a:r>
            <a:r>
              <a:rPr lang="en-US" altLang="zh-CN" sz="2400" b="1" baseline="-25000" dirty="0"/>
              <a:t> </a:t>
            </a:r>
            <a:r>
              <a:rPr lang="en-US" altLang="zh-CN" sz="2400" b="1" dirty="0">
                <a:solidFill>
                  <a:srgbClr val="3333FF"/>
                </a:solidFill>
              </a:rPr>
              <a:t>=</a:t>
            </a:r>
            <a:r>
              <a:rPr lang="en-US" altLang="zh-CN" sz="2400" b="1" baseline="-25000" dirty="0"/>
              <a:t> </a:t>
            </a:r>
            <a:r>
              <a:rPr lang="en-US" altLang="zh-CN" sz="2400" b="1" i="1" dirty="0" err="1"/>
              <a:t>i</a:t>
            </a:r>
            <a:r>
              <a:rPr lang="en-US" altLang="zh-CN" sz="2400" b="1" i="1" baseline="-25000" dirty="0" err="1"/>
              <a:t>jk</a:t>
            </a:r>
            <a:r>
              <a:rPr lang="en-US" altLang="zh-CN" sz="2400" b="1" i="1" baseline="-25000" dirty="0"/>
              <a:t> </a:t>
            </a:r>
            <a:r>
              <a:rPr lang="zh-CN" altLang="en-US" sz="2400" b="1" dirty="0"/>
              <a:t>。  </a:t>
            </a:r>
          </a:p>
        </p:txBody>
      </p:sp>
      <p:sp>
        <p:nvSpPr>
          <p:cNvPr id="196611" name="Rectangle 3"/>
          <p:cNvSpPr>
            <a:spLocks noChangeArrowheads="1"/>
          </p:cNvSpPr>
          <p:nvPr/>
        </p:nvSpPr>
        <p:spPr bwMode="auto">
          <a:xfrm>
            <a:off x="395536" y="3061804"/>
            <a:ext cx="54457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50000"/>
              </a:lnSpc>
              <a:spcBef>
                <a:spcPct val="50000"/>
              </a:spcBef>
            </a:pPr>
            <a:r>
              <a:rPr lang="zh-CN" altLang="en-US" sz="2400" b="1" dirty="0"/>
              <a:t>则两个支路中电压电流有如下关系：  </a:t>
            </a:r>
          </a:p>
        </p:txBody>
      </p:sp>
      <p:graphicFrame>
        <p:nvGraphicFramePr>
          <p:cNvPr id="196612" name="Object 4"/>
          <p:cNvGraphicFramePr>
            <a:graphicFrameLocks noChangeAspect="1"/>
          </p:cNvGraphicFramePr>
          <p:nvPr/>
        </p:nvGraphicFramePr>
        <p:xfrm>
          <a:off x="1981200" y="3848100"/>
          <a:ext cx="5181600" cy="1147763"/>
        </p:xfrm>
        <a:graphic>
          <a:graphicData uri="http://schemas.openxmlformats.org/presentationml/2006/ole">
            <mc:AlternateContent xmlns:mc="http://schemas.openxmlformats.org/markup-compatibility/2006">
              <mc:Choice xmlns:v="urn:schemas-microsoft-com:vml" Requires="v">
                <p:oleObj spid="_x0000_s66697" name="公式" r:id="rId3" imgW="2120760" imgH="469800" progId="Equation.3">
                  <p:embed/>
                </p:oleObj>
              </mc:Choice>
              <mc:Fallback>
                <p:oleObj name="公式" r:id="rId3" imgW="2120760" imgH="469800" progId="Equation.3">
                  <p:embed/>
                  <p:pic>
                    <p:nvPicPr>
                      <p:cNvPr id="196612"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848100"/>
                        <a:ext cx="5181600" cy="1147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96613" name="Group 5"/>
          <p:cNvGrpSpPr>
            <a:grpSpLocks/>
          </p:cNvGrpSpPr>
          <p:nvPr/>
        </p:nvGrpSpPr>
        <p:grpSpPr bwMode="auto">
          <a:xfrm>
            <a:off x="4543425" y="563563"/>
            <a:ext cx="3810000" cy="2286000"/>
            <a:chOff x="2880" y="2714"/>
            <a:chExt cx="2400" cy="1440"/>
          </a:xfrm>
        </p:grpSpPr>
        <p:sp>
          <p:nvSpPr>
            <p:cNvPr id="196614" name="Text Box 6"/>
            <p:cNvSpPr txBox="1">
              <a:spLocks noChangeArrowheads="1"/>
            </p:cNvSpPr>
            <p:nvPr/>
          </p:nvSpPr>
          <p:spPr bwMode="auto">
            <a:xfrm>
              <a:off x="4656" y="271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c</a:t>
              </a:r>
            </a:p>
          </p:txBody>
        </p:sp>
        <p:sp>
          <p:nvSpPr>
            <p:cNvPr id="196615" name="Text Box 7"/>
            <p:cNvSpPr txBox="1">
              <a:spLocks noChangeArrowheads="1"/>
            </p:cNvSpPr>
            <p:nvPr/>
          </p:nvSpPr>
          <p:spPr bwMode="auto">
            <a:xfrm>
              <a:off x="4656" y="3722"/>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d</a:t>
              </a:r>
            </a:p>
          </p:txBody>
        </p:sp>
        <p:sp>
          <p:nvSpPr>
            <p:cNvPr id="196616" name="Rectangle 8"/>
            <p:cNvSpPr>
              <a:spLocks noChangeArrowheads="1"/>
            </p:cNvSpPr>
            <p:nvPr/>
          </p:nvSpPr>
          <p:spPr bwMode="auto">
            <a:xfrm>
              <a:off x="3696" y="2906"/>
              <a:ext cx="672" cy="912"/>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7" name="Rectangle 9"/>
            <p:cNvSpPr>
              <a:spLocks noChangeArrowheads="1"/>
            </p:cNvSpPr>
            <p:nvPr/>
          </p:nvSpPr>
          <p:spPr bwMode="auto">
            <a:xfrm>
              <a:off x="3264" y="3050"/>
              <a:ext cx="432" cy="67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8" name="Rectangle 10"/>
            <p:cNvSpPr>
              <a:spLocks noChangeArrowheads="1"/>
            </p:cNvSpPr>
            <p:nvPr/>
          </p:nvSpPr>
          <p:spPr bwMode="auto">
            <a:xfrm>
              <a:off x="4368" y="3050"/>
              <a:ext cx="432" cy="67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19" name="Text Box 11"/>
            <p:cNvSpPr txBox="1">
              <a:spLocks noChangeArrowheads="1"/>
            </p:cNvSpPr>
            <p:nvPr/>
          </p:nvSpPr>
          <p:spPr bwMode="auto">
            <a:xfrm>
              <a:off x="3792" y="2906"/>
              <a:ext cx="528" cy="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a:t>线性电阻网络    </a:t>
              </a:r>
              <a:r>
                <a:rPr lang="en-US" altLang="zh-CN" sz="2200" b="1"/>
                <a:t>N</a:t>
              </a:r>
            </a:p>
          </p:txBody>
        </p:sp>
        <p:sp>
          <p:nvSpPr>
            <p:cNvPr id="196620" name="Line 12"/>
            <p:cNvSpPr>
              <a:spLocks noChangeShapeType="1"/>
            </p:cNvSpPr>
            <p:nvPr/>
          </p:nvSpPr>
          <p:spPr bwMode="auto">
            <a:xfrm>
              <a:off x="3168" y="3194"/>
              <a:ext cx="0" cy="288"/>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1" name="Text Box 13"/>
            <p:cNvSpPr txBox="1">
              <a:spLocks noChangeArrowheads="1"/>
            </p:cNvSpPr>
            <p:nvPr/>
          </p:nvSpPr>
          <p:spPr bwMode="auto">
            <a:xfrm>
              <a:off x="2880" y="314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i="1" baseline="-25000"/>
                <a:t>jk</a:t>
              </a:r>
              <a:endParaRPr lang="en-US" altLang="zh-CN" b="1" baseline="-25000"/>
            </a:p>
          </p:txBody>
        </p:sp>
        <p:sp>
          <p:nvSpPr>
            <p:cNvPr id="196622" name="Oval 14"/>
            <p:cNvSpPr>
              <a:spLocks noChangeArrowheads="1"/>
            </p:cNvSpPr>
            <p:nvPr/>
          </p:nvSpPr>
          <p:spPr bwMode="auto">
            <a:xfrm>
              <a:off x="4656" y="3242"/>
              <a:ext cx="288" cy="288"/>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23" name="Text Box 15"/>
            <p:cNvSpPr txBox="1">
              <a:spLocks noChangeArrowheads="1"/>
            </p:cNvSpPr>
            <p:nvPr/>
          </p:nvSpPr>
          <p:spPr bwMode="auto">
            <a:xfrm>
              <a:off x="4800" y="3002"/>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6624" name="Text Box 16"/>
            <p:cNvSpPr txBox="1">
              <a:spLocks noChangeArrowheads="1"/>
            </p:cNvSpPr>
            <p:nvPr/>
          </p:nvSpPr>
          <p:spPr bwMode="auto">
            <a:xfrm>
              <a:off x="4800" y="343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6625" name="Text Box 17"/>
            <p:cNvSpPr txBox="1">
              <a:spLocks noChangeArrowheads="1"/>
            </p:cNvSpPr>
            <p:nvPr/>
          </p:nvSpPr>
          <p:spPr bwMode="auto">
            <a:xfrm>
              <a:off x="4944" y="3194"/>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i="1" baseline="-25000"/>
                <a:t>k</a:t>
              </a:r>
              <a:endParaRPr lang="en-US" altLang="zh-CN" b="1" baseline="-25000"/>
            </a:p>
          </p:txBody>
        </p:sp>
        <p:sp>
          <p:nvSpPr>
            <p:cNvPr id="196626" name="Text Box 18"/>
            <p:cNvSpPr txBox="1">
              <a:spLocks noChangeArrowheads="1"/>
            </p:cNvSpPr>
            <p:nvPr/>
          </p:nvSpPr>
          <p:spPr bwMode="auto">
            <a:xfrm>
              <a:off x="3168" y="276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a</a:t>
              </a:r>
            </a:p>
          </p:txBody>
        </p:sp>
        <p:sp>
          <p:nvSpPr>
            <p:cNvPr id="196627" name="Text Box 19"/>
            <p:cNvSpPr txBox="1">
              <a:spLocks noChangeArrowheads="1"/>
            </p:cNvSpPr>
            <p:nvPr/>
          </p:nvSpPr>
          <p:spPr bwMode="auto">
            <a:xfrm>
              <a:off x="3168" y="372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b</a:t>
              </a:r>
            </a:p>
          </p:txBody>
        </p:sp>
        <p:sp>
          <p:nvSpPr>
            <p:cNvPr id="196628" name="Text Box 20"/>
            <p:cNvSpPr txBox="1">
              <a:spLocks noChangeArrowheads="1"/>
            </p:cNvSpPr>
            <p:nvPr/>
          </p:nvSpPr>
          <p:spPr bwMode="auto">
            <a:xfrm>
              <a:off x="3888" y="3866"/>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r>
                <a:rPr lang="en-US" altLang="zh-CN" b="1">
                  <a:solidFill>
                    <a:srgbClr val="3333FF"/>
                  </a:solidFill>
                </a:rPr>
                <a:t>b</a:t>
              </a:r>
              <a:r>
                <a:rPr lang="en-US" altLang="zh-CN" b="1"/>
                <a:t>)</a:t>
              </a:r>
            </a:p>
          </p:txBody>
        </p:sp>
        <p:sp>
          <p:nvSpPr>
            <p:cNvPr id="196629" name="Line 21"/>
            <p:cNvSpPr>
              <a:spLocks noChangeShapeType="1"/>
            </p:cNvSpPr>
            <p:nvPr/>
          </p:nvSpPr>
          <p:spPr bwMode="auto">
            <a:xfrm>
              <a:off x="4800" y="3242"/>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6630" name="Group 22"/>
          <p:cNvGrpSpPr>
            <a:grpSpLocks/>
          </p:cNvGrpSpPr>
          <p:nvPr/>
        </p:nvGrpSpPr>
        <p:grpSpPr bwMode="auto">
          <a:xfrm>
            <a:off x="671513" y="649288"/>
            <a:ext cx="3886200" cy="2209800"/>
            <a:chOff x="441" y="2768"/>
            <a:chExt cx="2448" cy="1392"/>
          </a:xfrm>
        </p:grpSpPr>
        <p:sp>
          <p:nvSpPr>
            <p:cNvPr id="196631" name="Text Box 23"/>
            <p:cNvSpPr txBox="1">
              <a:spLocks noChangeArrowheads="1"/>
            </p:cNvSpPr>
            <p:nvPr/>
          </p:nvSpPr>
          <p:spPr bwMode="auto">
            <a:xfrm>
              <a:off x="2505" y="3200"/>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i="1" baseline="-25000"/>
                <a:t>kj</a:t>
              </a:r>
              <a:endParaRPr lang="en-US" altLang="zh-CN" b="1" baseline="-25000"/>
            </a:p>
          </p:txBody>
        </p:sp>
        <p:sp>
          <p:nvSpPr>
            <p:cNvPr id="196632" name="Rectangle 24"/>
            <p:cNvSpPr>
              <a:spLocks noChangeArrowheads="1"/>
            </p:cNvSpPr>
            <p:nvPr/>
          </p:nvSpPr>
          <p:spPr bwMode="auto">
            <a:xfrm>
              <a:off x="1305" y="2912"/>
              <a:ext cx="672" cy="912"/>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3" name="Rectangle 25"/>
            <p:cNvSpPr>
              <a:spLocks noChangeArrowheads="1"/>
            </p:cNvSpPr>
            <p:nvPr/>
          </p:nvSpPr>
          <p:spPr bwMode="auto">
            <a:xfrm>
              <a:off x="873" y="3056"/>
              <a:ext cx="432" cy="67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4" name="Rectangle 26"/>
            <p:cNvSpPr>
              <a:spLocks noChangeArrowheads="1"/>
            </p:cNvSpPr>
            <p:nvPr/>
          </p:nvSpPr>
          <p:spPr bwMode="auto">
            <a:xfrm>
              <a:off x="1977" y="3056"/>
              <a:ext cx="432" cy="67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5" name="Text Box 27"/>
            <p:cNvSpPr txBox="1">
              <a:spLocks noChangeArrowheads="1"/>
            </p:cNvSpPr>
            <p:nvPr/>
          </p:nvSpPr>
          <p:spPr bwMode="auto">
            <a:xfrm>
              <a:off x="1401" y="2912"/>
              <a:ext cx="528" cy="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200" b="1"/>
                <a:t>线性电阻网络       </a:t>
              </a:r>
              <a:r>
                <a:rPr lang="en-US" altLang="zh-CN" sz="2200" b="1"/>
                <a:t>N</a:t>
              </a:r>
            </a:p>
          </p:txBody>
        </p:sp>
        <p:sp>
          <p:nvSpPr>
            <p:cNvPr id="196636" name="Line 28"/>
            <p:cNvSpPr>
              <a:spLocks noChangeShapeType="1"/>
            </p:cNvSpPr>
            <p:nvPr/>
          </p:nvSpPr>
          <p:spPr bwMode="auto">
            <a:xfrm>
              <a:off x="2505" y="3248"/>
              <a:ext cx="0" cy="288"/>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7" name="Oval 29"/>
            <p:cNvSpPr>
              <a:spLocks noChangeArrowheads="1"/>
            </p:cNvSpPr>
            <p:nvPr/>
          </p:nvSpPr>
          <p:spPr bwMode="auto">
            <a:xfrm>
              <a:off x="729" y="3296"/>
              <a:ext cx="288" cy="288"/>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6638" name="Text Box 30"/>
            <p:cNvSpPr txBox="1">
              <a:spLocks noChangeArrowheads="1"/>
            </p:cNvSpPr>
            <p:nvPr/>
          </p:nvSpPr>
          <p:spPr bwMode="auto">
            <a:xfrm>
              <a:off x="633" y="3104"/>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6639" name="Text Box 31"/>
            <p:cNvSpPr txBox="1">
              <a:spLocks noChangeArrowheads="1"/>
            </p:cNvSpPr>
            <p:nvPr/>
          </p:nvSpPr>
          <p:spPr bwMode="auto">
            <a:xfrm>
              <a:off x="633" y="344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196640" name="Text Box 32"/>
            <p:cNvSpPr txBox="1">
              <a:spLocks noChangeArrowheads="1"/>
            </p:cNvSpPr>
            <p:nvPr/>
          </p:nvSpPr>
          <p:spPr bwMode="auto">
            <a:xfrm>
              <a:off x="441" y="320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u</a:t>
              </a:r>
              <a:r>
                <a:rPr lang="en-US" altLang="zh-CN" b="1" i="1" baseline="-25000"/>
                <a:t>j</a:t>
              </a:r>
              <a:endParaRPr lang="en-US" altLang="zh-CN" b="1" baseline="-25000"/>
            </a:p>
          </p:txBody>
        </p:sp>
        <p:sp>
          <p:nvSpPr>
            <p:cNvPr id="196641" name="Text Box 33"/>
            <p:cNvSpPr txBox="1">
              <a:spLocks noChangeArrowheads="1"/>
            </p:cNvSpPr>
            <p:nvPr/>
          </p:nvSpPr>
          <p:spPr bwMode="auto">
            <a:xfrm>
              <a:off x="777" y="276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a</a:t>
              </a:r>
            </a:p>
          </p:txBody>
        </p:sp>
        <p:sp>
          <p:nvSpPr>
            <p:cNvPr id="196642" name="Text Box 34"/>
            <p:cNvSpPr txBox="1">
              <a:spLocks noChangeArrowheads="1"/>
            </p:cNvSpPr>
            <p:nvPr/>
          </p:nvSpPr>
          <p:spPr bwMode="auto">
            <a:xfrm>
              <a:off x="777" y="372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b</a:t>
              </a:r>
            </a:p>
          </p:txBody>
        </p:sp>
        <p:sp>
          <p:nvSpPr>
            <p:cNvPr id="196643" name="Text Box 35"/>
            <p:cNvSpPr txBox="1">
              <a:spLocks noChangeArrowheads="1"/>
            </p:cNvSpPr>
            <p:nvPr/>
          </p:nvSpPr>
          <p:spPr bwMode="auto">
            <a:xfrm>
              <a:off x="2313" y="2768"/>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c</a:t>
              </a:r>
            </a:p>
          </p:txBody>
        </p:sp>
        <p:sp>
          <p:nvSpPr>
            <p:cNvPr id="196644" name="Text Box 36"/>
            <p:cNvSpPr txBox="1">
              <a:spLocks noChangeArrowheads="1"/>
            </p:cNvSpPr>
            <p:nvPr/>
          </p:nvSpPr>
          <p:spPr bwMode="auto">
            <a:xfrm>
              <a:off x="2265" y="3680"/>
              <a:ext cx="3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solidFill>
                    <a:srgbClr val="3333FF"/>
                  </a:solidFill>
                </a:rPr>
                <a:t>d</a:t>
              </a:r>
            </a:p>
          </p:txBody>
        </p:sp>
        <p:sp>
          <p:nvSpPr>
            <p:cNvPr id="196645" name="Text Box 37"/>
            <p:cNvSpPr txBox="1">
              <a:spLocks noChangeArrowheads="1"/>
            </p:cNvSpPr>
            <p:nvPr/>
          </p:nvSpPr>
          <p:spPr bwMode="auto">
            <a:xfrm>
              <a:off x="1449" y="387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r>
                <a:rPr lang="en-US" altLang="zh-CN" b="1">
                  <a:solidFill>
                    <a:srgbClr val="3333FF"/>
                  </a:solidFill>
                </a:rPr>
                <a:t>a</a:t>
              </a:r>
              <a:r>
                <a:rPr lang="en-US" altLang="zh-CN" b="1"/>
                <a:t>)</a:t>
              </a:r>
            </a:p>
          </p:txBody>
        </p:sp>
        <p:sp>
          <p:nvSpPr>
            <p:cNvPr id="196646" name="Line 38"/>
            <p:cNvSpPr>
              <a:spLocks noChangeShapeType="1"/>
            </p:cNvSpPr>
            <p:nvPr/>
          </p:nvSpPr>
          <p:spPr bwMode="auto">
            <a:xfrm>
              <a:off x="873" y="3296"/>
              <a:ext cx="0" cy="28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2100702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96613"/>
                                        </p:tgtEl>
                                        <p:attrNameLst>
                                          <p:attrName>style.visibility</p:attrName>
                                        </p:attrNameLst>
                                      </p:cBhvr>
                                      <p:to>
                                        <p:strVal val="visible"/>
                                      </p:to>
                                    </p:set>
                                    <p:animEffect transition="in" filter="wipe(left)">
                                      <p:cBhvr>
                                        <p:cTn id="7" dur="500"/>
                                        <p:tgtEl>
                                          <p:spTgt spid="1966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96611"/>
                                        </p:tgtEl>
                                        <p:attrNameLst>
                                          <p:attrName>style.visibility</p:attrName>
                                        </p:attrNameLst>
                                      </p:cBhvr>
                                      <p:to>
                                        <p:strVal val="visible"/>
                                      </p:to>
                                    </p:set>
                                    <p:anim calcmode="lin" valueType="num">
                                      <p:cBhvr additive="base">
                                        <p:cTn id="12" dur="500" fill="hold"/>
                                        <p:tgtEl>
                                          <p:spTgt spid="196611"/>
                                        </p:tgtEl>
                                        <p:attrNameLst>
                                          <p:attrName>ppt_x</p:attrName>
                                        </p:attrNameLst>
                                      </p:cBhvr>
                                      <p:tavLst>
                                        <p:tav tm="0">
                                          <p:val>
                                            <p:strVal val="0-#ppt_w/2"/>
                                          </p:val>
                                        </p:tav>
                                        <p:tav tm="100000">
                                          <p:val>
                                            <p:strVal val="#ppt_x"/>
                                          </p:val>
                                        </p:tav>
                                      </p:tavLst>
                                    </p:anim>
                                    <p:anim calcmode="lin" valueType="num">
                                      <p:cBhvr additive="base">
                                        <p:cTn id="13" dur="500" fill="hold"/>
                                        <p:tgtEl>
                                          <p:spTgt spid="196611"/>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8" fill="hold" nodeType="clickEffect">
                                  <p:stCondLst>
                                    <p:cond delay="0"/>
                                  </p:stCondLst>
                                  <p:childTnLst>
                                    <p:set>
                                      <p:cBhvr>
                                        <p:cTn id="17" dur="1" fill="hold">
                                          <p:stCondLst>
                                            <p:cond delay="0"/>
                                          </p:stCondLst>
                                        </p:cTn>
                                        <p:tgtEl>
                                          <p:spTgt spid="196612"/>
                                        </p:tgtEl>
                                        <p:attrNameLst>
                                          <p:attrName>style.visibility</p:attrName>
                                        </p:attrNameLst>
                                      </p:cBhvr>
                                      <p:to>
                                        <p:strVal val="visible"/>
                                      </p:to>
                                    </p:set>
                                    <p:animEffect transition="in" filter="slide(fromLeft)">
                                      <p:cBhvr>
                                        <p:cTn id="18" dur="500"/>
                                        <p:tgtEl>
                                          <p:spTgt spid="19661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96610"/>
                                        </p:tgtEl>
                                        <p:attrNameLst>
                                          <p:attrName>style.visibility</p:attrName>
                                        </p:attrNameLst>
                                      </p:cBhvr>
                                      <p:to>
                                        <p:strVal val="visible"/>
                                      </p:to>
                                    </p:set>
                                    <p:anim calcmode="lin" valueType="num">
                                      <p:cBhvr additive="base">
                                        <p:cTn id="23" dur="500" fill="hold"/>
                                        <p:tgtEl>
                                          <p:spTgt spid="196610"/>
                                        </p:tgtEl>
                                        <p:attrNameLst>
                                          <p:attrName>ppt_x</p:attrName>
                                        </p:attrNameLst>
                                      </p:cBhvr>
                                      <p:tavLst>
                                        <p:tav tm="0">
                                          <p:val>
                                            <p:strVal val="0-#ppt_w/2"/>
                                          </p:val>
                                        </p:tav>
                                        <p:tav tm="100000">
                                          <p:val>
                                            <p:strVal val="#ppt_x"/>
                                          </p:val>
                                        </p:tav>
                                      </p:tavLst>
                                    </p:anim>
                                    <p:anim calcmode="lin" valueType="num">
                                      <p:cBhvr additive="base">
                                        <p:cTn id="24" dur="500" fill="hold"/>
                                        <p:tgtEl>
                                          <p:spTgt spid="1966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0" grpId="0" autoUpdateAnimBg="0"/>
      <p:bldP spid="196611"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p:cNvSpPr>
            <a:spLocks noGrp="1"/>
          </p:cNvSpPr>
          <p:nvPr>
            <p:ph type="dt" sz="quarter" idx="10"/>
          </p:nvPr>
        </p:nvSpPr>
        <p:spPr/>
        <p:txBody>
          <a:bodyPr/>
          <a:lstStyle/>
          <a:p>
            <a:pPr>
              <a:defRPr/>
            </a:pPr>
            <a:fld id="{D739873C-C86B-4A7A-BE0D-9E5C132FAFA2}" type="datetime1">
              <a:rPr lang="zh-CN" altLang="en-US"/>
              <a:pPr>
                <a:defRPr/>
              </a:pPr>
              <a:t>2021/3/24</a:t>
            </a:fld>
            <a:endParaRPr lang="en-US" altLang="zh-CN"/>
          </a:p>
        </p:txBody>
      </p:sp>
      <p:sp>
        <p:nvSpPr>
          <p:cNvPr id="15" name="页脚占位符 4"/>
          <p:cNvSpPr>
            <a:spLocks noGrp="1"/>
          </p:cNvSpPr>
          <p:nvPr>
            <p:ph type="ftr" sz="quarter" idx="11"/>
          </p:nvPr>
        </p:nvSpPr>
        <p:spPr/>
        <p:txBody>
          <a:bodyPr/>
          <a:lstStyle/>
          <a:p>
            <a:pPr>
              <a:defRPr/>
            </a:pPr>
            <a:endParaRPr lang="en-US" altLang="zh-CN"/>
          </a:p>
        </p:txBody>
      </p:sp>
      <p:sp>
        <p:nvSpPr>
          <p:cNvPr id="16" name="灯片编号占位符 5"/>
          <p:cNvSpPr>
            <a:spLocks noGrp="1"/>
          </p:cNvSpPr>
          <p:nvPr>
            <p:ph type="sldNum" sz="quarter" idx="12"/>
          </p:nvPr>
        </p:nvSpPr>
        <p:spPr/>
        <p:txBody>
          <a:bodyPr/>
          <a:lstStyle/>
          <a:p>
            <a:pPr>
              <a:defRPr/>
            </a:pPr>
            <a:fld id="{7FADFD00-F5F2-4ACB-AEAB-17D5CF7C5EA0}" type="slidenum">
              <a:rPr lang="en-US" altLang="zh-CN"/>
              <a:pPr>
                <a:defRPr/>
              </a:pPr>
              <a:t>55</a:t>
            </a:fld>
            <a:endParaRPr lang="en-US" altLang="zh-CN"/>
          </a:p>
        </p:txBody>
      </p:sp>
      <p:sp>
        <p:nvSpPr>
          <p:cNvPr id="241666" name="Rectangle 1026"/>
          <p:cNvSpPr>
            <a:spLocks noGrp="1" noChangeArrowheads="1"/>
          </p:cNvSpPr>
          <p:nvPr>
            <p:ph type="title"/>
          </p:nvPr>
        </p:nvSpPr>
        <p:spPr/>
        <p:txBody>
          <a:bodyPr/>
          <a:lstStyle/>
          <a:p>
            <a:pPr algn="l" eaLnBrk="1" hangingPunct="1">
              <a:defRPr/>
            </a:pPr>
            <a:r>
              <a:rPr lang="en-US" altLang="zh-CN" sz="2800" dirty="0">
                <a:solidFill>
                  <a:srgbClr val="CC3300"/>
                </a:solidFill>
                <a:effectLst>
                  <a:outerShdw blurRad="38100" dist="38100" dir="2700000" algn="tl">
                    <a:srgbClr val="C0C0C0"/>
                  </a:outerShdw>
                </a:effectLst>
                <a:ea typeface="隶书" panose="02010509060101010101" pitchFamily="49" charset="-122"/>
              </a:rPr>
              <a:t>2. </a:t>
            </a:r>
            <a:r>
              <a:rPr lang="zh-CN" altLang="en-US" sz="2800" dirty="0">
                <a:solidFill>
                  <a:srgbClr val="CC3300"/>
                </a:solidFill>
                <a:effectLst>
                  <a:outerShdw blurRad="38100" dist="38100" dir="2700000" algn="tl">
                    <a:srgbClr val="C0C0C0"/>
                  </a:outerShdw>
                </a:effectLst>
                <a:ea typeface="隶书" panose="02010509060101010101" pitchFamily="49" charset="-122"/>
              </a:rPr>
              <a:t>互易定理　</a:t>
            </a:r>
            <a:r>
              <a:rPr lang="en-US" altLang="zh-CN" sz="2800" dirty="0">
                <a:solidFill>
                  <a:srgbClr val="CC3300"/>
                </a:solidFill>
                <a:effectLst>
                  <a:outerShdw blurRad="38100" dist="38100" dir="2700000" algn="tl">
                    <a:srgbClr val="C0C0C0"/>
                  </a:outerShdw>
                </a:effectLst>
                <a:ea typeface="隶书" panose="02010509060101010101" pitchFamily="49" charset="-122"/>
              </a:rPr>
              <a:t>Reciprocity theorem</a:t>
            </a:r>
          </a:p>
        </p:txBody>
      </p:sp>
      <p:sp>
        <p:nvSpPr>
          <p:cNvPr id="241675" name="Rectangle 1035"/>
          <p:cNvSpPr>
            <a:spLocks noChangeArrowheads="1"/>
          </p:cNvSpPr>
          <p:nvPr/>
        </p:nvSpPr>
        <p:spPr bwMode="auto">
          <a:xfrm>
            <a:off x="395536" y="807095"/>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zh-CN" altLang="en-US"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第一种形式的证明</a:t>
            </a:r>
            <a:endParaRPr lang="en-US" altLang="zh-CN" sz="2400" dirty="0">
              <a:solidFill>
                <a:schemeClr val="hlink"/>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graphicFrame>
        <p:nvGraphicFramePr>
          <p:cNvPr id="241683" name="Object 1043"/>
          <p:cNvGraphicFramePr>
            <a:graphicFrameLocks noChangeAspect="1"/>
          </p:cNvGraphicFramePr>
          <p:nvPr>
            <p:extLst>
              <p:ext uri="{D42A27DB-BD31-4B8C-83A1-F6EECF244321}">
                <p14:modId xmlns:p14="http://schemas.microsoft.com/office/powerpoint/2010/main" val="1372029571"/>
              </p:ext>
            </p:extLst>
          </p:nvPr>
        </p:nvGraphicFramePr>
        <p:xfrm>
          <a:off x="1219200" y="1219770"/>
          <a:ext cx="3059113" cy="1798638"/>
        </p:xfrm>
        <a:graphic>
          <a:graphicData uri="http://schemas.openxmlformats.org/presentationml/2006/ole">
            <mc:AlternateContent xmlns:mc="http://schemas.openxmlformats.org/markup-compatibility/2006">
              <mc:Choice xmlns:v="urn:schemas-microsoft-com:vml" Requires="v">
                <p:oleObj spid="_x0000_s36742" name="Flash 文档" r:id="rId3" imgW="2549520" imgH="1498680" progId="Flash.Movie">
                  <p:embed/>
                </p:oleObj>
              </mc:Choice>
              <mc:Fallback>
                <p:oleObj name="Flash 文档" r:id="rId3" imgW="2549520" imgH="1498680" progId="Flash.Movie">
                  <p:embed/>
                  <p:pic>
                    <p:nvPicPr>
                      <p:cNvPr id="0" name="Object 10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219770"/>
                        <a:ext cx="3059113" cy="1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1685" name="Rectangle 1045"/>
          <p:cNvSpPr>
            <a:spLocks noChangeArrowheads="1"/>
          </p:cNvSpPr>
          <p:nvPr/>
        </p:nvSpPr>
        <p:spPr bwMode="auto">
          <a:xfrm>
            <a:off x="536575" y="3043808"/>
            <a:ext cx="8069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en-US" altLang="zh-CN" sz="24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N</a:t>
            </a:r>
            <a:r>
              <a:rPr lang="en-US" altLang="zh-CN" sz="2400" baseline="-250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R</a:t>
            </a:r>
            <a:r>
              <a:rPr lang="en-US" altLang="zh-CN" sz="24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lang="en-US" altLang="zh-CN" sz="2400" dirty="0">
                <a:effectLst>
                  <a:outerShdw blurRad="38100" dist="38100" dir="2700000" algn="tl">
                    <a:srgbClr val="C0C0C0"/>
                  </a:outerShdw>
                </a:effectLst>
                <a:latin typeface="Times New Roman" panose="02020603050405020304" pitchFamily="18" charset="0"/>
                <a:ea typeface="隶书" panose="02010509060101010101" pitchFamily="49" charset="-122"/>
              </a:rPr>
              <a:t>Consists of linear resistors only——</a:t>
            </a:r>
            <a:r>
              <a:rPr lang="en-US" altLang="zh-CN" sz="24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 reciprocity network</a:t>
            </a:r>
          </a:p>
        </p:txBody>
      </p:sp>
      <p:graphicFrame>
        <p:nvGraphicFramePr>
          <p:cNvPr id="241686" name="Object 1046"/>
          <p:cNvGraphicFramePr>
            <a:graphicFrameLocks noChangeAspect="1"/>
          </p:cNvGraphicFramePr>
          <p:nvPr/>
        </p:nvGraphicFramePr>
        <p:xfrm>
          <a:off x="457200" y="3556000"/>
          <a:ext cx="3016250" cy="1038225"/>
        </p:xfrm>
        <a:graphic>
          <a:graphicData uri="http://schemas.openxmlformats.org/presentationml/2006/ole">
            <mc:AlternateContent xmlns:mc="http://schemas.openxmlformats.org/markup-compatibility/2006">
              <mc:Choice xmlns:v="urn:schemas-microsoft-com:vml" Requires="v">
                <p:oleObj spid="_x0000_s36743" name="Equation" r:id="rId5" imgW="1228809" imgH="404701" progId="Equation.DSMT4">
                  <p:embed/>
                </p:oleObj>
              </mc:Choice>
              <mc:Fallback>
                <p:oleObj name="Equation" r:id="rId5" imgW="1228809" imgH="404701" progId="Equation.DSMT4">
                  <p:embed/>
                  <p:pic>
                    <p:nvPicPr>
                      <p:cNvPr id="0" name="Object 104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 y="3556000"/>
                        <a:ext cx="3016250" cy="103822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1687" name="Object 1047"/>
          <p:cNvGraphicFramePr>
            <a:graphicFrameLocks noChangeAspect="1"/>
          </p:cNvGraphicFramePr>
          <p:nvPr/>
        </p:nvGraphicFramePr>
        <p:xfrm>
          <a:off x="395288" y="4622800"/>
          <a:ext cx="3076575" cy="1038225"/>
        </p:xfrm>
        <a:graphic>
          <a:graphicData uri="http://schemas.openxmlformats.org/presentationml/2006/ole">
            <mc:AlternateContent xmlns:mc="http://schemas.openxmlformats.org/markup-compatibility/2006">
              <mc:Choice xmlns:v="urn:schemas-microsoft-com:vml" Requires="v">
                <p:oleObj spid="_x0000_s36744" name="Equation" r:id="rId7" imgW="1257338" imgH="404701" progId="Equation.DSMT4">
                  <p:embed/>
                </p:oleObj>
              </mc:Choice>
              <mc:Fallback>
                <p:oleObj name="Equation" r:id="rId7" imgW="1257338" imgH="404701" progId="Equation.DSMT4">
                  <p:embed/>
                  <p:pic>
                    <p:nvPicPr>
                      <p:cNvPr id="0" name="Object 104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5288" y="4622800"/>
                        <a:ext cx="3076575" cy="103822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1690" name="AutoShape 1050"/>
          <p:cNvSpPr>
            <a:spLocks/>
          </p:cNvSpPr>
          <p:nvPr/>
        </p:nvSpPr>
        <p:spPr bwMode="auto">
          <a:xfrm>
            <a:off x="3657600" y="4089400"/>
            <a:ext cx="304800" cy="1219200"/>
          </a:xfrm>
          <a:prstGeom prst="rightBrace">
            <a:avLst>
              <a:gd name="adj1" fmla="val 33333"/>
              <a:gd name="adj2" fmla="val 50000"/>
            </a:avLst>
          </a:prstGeom>
          <a:noFill/>
          <a:ln w="2857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endParaRPr lang="zh-CN" altLang="en-US" sz="1800">
              <a:latin typeface="幼圆" panose="02010509060101010101" pitchFamily="49" charset="-122"/>
              <a:ea typeface="幼圆" panose="02010509060101010101" pitchFamily="49" charset="-122"/>
            </a:endParaRPr>
          </a:p>
        </p:txBody>
      </p:sp>
      <p:graphicFrame>
        <p:nvGraphicFramePr>
          <p:cNvPr id="241692" name="Object 1052"/>
          <p:cNvGraphicFramePr>
            <a:graphicFrameLocks noChangeAspect="1"/>
          </p:cNvGraphicFramePr>
          <p:nvPr/>
        </p:nvGraphicFramePr>
        <p:xfrm>
          <a:off x="4056063" y="4213225"/>
          <a:ext cx="2711450" cy="611188"/>
        </p:xfrm>
        <a:graphic>
          <a:graphicData uri="http://schemas.openxmlformats.org/presentationml/2006/ole">
            <mc:AlternateContent xmlns:mc="http://schemas.openxmlformats.org/markup-compatibility/2006">
              <mc:Choice xmlns:v="urn:schemas-microsoft-com:vml" Requires="v">
                <p:oleObj spid="_x0000_s36745" name="Equation" r:id="rId9" imgW="1104787" imgH="228731" progId="Equation.DSMT4">
                  <p:embed/>
                </p:oleObj>
              </mc:Choice>
              <mc:Fallback>
                <p:oleObj name="Equation" r:id="rId9" imgW="1104787" imgH="228731" progId="Equation.DSMT4">
                  <p:embed/>
                  <p:pic>
                    <p:nvPicPr>
                      <p:cNvPr id="0" name="Object 10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6063" y="4213225"/>
                        <a:ext cx="2711450" cy="611188"/>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1693" name="Object 1053"/>
          <p:cNvGraphicFramePr>
            <a:graphicFrameLocks noChangeAspect="1"/>
          </p:cNvGraphicFramePr>
          <p:nvPr/>
        </p:nvGraphicFramePr>
        <p:xfrm>
          <a:off x="7019925" y="4213225"/>
          <a:ext cx="1401763" cy="1039813"/>
        </p:xfrm>
        <a:graphic>
          <a:graphicData uri="http://schemas.openxmlformats.org/presentationml/2006/ole">
            <mc:AlternateContent xmlns:mc="http://schemas.openxmlformats.org/markup-compatibility/2006">
              <mc:Choice xmlns:v="urn:schemas-microsoft-com:vml" Requires="v">
                <p:oleObj spid="_x0000_s36746" name="Equation" r:id="rId11" imgW="557349" imgH="404701" progId="Equation.3">
                  <p:embed/>
                </p:oleObj>
              </mc:Choice>
              <mc:Fallback>
                <p:oleObj name="Equation" r:id="rId11" imgW="557349" imgH="404701" progId="Equation.3">
                  <p:embed/>
                  <p:pic>
                    <p:nvPicPr>
                      <p:cNvPr id="0" name="Object 10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19925" y="4213225"/>
                        <a:ext cx="1401763" cy="1039813"/>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1694" name="Object 1054"/>
          <p:cNvGraphicFramePr>
            <a:graphicFrameLocks noChangeAspect="1"/>
          </p:cNvGraphicFramePr>
          <p:nvPr>
            <p:extLst>
              <p:ext uri="{D42A27DB-BD31-4B8C-83A1-F6EECF244321}">
                <p14:modId xmlns:p14="http://schemas.microsoft.com/office/powerpoint/2010/main" val="1482070359"/>
              </p:ext>
            </p:extLst>
          </p:nvPr>
        </p:nvGraphicFramePr>
        <p:xfrm>
          <a:off x="5508625" y="1357883"/>
          <a:ext cx="3124200" cy="1593850"/>
        </p:xfrm>
        <a:graphic>
          <a:graphicData uri="http://schemas.openxmlformats.org/presentationml/2006/ole">
            <mc:AlternateContent xmlns:mc="http://schemas.openxmlformats.org/markup-compatibility/2006">
              <mc:Choice xmlns:v="urn:schemas-microsoft-com:vml" Requires="v">
                <p:oleObj spid="_x0000_s36747" name="Visio" r:id="rId13" imgW="2579465" imgH="1330881" progId="Visio.Drawing.11">
                  <p:embed/>
                </p:oleObj>
              </mc:Choice>
              <mc:Fallback>
                <p:oleObj name="Visio" r:id="rId13" imgW="2579465" imgH="1330881" progId="Visio.Drawing.11">
                  <p:embed/>
                  <p:pic>
                    <p:nvPicPr>
                      <p:cNvPr id="0" name="Object 105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08625" y="1357883"/>
                        <a:ext cx="3124200" cy="159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1697" name="AutoShape 1057"/>
          <p:cNvSpPr>
            <a:spLocks noChangeArrowheads="1"/>
          </p:cNvSpPr>
          <p:nvPr/>
        </p:nvSpPr>
        <p:spPr bwMode="auto">
          <a:xfrm>
            <a:off x="4056063" y="4932363"/>
            <a:ext cx="2820987" cy="71437"/>
          </a:xfrm>
          <a:prstGeom prst="rightArrow">
            <a:avLst>
              <a:gd name="adj1" fmla="val 50000"/>
              <a:gd name="adj2" fmla="val 987229"/>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algn="ctr" eaLnBrk="1" hangingPunct="1">
              <a:spcBef>
                <a:spcPct val="50000"/>
              </a:spcBef>
              <a:buFontTx/>
              <a:buNone/>
            </a:pPr>
            <a:endParaRPr lang="zh-CN" altLang="en-US" sz="1800">
              <a:latin typeface="幼圆" panose="02010509060101010101" pitchFamily="49" charset="-122"/>
              <a:ea typeface="幼圆" panose="02010509060101010101" pitchFamily="49" charset="-122"/>
            </a:endParaRPr>
          </a:p>
        </p:txBody>
      </p:sp>
      <p:sp>
        <p:nvSpPr>
          <p:cNvPr id="17" name="Rectangle 1045"/>
          <p:cNvSpPr>
            <a:spLocks noChangeArrowheads="1"/>
          </p:cNvSpPr>
          <p:nvPr/>
        </p:nvSpPr>
        <p:spPr bwMode="auto">
          <a:xfrm>
            <a:off x="2315299" y="5842000"/>
            <a:ext cx="41857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zh-CN" altLang="en-US" sz="24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rPr>
              <a:t>两电路的激励与响应之比相等</a:t>
            </a:r>
            <a:endParaRPr lang="en-US" altLang="zh-CN" sz="2400" dirty="0">
              <a:solidFill>
                <a:schemeClr val="folHlink"/>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1683"/>
                                        </p:tgtEl>
                                        <p:attrNameLst>
                                          <p:attrName>style.visibility</p:attrName>
                                        </p:attrNameLst>
                                      </p:cBhvr>
                                      <p:to>
                                        <p:strVal val="visible"/>
                                      </p:to>
                                    </p:set>
                                    <p:animEffect transition="in" filter="checkerboard(across)">
                                      <p:cBhvr>
                                        <p:cTn id="7" dur="500"/>
                                        <p:tgtEl>
                                          <p:spTgt spid="2416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41694"/>
                                        </p:tgtEl>
                                        <p:attrNameLst>
                                          <p:attrName>style.visibility</p:attrName>
                                        </p:attrNameLst>
                                      </p:cBhvr>
                                      <p:to>
                                        <p:strVal val="visible"/>
                                      </p:to>
                                    </p:set>
                                    <p:animEffect transition="in" filter="checkerboard(across)">
                                      <p:cBhvr>
                                        <p:cTn id="12" dur="500"/>
                                        <p:tgtEl>
                                          <p:spTgt spid="2416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41685"/>
                                        </p:tgtEl>
                                        <p:attrNameLst>
                                          <p:attrName>style.visibility</p:attrName>
                                        </p:attrNameLst>
                                      </p:cBhvr>
                                      <p:to>
                                        <p:strVal val="visible"/>
                                      </p:to>
                                    </p:set>
                                    <p:animEffect transition="in" filter="checkerboard(across)">
                                      <p:cBhvr>
                                        <p:cTn id="17" dur="500"/>
                                        <p:tgtEl>
                                          <p:spTgt spid="2416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241686"/>
                                        </p:tgtEl>
                                        <p:attrNameLst>
                                          <p:attrName>style.visibility</p:attrName>
                                        </p:attrNameLst>
                                      </p:cBhvr>
                                      <p:to>
                                        <p:strVal val="visible"/>
                                      </p:to>
                                    </p:set>
                                    <p:animEffect transition="in" filter="checkerboard(across)">
                                      <p:cBhvr>
                                        <p:cTn id="22" dur="500"/>
                                        <p:tgtEl>
                                          <p:spTgt spid="24168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241687"/>
                                        </p:tgtEl>
                                        <p:attrNameLst>
                                          <p:attrName>style.visibility</p:attrName>
                                        </p:attrNameLst>
                                      </p:cBhvr>
                                      <p:to>
                                        <p:strVal val="visible"/>
                                      </p:to>
                                    </p:set>
                                    <p:animEffect transition="in" filter="checkerboard(across)">
                                      <p:cBhvr>
                                        <p:cTn id="27" dur="500"/>
                                        <p:tgtEl>
                                          <p:spTgt spid="24168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241690"/>
                                        </p:tgtEl>
                                        <p:attrNameLst>
                                          <p:attrName>style.visibility</p:attrName>
                                        </p:attrNameLst>
                                      </p:cBhvr>
                                      <p:to>
                                        <p:strVal val="visible"/>
                                      </p:to>
                                    </p:set>
                                    <p:animEffect transition="in" filter="checkerboard(across)">
                                      <p:cBhvr>
                                        <p:cTn id="32" dur="500"/>
                                        <p:tgtEl>
                                          <p:spTgt spid="2416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5" presetClass="entr" presetSubtype="10" fill="hold" nodeType="clickEffect">
                                  <p:stCondLst>
                                    <p:cond delay="0"/>
                                  </p:stCondLst>
                                  <p:childTnLst>
                                    <p:set>
                                      <p:cBhvr>
                                        <p:cTn id="36" dur="1" fill="hold">
                                          <p:stCondLst>
                                            <p:cond delay="0"/>
                                          </p:stCondLst>
                                        </p:cTn>
                                        <p:tgtEl>
                                          <p:spTgt spid="241692"/>
                                        </p:tgtEl>
                                        <p:attrNameLst>
                                          <p:attrName>style.visibility</p:attrName>
                                        </p:attrNameLst>
                                      </p:cBhvr>
                                      <p:to>
                                        <p:strVal val="visible"/>
                                      </p:to>
                                    </p:set>
                                    <p:animEffect transition="in" filter="checkerboard(across)">
                                      <p:cBhvr>
                                        <p:cTn id="37" dur="500"/>
                                        <p:tgtEl>
                                          <p:spTgt spid="241692"/>
                                        </p:tgtEl>
                                      </p:cBhvr>
                                    </p:animEffect>
                                  </p:childTnLst>
                                </p:cTn>
                              </p:par>
                            </p:childTnLst>
                          </p:cTn>
                        </p:par>
                        <p:par>
                          <p:cTn id="38" fill="hold" nodeType="afterGroup">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41697"/>
                                        </p:tgtEl>
                                        <p:attrNameLst>
                                          <p:attrName>style.visibility</p:attrName>
                                        </p:attrNameLst>
                                      </p:cBhvr>
                                      <p:to>
                                        <p:strVal val="visible"/>
                                      </p:to>
                                    </p:set>
                                    <p:animEffect transition="in" filter="wipe(left)">
                                      <p:cBhvr>
                                        <p:cTn id="41" dur="1000"/>
                                        <p:tgtEl>
                                          <p:spTgt spid="24169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5" presetClass="entr" presetSubtype="10" fill="hold" nodeType="clickEffect">
                                  <p:stCondLst>
                                    <p:cond delay="0"/>
                                  </p:stCondLst>
                                  <p:childTnLst>
                                    <p:set>
                                      <p:cBhvr>
                                        <p:cTn id="45" dur="1" fill="hold">
                                          <p:stCondLst>
                                            <p:cond delay="0"/>
                                          </p:stCondLst>
                                        </p:cTn>
                                        <p:tgtEl>
                                          <p:spTgt spid="241693"/>
                                        </p:tgtEl>
                                        <p:attrNameLst>
                                          <p:attrName>style.visibility</p:attrName>
                                        </p:attrNameLst>
                                      </p:cBhvr>
                                      <p:to>
                                        <p:strVal val="visible"/>
                                      </p:to>
                                    </p:set>
                                    <p:animEffect transition="in" filter="checkerboard(across)">
                                      <p:cBhvr>
                                        <p:cTn id="46" dur="500"/>
                                        <p:tgtEl>
                                          <p:spTgt spid="241693"/>
                                        </p:tgtEl>
                                      </p:cBhvr>
                                    </p:animEffect>
                                  </p:childTnLst>
                                </p:cTn>
                              </p:par>
                            </p:childTnLst>
                          </p:cTn>
                        </p:par>
                      </p:childTnLst>
                    </p:cTn>
                  </p:par>
                  <p:par>
                    <p:cTn id="47" fill="hold">
                      <p:stCondLst>
                        <p:cond delay="indefinite"/>
                      </p:stCondLst>
                      <p:childTnLst>
                        <p:par>
                          <p:cTn id="48" fill="hold">
                            <p:stCondLst>
                              <p:cond delay="0"/>
                            </p:stCondLst>
                            <p:childTnLst>
                              <p:par>
                                <p:cTn id="49" presetID="5" presetClass="entr" presetSubtype="1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checkerboard(across)">
                                      <p:cBhvr>
                                        <p:cTn id="5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85" grpId="0" autoUpdateAnimBg="0"/>
      <p:bldP spid="241690" grpId="0" animBg="1"/>
      <p:bldP spid="241697" grpId="0" animBg="1"/>
      <p:bldP spid="17"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Text Box 2"/>
          <p:cNvSpPr txBox="1">
            <a:spLocks noChangeArrowheads="1"/>
          </p:cNvSpPr>
          <p:nvPr/>
        </p:nvSpPr>
        <p:spPr bwMode="auto">
          <a:xfrm>
            <a:off x="206976" y="203592"/>
            <a:ext cx="20383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FF0000"/>
                </a:solidFill>
                <a:latin typeface="隶书" panose="02010509060101010101" pitchFamily="49" charset="-122"/>
                <a:ea typeface="隶书" panose="02010509060101010101" pitchFamily="49" charset="-122"/>
              </a:rPr>
              <a:t>第二种形式</a:t>
            </a:r>
            <a:r>
              <a:rPr lang="en-US" altLang="zh-CN" sz="2400" b="1" dirty="0">
                <a:solidFill>
                  <a:srgbClr val="FF0000"/>
                </a:solidFill>
                <a:latin typeface="隶书" panose="02010509060101010101" pitchFamily="49" charset="-122"/>
                <a:ea typeface="隶书" panose="02010509060101010101" pitchFamily="49" charset="-122"/>
              </a:rPr>
              <a:t>:  </a:t>
            </a:r>
          </a:p>
        </p:txBody>
      </p:sp>
      <p:sp>
        <p:nvSpPr>
          <p:cNvPr id="200707" name="Text Box 3"/>
          <p:cNvSpPr txBox="1">
            <a:spLocks noChangeArrowheads="1"/>
          </p:cNvSpPr>
          <p:nvPr/>
        </p:nvSpPr>
        <p:spPr bwMode="auto">
          <a:xfrm>
            <a:off x="2245326" y="222642"/>
            <a:ext cx="4378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rgbClr val="FF0000"/>
                </a:solidFill>
                <a:latin typeface="隶书" panose="02010509060101010101" pitchFamily="49" charset="-122"/>
                <a:ea typeface="隶书" panose="02010509060101010101" pitchFamily="49" charset="-122"/>
              </a:rPr>
              <a:t>激励是电流源，响应是电压。  </a:t>
            </a:r>
          </a:p>
        </p:txBody>
      </p:sp>
      <p:graphicFrame>
        <p:nvGraphicFramePr>
          <p:cNvPr id="4" name="Object 14"/>
          <p:cNvGraphicFramePr>
            <a:graphicFrameLocks noChangeAspect="1"/>
          </p:cNvGraphicFramePr>
          <p:nvPr>
            <p:extLst>
              <p:ext uri="{D42A27DB-BD31-4B8C-83A1-F6EECF244321}">
                <p14:modId xmlns:p14="http://schemas.microsoft.com/office/powerpoint/2010/main" val="2652853851"/>
              </p:ext>
            </p:extLst>
          </p:nvPr>
        </p:nvGraphicFramePr>
        <p:xfrm>
          <a:off x="3989391" y="2406086"/>
          <a:ext cx="1249362" cy="1036637"/>
        </p:xfrm>
        <a:graphic>
          <a:graphicData uri="http://schemas.openxmlformats.org/presentationml/2006/ole">
            <mc:AlternateContent xmlns:mc="http://schemas.openxmlformats.org/markup-compatibility/2006">
              <mc:Choice xmlns:v="urn:schemas-microsoft-com:vml" Requires="v">
                <p:oleObj spid="_x0000_s73504" name="Equation" r:id="rId3" imgW="499155" imgH="407588" progId="Equation.DSMT4">
                  <p:embed/>
                </p:oleObj>
              </mc:Choice>
              <mc:Fallback>
                <p:oleObj name="Equation" r:id="rId3" imgW="499155" imgH="407588" progId="Equation.DSMT4">
                  <p:embed/>
                  <p:pic>
                    <p:nvPicPr>
                      <p:cNvPr id="242702"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391" y="2406086"/>
                        <a:ext cx="1249362" cy="1036637"/>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18"/>
          <p:cNvGraphicFramePr>
            <a:graphicFrameLocks noChangeAspect="1"/>
          </p:cNvGraphicFramePr>
          <p:nvPr>
            <p:extLst>
              <p:ext uri="{D42A27DB-BD31-4B8C-83A1-F6EECF244321}">
                <p14:modId xmlns:p14="http://schemas.microsoft.com/office/powerpoint/2010/main" val="1815897007"/>
              </p:ext>
            </p:extLst>
          </p:nvPr>
        </p:nvGraphicFramePr>
        <p:xfrm>
          <a:off x="5382816" y="700062"/>
          <a:ext cx="3124200" cy="2182813"/>
        </p:xfrm>
        <a:graphic>
          <a:graphicData uri="http://schemas.openxmlformats.org/presentationml/2006/ole">
            <mc:AlternateContent xmlns:mc="http://schemas.openxmlformats.org/markup-compatibility/2006">
              <mc:Choice xmlns:v="urn:schemas-microsoft-com:vml" Requires="v">
                <p:oleObj spid="_x0000_s73505" name="Visio" r:id="rId5" imgW="2548604" imgH="1788652" progId="Visio.Drawing.11">
                  <p:embed/>
                </p:oleObj>
              </mc:Choice>
              <mc:Fallback>
                <p:oleObj name="Visio" r:id="rId5" imgW="2548604" imgH="1788652" progId="Visio.Drawing.11">
                  <p:embed/>
                  <p:pic>
                    <p:nvPicPr>
                      <p:cNvPr id="242706"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2816" y="700062"/>
                        <a:ext cx="3124200"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9"/>
          <p:cNvGraphicFramePr>
            <a:graphicFrameLocks noChangeAspect="1"/>
          </p:cNvGraphicFramePr>
          <p:nvPr>
            <p:extLst>
              <p:ext uri="{D42A27DB-BD31-4B8C-83A1-F6EECF244321}">
                <p14:modId xmlns:p14="http://schemas.microsoft.com/office/powerpoint/2010/main" val="2145010476"/>
              </p:ext>
            </p:extLst>
          </p:nvPr>
        </p:nvGraphicFramePr>
        <p:xfrm>
          <a:off x="1115616" y="874687"/>
          <a:ext cx="2743200" cy="2046288"/>
        </p:xfrm>
        <a:graphic>
          <a:graphicData uri="http://schemas.openxmlformats.org/presentationml/2006/ole">
            <mc:AlternateContent xmlns:mc="http://schemas.openxmlformats.org/markup-compatibility/2006">
              <mc:Choice xmlns:v="urn:schemas-microsoft-com:vml" Requires="v">
                <p:oleObj spid="_x0000_s73506" name="Visio" r:id="rId7" imgW="2251138" imgH="1686639" progId="Visio.Drawing.11">
                  <p:embed/>
                </p:oleObj>
              </mc:Choice>
              <mc:Fallback>
                <p:oleObj name="Visio" r:id="rId7" imgW="2251138" imgH="1686639" progId="Visio.Drawing.11">
                  <p:embed/>
                  <p:pic>
                    <p:nvPicPr>
                      <p:cNvPr id="242707"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5616" y="874687"/>
                        <a:ext cx="2743200" cy="204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0"/>
          <p:cNvSpPr>
            <a:spLocks noChangeArrowheads="1"/>
          </p:cNvSpPr>
          <p:nvPr/>
        </p:nvSpPr>
        <p:spPr bwMode="auto">
          <a:xfrm>
            <a:off x="323528" y="3612316"/>
            <a:ext cx="79928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50000"/>
              </a:spcBef>
              <a:defRPr/>
            </a:pPr>
            <a:r>
              <a:rPr lang="zh-CN" altLang="en-US" sz="2400"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第三种形式：电路</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1</a:t>
            </a:r>
            <a:r>
              <a:rPr lang="zh-CN" altLang="en-US" sz="2400"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激励是电压源，响应是电压；电路</a:t>
            </a:r>
            <a:r>
              <a:rPr lang="en-US" altLang="zh-CN" sz="2400"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2</a:t>
            </a:r>
            <a:r>
              <a:rPr lang="zh-CN" altLang="en-US" sz="2400"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rPr>
              <a:t>激励是电流源，响应是电流</a:t>
            </a:r>
            <a:endParaRPr lang="en-US" altLang="zh-CN" sz="2400" dirty="0">
              <a:solidFill>
                <a:srgbClr val="FF0000"/>
              </a:solidFill>
              <a:effectLst>
                <a:outerShdw blurRad="38100" dist="38100" dir="2700000" algn="tl">
                  <a:srgbClr val="C0C0C0"/>
                </a:outerShdw>
              </a:effectLst>
              <a:latin typeface="Times New Roman" panose="02020603050405020304" pitchFamily="18" charset="0"/>
              <a:ea typeface="隶书" panose="02010509060101010101" pitchFamily="49" charset="-122"/>
            </a:endParaRPr>
          </a:p>
        </p:txBody>
      </p:sp>
      <p:graphicFrame>
        <p:nvGraphicFramePr>
          <p:cNvPr id="8" name="Object 23"/>
          <p:cNvGraphicFramePr>
            <a:graphicFrameLocks noChangeAspect="1"/>
          </p:cNvGraphicFramePr>
          <p:nvPr>
            <p:extLst>
              <p:ext uri="{D42A27DB-BD31-4B8C-83A1-F6EECF244321}">
                <p14:modId xmlns:p14="http://schemas.microsoft.com/office/powerpoint/2010/main" val="4036147235"/>
              </p:ext>
            </p:extLst>
          </p:nvPr>
        </p:nvGraphicFramePr>
        <p:xfrm>
          <a:off x="539552" y="4437112"/>
          <a:ext cx="3033713" cy="1962150"/>
        </p:xfrm>
        <a:graphic>
          <a:graphicData uri="http://schemas.openxmlformats.org/presentationml/2006/ole">
            <mc:AlternateContent xmlns:mc="http://schemas.openxmlformats.org/markup-compatibility/2006">
              <mc:Choice xmlns:v="urn:schemas-microsoft-com:vml" Requires="v">
                <p:oleObj spid="_x0000_s73507" name="Visio" r:id="rId9" imgW="2351227" imgH="1530096" progId="Visio.Drawing.11">
                  <p:embed/>
                </p:oleObj>
              </mc:Choice>
              <mc:Fallback>
                <p:oleObj name="Visio" r:id="rId9" imgW="2351227" imgH="1530096" progId="Visio.Drawing.11">
                  <p:embed/>
                  <p:pic>
                    <p:nvPicPr>
                      <p:cNvPr id="242711"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552" y="4437112"/>
                        <a:ext cx="3033713"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 name="Object 24"/>
          <p:cNvGraphicFramePr>
            <a:graphicFrameLocks noChangeAspect="1"/>
          </p:cNvGraphicFramePr>
          <p:nvPr>
            <p:extLst>
              <p:ext uri="{D42A27DB-BD31-4B8C-83A1-F6EECF244321}">
                <p14:modId xmlns:p14="http://schemas.microsoft.com/office/powerpoint/2010/main" val="3339211586"/>
              </p:ext>
            </p:extLst>
          </p:nvPr>
        </p:nvGraphicFramePr>
        <p:xfrm>
          <a:off x="4932040" y="4437112"/>
          <a:ext cx="3810000" cy="2149475"/>
        </p:xfrm>
        <a:graphic>
          <a:graphicData uri="http://schemas.openxmlformats.org/presentationml/2006/ole">
            <mc:AlternateContent xmlns:mc="http://schemas.openxmlformats.org/markup-compatibility/2006">
              <mc:Choice xmlns:v="urn:schemas-microsoft-com:vml" Requires="v">
                <p:oleObj spid="_x0000_s73508" name="Visio" r:id="rId11" imgW="2947416" imgH="1674266" progId="Visio.Drawing.11">
                  <p:embed/>
                </p:oleObj>
              </mc:Choice>
              <mc:Fallback>
                <p:oleObj name="Visio" r:id="rId11" imgW="2947416" imgH="1674266" progId="Visio.Drawing.11">
                  <p:embed/>
                  <p:pic>
                    <p:nvPicPr>
                      <p:cNvPr id="242712"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2040" y="4437112"/>
                        <a:ext cx="3810000" cy="2149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 name="Object 25"/>
          <p:cNvGraphicFramePr>
            <a:graphicFrameLocks noChangeAspect="1"/>
          </p:cNvGraphicFramePr>
          <p:nvPr>
            <p:extLst>
              <p:ext uri="{D42A27DB-BD31-4B8C-83A1-F6EECF244321}">
                <p14:modId xmlns:p14="http://schemas.microsoft.com/office/powerpoint/2010/main" val="721643795"/>
              </p:ext>
            </p:extLst>
          </p:nvPr>
        </p:nvGraphicFramePr>
        <p:xfrm>
          <a:off x="3707904" y="5733256"/>
          <a:ext cx="1309687" cy="1036638"/>
        </p:xfrm>
        <a:graphic>
          <a:graphicData uri="http://schemas.openxmlformats.org/presentationml/2006/ole">
            <mc:AlternateContent xmlns:mc="http://schemas.openxmlformats.org/markup-compatibility/2006">
              <mc:Choice xmlns:v="urn:schemas-microsoft-com:vml" Requires="v">
                <p:oleObj spid="_x0000_s73509" name="Equation" r:id="rId13" imgW="519211" imgH="404701" progId="Equation.DSMT4">
                  <p:embed/>
                </p:oleObj>
              </mc:Choice>
              <mc:Fallback>
                <p:oleObj name="Equation" r:id="rId13" imgW="519211" imgH="404701" progId="Equation.DSMT4">
                  <p:embed/>
                  <p:pic>
                    <p:nvPicPr>
                      <p:cNvPr id="242713" name="Object 2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07904" y="5733256"/>
                        <a:ext cx="1309687" cy="1036638"/>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alpha val="50195"/>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6351479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iterate type="lt">
                                    <p:tmPct val="100000"/>
                                  </p:iterate>
                                  <p:childTnLst>
                                    <p:set>
                                      <p:cBhvr>
                                        <p:cTn id="6" dur="1" fill="hold">
                                          <p:stCondLst>
                                            <p:cond delay="0"/>
                                          </p:stCondLst>
                                        </p:cTn>
                                        <p:tgtEl>
                                          <p:spTgt spid="200707"/>
                                        </p:tgtEl>
                                        <p:attrNameLst>
                                          <p:attrName>style.visibility</p:attrName>
                                        </p:attrNameLst>
                                      </p:cBhvr>
                                      <p:to>
                                        <p:strVal val="visible"/>
                                      </p:to>
                                    </p:set>
                                    <p:animEffect transition="in" filter="box(out)">
                                      <p:cBhvr>
                                        <p:cTn id="7" dur="75"/>
                                        <p:tgtEl>
                                          <p:spTgt spid="20070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ox(i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i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ox(in)">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autoUpdateAnimBg="0"/>
      <p:bldP spid="7"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3B12AA9-199C-4680-AAA1-946954E3D767}"/>
              </a:ext>
            </a:extLst>
          </p:cNvPr>
          <p:cNvSpPr>
            <a:spLocks noGrp="1"/>
          </p:cNvSpPr>
          <p:nvPr>
            <p:ph type="dt" sz="half" idx="10"/>
          </p:nvPr>
        </p:nvSpPr>
        <p:spPr/>
        <p:txBody>
          <a:bodyPr/>
          <a:lstStyle/>
          <a:p>
            <a:pPr>
              <a:defRPr/>
            </a:pPr>
            <a:fld id="{5E020615-ED72-432F-91DD-A8E3097427B1}" type="datetime1">
              <a:rPr lang="zh-CN" altLang="en-US" smtClean="0"/>
              <a:pPr>
                <a:defRPr/>
              </a:pPr>
              <a:t>2021/3/24</a:t>
            </a:fld>
            <a:endParaRPr lang="en-US" altLang="zh-CN"/>
          </a:p>
        </p:txBody>
      </p:sp>
      <p:sp>
        <p:nvSpPr>
          <p:cNvPr id="3" name="页脚占位符 2">
            <a:extLst>
              <a:ext uri="{FF2B5EF4-FFF2-40B4-BE49-F238E27FC236}">
                <a16:creationId xmlns:a16="http://schemas.microsoft.com/office/drawing/2014/main" id="{A2650FCB-CE08-4B4F-A4EE-C0B7EA967626}"/>
              </a:ext>
            </a:extLst>
          </p:cNvPr>
          <p:cNvSpPr>
            <a:spLocks noGrp="1"/>
          </p:cNvSpPr>
          <p:nvPr>
            <p:ph type="ftr" sz="quarter" idx="11"/>
          </p:nvPr>
        </p:nvSpPr>
        <p:spPr/>
        <p:txBody>
          <a:bodyPr/>
          <a:lstStyle/>
          <a:p>
            <a:pPr>
              <a:defRPr/>
            </a:pPr>
            <a:endParaRPr lang="en-US" altLang="zh-CN"/>
          </a:p>
        </p:txBody>
      </p:sp>
      <p:sp>
        <p:nvSpPr>
          <p:cNvPr id="4" name="灯片编号占位符 3">
            <a:extLst>
              <a:ext uri="{FF2B5EF4-FFF2-40B4-BE49-F238E27FC236}">
                <a16:creationId xmlns:a16="http://schemas.microsoft.com/office/drawing/2014/main" id="{8559B5D0-9401-49DE-A49B-24E2DE1D7983}"/>
              </a:ext>
            </a:extLst>
          </p:cNvPr>
          <p:cNvSpPr>
            <a:spLocks noGrp="1"/>
          </p:cNvSpPr>
          <p:nvPr>
            <p:ph type="sldNum" sz="quarter" idx="12"/>
          </p:nvPr>
        </p:nvSpPr>
        <p:spPr/>
        <p:txBody>
          <a:bodyPr/>
          <a:lstStyle/>
          <a:p>
            <a:pPr>
              <a:defRPr/>
            </a:pPr>
            <a:fld id="{B4B5B99C-C018-46FE-A410-7164F4757571}" type="slidenum">
              <a:rPr lang="en-US" altLang="zh-CN" smtClean="0"/>
              <a:pPr>
                <a:defRPr/>
              </a:pPr>
              <a:t>57</a:t>
            </a:fld>
            <a:endParaRPr lang="en-US" altLang="zh-CN"/>
          </a:p>
        </p:txBody>
      </p:sp>
      <p:pic>
        <p:nvPicPr>
          <p:cNvPr id="5" name="图片 4">
            <a:extLst>
              <a:ext uri="{FF2B5EF4-FFF2-40B4-BE49-F238E27FC236}">
                <a16:creationId xmlns:a16="http://schemas.microsoft.com/office/drawing/2014/main" id="{EA1341F9-ACDA-451D-9352-A9C5551D637D}"/>
              </a:ext>
            </a:extLst>
          </p:cNvPr>
          <p:cNvPicPr>
            <a:picLocks noChangeAspect="1"/>
          </p:cNvPicPr>
          <p:nvPr/>
        </p:nvPicPr>
        <p:blipFill>
          <a:blip r:embed="rId2"/>
          <a:stretch>
            <a:fillRect/>
          </a:stretch>
        </p:blipFill>
        <p:spPr>
          <a:xfrm>
            <a:off x="35496" y="463456"/>
            <a:ext cx="9073008" cy="5931087"/>
          </a:xfrm>
          <a:prstGeom prst="rect">
            <a:avLst/>
          </a:prstGeom>
        </p:spPr>
      </p:pic>
    </p:spTree>
    <p:extLst>
      <p:ext uri="{BB962C8B-B14F-4D97-AF65-F5344CB8AC3E}">
        <p14:creationId xmlns:p14="http://schemas.microsoft.com/office/powerpoint/2010/main" val="3784944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Text Box 2"/>
          <p:cNvSpPr txBox="1">
            <a:spLocks noChangeArrowheads="1"/>
          </p:cNvSpPr>
          <p:nvPr/>
        </p:nvSpPr>
        <p:spPr bwMode="auto">
          <a:xfrm>
            <a:off x="533400" y="895350"/>
            <a:ext cx="8001000" cy="93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66675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en-US" altLang="zh-CN" b="1" dirty="0">
                <a:solidFill>
                  <a:srgbClr val="3333FF"/>
                </a:solidFill>
              </a:rPr>
              <a:t>      </a:t>
            </a:r>
            <a:r>
              <a:rPr lang="zh-CN" altLang="en-US" b="1" dirty="0"/>
              <a:t>（</a:t>
            </a:r>
            <a:r>
              <a:rPr lang="en-US" altLang="zh-CN" b="1" dirty="0"/>
              <a:t>1</a:t>
            </a:r>
            <a:r>
              <a:rPr lang="zh-CN" altLang="en-US" b="1" dirty="0"/>
              <a:t>）互易前后应保持网络的拓扑结构不变，仅理想电源搬移；</a:t>
            </a:r>
          </a:p>
        </p:txBody>
      </p:sp>
      <p:sp>
        <p:nvSpPr>
          <p:cNvPr id="202755" name="Text Box 3"/>
          <p:cNvSpPr txBox="1">
            <a:spLocks noChangeArrowheads="1"/>
          </p:cNvSpPr>
          <p:nvPr/>
        </p:nvSpPr>
        <p:spPr bwMode="auto">
          <a:xfrm>
            <a:off x="533400" y="1962150"/>
            <a:ext cx="812006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）互易前后端口处的激励和响应的极性保持一致    （要么都关联，要么都非关联</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a:t>
            </a:r>
          </a:p>
        </p:txBody>
      </p:sp>
      <p:sp>
        <p:nvSpPr>
          <p:cNvPr id="202756" name="Text Box 4"/>
          <p:cNvSpPr txBox="1">
            <a:spLocks noChangeArrowheads="1"/>
          </p:cNvSpPr>
          <p:nvPr/>
        </p:nvSpPr>
        <p:spPr bwMode="auto">
          <a:xfrm>
            <a:off x="533400" y="2994025"/>
            <a:ext cx="8077200" cy="936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666750">
              <a:defRPr kumimoji="1" sz="2400">
                <a:solidFill>
                  <a:schemeClr val="tx1"/>
                </a:solidFill>
                <a:latin typeface="Times New Roman" panose="02020603050405020304" pitchFamily="18" charset="0"/>
                <a:ea typeface="宋体" panose="02010600030101010101" pitchFamily="2" charset="-122"/>
              </a:defRPr>
            </a:lvl2pPr>
            <a:lvl3pPr>
              <a:defRPr kumimoji="1" sz="2400">
                <a:solidFill>
                  <a:schemeClr val="tx1"/>
                </a:solidFill>
                <a:latin typeface="Times New Roman" panose="02020603050405020304" pitchFamily="18" charset="0"/>
                <a:ea typeface="宋体" panose="02010600030101010101" pitchFamily="2" charset="-122"/>
              </a:defRPr>
            </a:lvl3pPr>
            <a:lvl4pPr>
              <a:defRPr kumimoji="1" sz="2400">
                <a:solidFill>
                  <a:schemeClr val="tx1"/>
                </a:solidFill>
                <a:latin typeface="Times New Roman" panose="02020603050405020304" pitchFamily="18" charset="0"/>
                <a:ea typeface="宋体" panose="02010600030101010101" pitchFamily="2" charset="-122"/>
              </a:defRPr>
            </a:lvl4pPr>
            <a:lvl5pPr>
              <a:defRPr kumimoji="1" sz="2400">
                <a:solidFill>
                  <a:schemeClr val="tx1"/>
                </a:solidFill>
                <a:latin typeface="Times New Roman" panose="02020603050405020304" pitchFamily="18" charset="0"/>
                <a:ea typeface="宋体" panose="02010600030101010101" pitchFamily="2" charset="-122"/>
              </a:defRPr>
            </a:lvl5pPr>
            <a:lvl6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pPr>
            <a:r>
              <a:rPr lang="en-US" altLang="zh-CN" b="1" dirty="0">
                <a:solidFill>
                  <a:srgbClr val="3333FF"/>
                </a:solidFill>
              </a:rPr>
              <a:t>       </a:t>
            </a:r>
            <a:r>
              <a:rPr lang="zh-CN" altLang="en-US" b="1" dirty="0"/>
              <a:t>（</a:t>
            </a:r>
            <a:r>
              <a:rPr lang="en-US" altLang="zh-CN" b="1" dirty="0"/>
              <a:t>3</a:t>
            </a:r>
            <a:r>
              <a:rPr lang="zh-CN" altLang="en-US" b="1" dirty="0"/>
              <a:t>）互易定理只适用于线性电阻网络在单一电源激励下，端口两个支路电压电流关系；</a:t>
            </a:r>
          </a:p>
        </p:txBody>
      </p:sp>
      <p:sp>
        <p:nvSpPr>
          <p:cNvPr id="202758" name="Text Box 6"/>
          <p:cNvSpPr txBox="1">
            <a:spLocks noChangeArrowheads="1"/>
          </p:cNvSpPr>
          <p:nvPr/>
        </p:nvSpPr>
        <p:spPr bwMode="auto">
          <a:xfrm>
            <a:off x="1100137" y="4221088"/>
            <a:ext cx="68675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）含有受控源的网络，互易定理一般不成立。  </a:t>
            </a:r>
          </a:p>
        </p:txBody>
      </p:sp>
      <p:sp>
        <p:nvSpPr>
          <p:cNvPr id="202759" name="Text Box 7"/>
          <p:cNvSpPr txBox="1">
            <a:spLocks noChangeArrowheads="1"/>
          </p:cNvSpPr>
          <p:nvPr/>
        </p:nvSpPr>
        <p:spPr bwMode="auto">
          <a:xfrm>
            <a:off x="504825" y="336550"/>
            <a:ext cx="39052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3300"/>
                </a:solidFill>
                <a:latin typeface="宋体" panose="02010600030101010101" pitchFamily="2" charset="-122"/>
                <a:ea typeface="宋体" panose="02010600030101010101" pitchFamily="2" charset="-122"/>
              </a:rPr>
              <a:t>应用互易定理时应注意：  </a:t>
            </a:r>
          </a:p>
        </p:txBody>
      </p:sp>
      <p:sp>
        <p:nvSpPr>
          <p:cNvPr id="2" name="文本框 1">
            <a:extLst>
              <a:ext uri="{FF2B5EF4-FFF2-40B4-BE49-F238E27FC236}">
                <a16:creationId xmlns:a16="http://schemas.microsoft.com/office/drawing/2014/main" id="{96901D40-312E-4A88-84EC-5DA4444EF8F7}"/>
              </a:ext>
            </a:extLst>
          </p:cNvPr>
          <p:cNvSpPr txBox="1"/>
          <p:nvPr/>
        </p:nvSpPr>
        <p:spPr>
          <a:xfrm>
            <a:off x="683569" y="5373216"/>
            <a:ext cx="7927032" cy="1200329"/>
          </a:xfrm>
          <a:prstGeom prst="rect">
            <a:avLst/>
          </a:prstGeom>
          <a:noFill/>
        </p:spPr>
        <p:txBody>
          <a:bodyPr wrap="square" rtlCol="0">
            <a:spAutoFit/>
          </a:bodyPr>
          <a:lstStyle/>
          <a:p>
            <a:r>
              <a:rPr lang="zh-CN" altLang="en-US" sz="2400" b="1" dirty="0">
                <a:solidFill>
                  <a:srgbClr val="FF0000"/>
                </a:solidFill>
                <a:latin typeface="宋体" panose="02010600030101010101" pitchFamily="2" charset="-122"/>
              </a:rPr>
              <a:t>建议认真理解线性电阻构成的两端口网络之特勒根定理 （互易定理可以认为是其特例），注意关联参考方向及适用范围，没有必要死记硬背多种形式的互易定理</a:t>
            </a:r>
            <a:endParaRPr lang="zh-CN" altLang="en-US" sz="2400" dirty="0">
              <a:solidFill>
                <a:srgbClr val="FF0000"/>
              </a:solidFill>
            </a:endParaRPr>
          </a:p>
        </p:txBody>
      </p:sp>
    </p:spTree>
    <p:extLst>
      <p:ext uri="{BB962C8B-B14F-4D97-AF65-F5344CB8AC3E}">
        <p14:creationId xmlns:p14="http://schemas.microsoft.com/office/powerpoint/2010/main" val="157490800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2754">
                                            <p:txEl>
                                              <p:pRg st="0" end="0"/>
                                            </p:txEl>
                                          </p:spTgt>
                                        </p:tgtEl>
                                        <p:attrNameLst>
                                          <p:attrName>style.visibility</p:attrName>
                                        </p:attrNameLst>
                                      </p:cBhvr>
                                      <p:to>
                                        <p:strVal val="visible"/>
                                      </p:to>
                                    </p:set>
                                    <p:animEffect transition="in" filter="wipe(left)">
                                      <p:cBhvr>
                                        <p:cTn id="7" dur="500"/>
                                        <p:tgtEl>
                                          <p:spTgt spid="2027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2755">
                                            <p:txEl>
                                              <p:pRg st="0" end="0"/>
                                            </p:txEl>
                                          </p:spTgt>
                                        </p:tgtEl>
                                        <p:attrNameLst>
                                          <p:attrName>style.visibility</p:attrName>
                                        </p:attrNameLst>
                                      </p:cBhvr>
                                      <p:to>
                                        <p:strVal val="visible"/>
                                      </p:to>
                                    </p:set>
                                    <p:animEffect transition="in" filter="wipe(left)">
                                      <p:cBhvr>
                                        <p:cTn id="12" dur="500"/>
                                        <p:tgtEl>
                                          <p:spTgt spid="20275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2756">
                                            <p:txEl>
                                              <p:pRg st="0" end="0"/>
                                            </p:txEl>
                                          </p:spTgt>
                                        </p:tgtEl>
                                        <p:attrNameLst>
                                          <p:attrName>style.visibility</p:attrName>
                                        </p:attrNameLst>
                                      </p:cBhvr>
                                      <p:to>
                                        <p:strVal val="visible"/>
                                      </p:to>
                                    </p:set>
                                    <p:animEffect transition="in" filter="wipe(left)">
                                      <p:cBhvr>
                                        <p:cTn id="17" dur="500"/>
                                        <p:tgtEl>
                                          <p:spTgt spid="202756">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2758">
                                            <p:txEl>
                                              <p:pRg st="0" end="0"/>
                                            </p:txEl>
                                          </p:spTgt>
                                        </p:tgtEl>
                                        <p:attrNameLst>
                                          <p:attrName>style.visibility</p:attrName>
                                        </p:attrNameLst>
                                      </p:cBhvr>
                                      <p:to>
                                        <p:strVal val="visible"/>
                                      </p:to>
                                    </p:set>
                                    <p:animEffect transition="in" filter="wipe(left)">
                                      <p:cBhvr>
                                        <p:cTn id="22" dur="500"/>
                                        <p:tgtEl>
                                          <p:spTgt spid="20275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4" grpId="0" build="p" autoUpdateAnimBg="0"/>
      <p:bldP spid="202755" grpId="0" build="p" autoUpdateAnimBg="0"/>
      <p:bldP spid="202756" grpId="0" build="p" autoUpdateAnimBg="0"/>
      <p:bldP spid="202758" grpId="0" build="p" autoUpdateAnimBg="0"/>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1730" name="Group 2"/>
          <p:cNvGrpSpPr>
            <a:grpSpLocks/>
          </p:cNvGrpSpPr>
          <p:nvPr/>
        </p:nvGrpSpPr>
        <p:grpSpPr bwMode="auto">
          <a:xfrm>
            <a:off x="381000" y="327025"/>
            <a:ext cx="7874000" cy="1828800"/>
            <a:chOff x="240" y="142"/>
            <a:chExt cx="4960" cy="1152"/>
          </a:xfrm>
        </p:grpSpPr>
        <p:sp>
          <p:nvSpPr>
            <p:cNvPr id="201731" name="Text Box 3"/>
            <p:cNvSpPr txBox="1">
              <a:spLocks noChangeArrowheads="1"/>
            </p:cNvSpPr>
            <p:nvPr/>
          </p:nvSpPr>
          <p:spPr bwMode="auto">
            <a:xfrm>
              <a:off x="240" y="162"/>
              <a:ext cx="4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3300"/>
                  </a:solidFill>
                </a:rPr>
                <a:t>例 </a:t>
              </a:r>
            </a:p>
          </p:txBody>
        </p:sp>
        <p:grpSp>
          <p:nvGrpSpPr>
            <p:cNvPr id="201732" name="Group 4"/>
            <p:cNvGrpSpPr>
              <a:grpSpLocks/>
            </p:cNvGrpSpPr>
            <p:nvPr/>
          </p:nvGrpSpPr>
          <p:grpSpPr bwMode="auto">
            <a:xfrm>
              <a:off x="3040" y="142"/>
              <a:ext cx="2160" cy="1152"/>
              <a:chOff x="3040" y="142"/>
              <a:chExt cx="2160" cy="1152"/>
            </a:xfrm>
          </p:grpSpPr>
          <p:sp>
            <p:nvSpPr>
              <p:cNvPr id="201733" name="Rectangle 5"/>
              <p:cNvSpPr>
                <a:spLocks noChangeArrowheads="1"/>
              </p:cNvSpPr>
              <p:nvPr/>
            </p:nvSpPr>
            <p:spPr bwMode="auto">
              <a:xfrm>
                <a:off x="3424" y="142"/>
                <a:ext cx="816" cy="105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4" name="Rectangle 6"/>
              <p:cNvSpPr>
                <a:spLocks noChangeArrowheads="1"/>
              </p:cNvSpPr>
              <p:nvPr/>
            </p:nvSpPr>
            <p:spPr bwMode="auto">
              <a:xfrm>
                <a:off x="4240" y="142"/>
                <a:ext cx="528" cy="105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5" name="Line 7"/>
              <p:cNvSpPr>
                <a:spLocks noChangeShapeType="1"/>
              </p:cNvSpPr>
              <p:nvPr/>
            </p:nvSpPr>
            <p:spPr bwMode="auto">
              <a:xfrm>
                <a:off x="3424" y="670"/>
                <a:ext cx="81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6" name="Rectangle 8"/>
              <p:cNvSpPr>
                <a:spLocks noChangeArrowheads="1"/>
              </p:cNvSpPr>
              <p:nvPr/>
            </p:nvSpPr>
            <p:spPr bwMode="auto">
              <a:xfrm>
                <a:off x="4192" y="814"/>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7" name="Text Box 9"/>
              <p:cNvSpPr txBox="1">
                <a:spLocks noChangeArrowheads="1"/>
              </p:cNvSpPr>
              <p:nvPr/>
            </p:nvSpPr>
            <p:spPr bwMode="auto">
              <a:xfrm>
                <a:off x="4288" y="76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endParaRPr lang="en-US" altLang="zh-CN" b="1"/>
              </a:p>
            </p:txBody>
          </p:sp>
          <p:sp>
            <p:nvSpPr>
              <p:cNvPr id="201738" name="Rectangle 10"/>
              <p:cNvSpPr>
                <a:spLocks noChangeArrowheads="1"/>
              </p:cNvSpPr>
              <p:nvPr/>
            </p:nvSpPr>
            <p:spPr bwMode="auto">
              <a:xfrm>
                <a:off x="3376" y="814"/>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39" name="Text Box 11"/>
              <p:cNvSpPr txBox="1">
                <a:spLocks noChangeArrowheads="1"/>
              </p:cNvSpPr>
              <p:nvPr/>
            </p:nvSpPr>
            <p:spPr bwMode="auto">
              <a:xfrm>
                <a:off x="3040" y="81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r>
                  <a:rPr lang="en-US" altLang="zh-CN" b="1">
                    <a:sym typeface="Symbol" panose="05050102010706020507" pitchFamily="18" charset="2"/>
                  </a:rPr>
                  <a:t></a:t>
                </a:r>
                <a:endParaRPr lang="en-US" altLang="zh-CN" b="1"/>
              </a:p>
            </p:txBody>
          </p:sp>
          <p:sp>
            <p:nvSpPr>
              <p:cNvPr id="201740" name="Rectangle 12"/>
              <p:cNvSpPr>
                <a:spLocks noChangeArrowheads="1"/>
              </p:cNvSpPr>
              <p:nvPr/>
            </p:nvSpPr>
            <p:spPr bwMode="auto">
              <a:xfrm>
                <a:off x="4192" y="334"/>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1" name="Text Box 13"/>
              <p:cNvSpPr txBox="1">
                <a:spLocks noChangeArrowheads="1"/>
              </p:cNvSpPr>
              <p:nvPr/>
            </p:nvSpPr>
            <p:spPr bwMode="auto">
              <a:xfrm>
                <a:off x="4288" y="28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endParaRPr lang="en-US" altLang="zh-CN" b="1"/>
              </a:p>
            </p:txBody>
          </p:sp>
          <p:sp>
            <p:nvSpPr>
              <p:cNvPr id="201742" name="Rectangle 14"/>
              <p:cNvSpPr>
                <a:spLocks noChangeArrowheads="1"/>
              </p:cNvSpPr>
              <p:nvPr/>
            </p:nvSpPr>
            <p:spPr bwMode="auto">
              <a:xfrm>
                <a:off x="3376" y="334"/>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43" name="Text Box 15"/>
              <p:cNvSpPr txBox="1">
                <a:spLocks noChangeArrowheads="1"/>
              </p:cNvSpPr>
              <p:nvPr/>
            </p:nvSpPr>
            <p:spPr bwMode="auto">
              <a:xfrm>
                <a:off x="3040" y="28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01744" name="Oval 16"/>
              <p:cNvSpPr>
                <a:spLocks noChangeArrowheads="1"/>
              </p:cNvSpPr>
              <p:nvPr/>
            </p:nvSpPr>
            <p:spPr bwMode="auto">
              <a:xfrm>
                <a:off x="3712" y="574"/>
                <a:ext cx="192" cy="192"/>
              </a:xfrm>
              <a:prstGeom prst="ellipse">
                <a:avLst/>
              </a:prstGeom>
              <a:solidFill>
                <a:srgbClr val="CCFFFF"/>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01745" name="AutoShape 17"/>
              <p:cNvCxnSpPr>
                <a:cxnSpLocks noChangeShapeType="1"/>
                <a:stCxn id="201744" idx="2"/>
                <a:endCxn id="201744" idx="6"/>
              </p:cNvCxnSpPr>
              <p:nvPr/>
            </p:nvCxnSpPr>
            <p:spPr bwMode="auto">
              <a:xfrm>
                <a:off x="3702" y="670"/>
                <a:ext cx="212" cy="0"/>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1746" name="Text Box 18"/>
              <p:cNvSpPr txBox="1">
                <a:spLocks noChangeArrowheads="1"/>
              </p:cNvSpPr>
              <p:nvPr/>
            </p:nvSpPr>
            <p:spPr bwMode="auto">
              <a:xfrm>
                <a:off x="3568" y="430"/>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201747" name="Text Box 19"/>
              <p:cNvSpPr txBox="1">
                <a:spLocks noChangeArrowheads="1"/>
              </p:cNvSpPr>
              <p:nvPr/>
            </p:nvSpPr>
            <p:spPr bwMode="auto">
              <a:xfrm>
                <a:off x="3856" y="43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201748" name="Text Box 20"/>
              <p:cNvSpPr txBox="1">
                <a:spLocks noChangeArrowheads="1"/>
              </p:cNvSpPr>
              <p:nvPr/>
            </p:nvSpPr>
            <p:spPr bwMode="auto">
              <a:xfrm>
                <a:off x="3664" y="286"/>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8V</a:t>
                </a:r>
              </a:p>
            </p:txBody>
          </p:sp>
          <p:sp>
            <p:nvSpPr>
              <p:cNvPr id="201749" name="Rectangle 21"/>
              <p:cNvSpPr>
                <a:spLocks noChangeArrowheads="1"/>
              </p:cNvSpPr>
              <p:nvPr/>
            </p:nvSpPr>
            <p:spPr bwMode="auto">
              <a:xfrm>
                <a:off x="4720" y="382"/>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0" name="Text Box 22"/>
              <p:cNvSpPr txBox="1">
                <a:spLocks noChangeArrowheads="1"/>
              </p:cNvSpPr>
              <p:nvPr/>
            </p:nvSpPr>
            <p:spPr bwMode="auto">
              <a:xfrm>
                <a:off x="4816" y="33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endParaRPr lang="en-US" altLang="zh-CN" b="1"/>
              </a:p>
            </p:txBody>
          </p:sp>
          <p:sp>
            <p:nvSpPr>
              <p:cNvPr id="201751" name="Line 23"/>
              <p:cNvSpPr>
                <a:spLocks noChangeShapeType="1"/>
              </p:cNvSpPr>
              <p:nvPr/>
            </p:nvSpPr>
            <p:spPr bwMode="auto">
              <a:xfrm>
                <a:off x="4864" y="814"/>
                <a:ext cx="0" cy="240"/>
              </a:xfrm>
              <a:prstGeom prst="line">
                <a:avLst/>
              </a:prstGeom>
              <a:noFill/>
              <a:ln w="1905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52" name="Text Box 24"/>
              <p:cNvSpPr txBox="1">
                <a:spLocks noChangeArrowheads="1"/>
              </p:cNvSpPr>
              <p:nvPr/>
            </p:nvSpPr>
            <p:spPr bwMode="auto">
              <a:xfrm>
                <a:off x="4937" y="793"/>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solidFill>
                      <a:srgbClr val="FF0000"/>
                    </a:solidFill>
                  </a:rPr>
                  <a:t>I</a:t>
                </a:r>
                <a:endParaRPr lang="en-US" altLang="zh-CN" b="1">
                  <a:solidFill>
                    <a:srgbClr val="FF0000"/>
                  </a:solidFill>
                </a:endParaRPr>
              </a:p>
            </p:txBody>
          </p:sp>
          <p:sp>
            <p:nvSpPr>
              <p:cNvPr id="201753" name="Text Box 25"/>
              <p:cNvSpPr txBox="1">
                <a:spLocks noChangeArrowheads="1"/>
              </p:cNvSpPr>
              <p:nvPr/>
            </p:nvSpPr>
            <p:spPr bwMode="auto">
              <a:xfrm>
                <a:off x="3232" y="47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p>
            </p:txBody>
          </p:sp>
          <p:sp>
            <p:nvSpPr>
              <p:cNvPr id="201754" name="Text Box 26"/>
              <p:cNvSpPr txBox="1">
                <a:spLocks noChangeArrowheads="1"/>
              </p:cNvSpPr>
              <p:nvPr/>
            </p:nvSpPr>
            <p:spPr bwMode="auto">
              <a:xfrm>
                <a:off x="4240" y="52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p>
            </p:txBody>
          </p:sp>
          <p:sp>
            <p:nvSpPr>
              <p:cNvPr id="201755" name="Text Box 27"/>
              <p:cNvSpPr txBox="1">
                <a:spLocks noChangeArrowheads="1"/>
              </p:cNvSpPr>
              <p:nvPr/>
            </p:nvSpPr>
            <p:spPr bwMode="auto">
              <a:xfrm>
                <a:off x="4768" y="52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p>
            </p:txBody>
          </p:sp>
          <p:sp>
            <p:nvSpPr>
              <p:cNvPr id="201756" name="Text Box 28"/>
              <p:cNvSpPr txBox="1">
                <a:spLocks noChangeArrowheads="1"/>
              </p:cNvSpPr>
              <p:nvPr/>
            </p:nvSpPr>
            <p:spPr bwMode="auto">
              <a:xfrm>
                <a:off x="4768" y="100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d</a:t>
                </a:r>
              </a:p>
            </p:txBody>
          </p:sp>
        </p:grpSp>
        <p:sp>
          <p:nvSpPr>
            <p:cNvPr id="201757" name="Text Box 29"/>
            <p:cNvSpPr txBox="1">
              <a:spLocks noChangeArrowheads="1"/>
            </p:cNvSpPr>
            <p:nvPr/>
          </p:nvSpPr>
          <p:spPr bwMode="auto">
            <a:xfrm>
              <a:off x="611" y="183"/>
              <a:ext cx="219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0" lang="zh-CN" altLang="en-US" b="1"/>
                <a:t>电路如图所示，</a:t>
              </a:r>
              <a:r>
                <a:rPr lang="zh-CN" altLang="en-US" b="1"/>
                <a:t>求电流</a:t>
              </a:r>
              <a:r>
                <a:rPr lang="en-US" altLang="zh-CN" b="1" i="1"/>
                <a:t>I </a:t>
              </a:r>
              <a:r>
                <a:rPr lang="zh-CN" altLang="en-US" b="1"/>
                <a:t>。</a:t>
              </a:r>
            </a:p>
          </p:txBody>
        </p:sp>
      </p:grpSp>
      <p:sp>
        <p:nvSpPr>
          <p:cNvPr id="201758" name="Text Box 30"/>
          <p:cNvSpPr txBox="1">
            <a:spLocks noChangeArrowheads="1"/>
          </p:cNvSpPr>
          <p:nvPr/>
        </p:nvSpPr>
        <p:spPr bwMode="auto">
          <a:xfrm>
            <a:off x="457200" y="2528888"/>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3300"/>
                </a:solidFill>
              </a:rPr>
              <a:t>解  </a:t>
            </a:r>
          </a:p>
        </p:txBody>
      </p:sp>
      <p:sp>
        <p:nvSpPr>
          <p:cNvPr id="201759" name="Text Box 31"/>
          <p:cNvSpPr txBox="1">
            <a:spLocks noChangeArrowheads="1"/>
          </p:cNvSpPr>
          <p:nvPr/>
        </p:nvSpPr>
        <p:spPr bwMode="auto">
          <a:xfrm>
            <a:off x="1143000" y="2590800"/>
            <a:ext cx="3808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t>利用互易定理，可得下图  </a:t>
            </a:r>
          </a:p>
        </p:txBody>
      </p:sp>
      <p:sp>
        <p:nvSpPr>
          <p:cNvPr id="201760" name="Text Box 32"/>
          <p:cNvSpPr txBox="1">
            <a:spLocks noChangeArrowheads="1"/>
          </p:cNvSpPr>
          <p:nvPr/>
        </p:nvSpPr>
        <p:spPr bwMode="auto">
          <a:xfrm>
            <a:off x="4749800" y="3886200"/>
            <a:ext cx="3448000" cy="379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b="1" i="1" dirty="0"/>
              <a:t>I</a:t>
            </a:r>
            <a:r>
              <a:rPr lang="en-US" altLang="zh-CN" b="1" baseline="-25000" dirty="0"/>
              <a:t>1</a:t>
            </a:r>
            <a:r>
              <a:rPr lang="en-US" altLang="zh-CN" b="1" dirty="0"/>
              <a:t> = </a:t>
            </a:r>
            <a:r>
              <a:rPr lang="en-US" altLang="zh-CN" b="1" i="1" dirty="0"/>
              <a:t>I </a:t>
            </a:r>
            <a:r>
              <a:rPr lang="en-US" altLang="zh-CN" sz="2800" b="1" baseline="30000" dirty="0"/>
              <a:t>'</a:t>
            </a:r>
            <a:r>
              <a:rPr lang="en-US" altLang="zh-CN" b="1" dirty="0">
                <a:sym typeface="Symbol" panose="05050102010706020507" pitchFamily="18" charset="2"/>
              </a:rPr>
              <a:t>2/(4+2)=2/3A  </a:t>
            </a:r>
          </a:p>
        </p:txBody>
      </p:sp>
      <p:sp>
        <p:nvSpPr>
          <p:cNvPr id="201761" name="Text Box 33"/>
          <p:cNvSpPr txBox="1">
            <a:spLocks noChangeArrowheads="1"/>
          </p:cNvSpPr>
          <p:nvPr/>
        </p:nvSpPr>
        <p:spPr bwMode="auto">
          <a:xfrm>
            <a:off x="4731935" y="4554538"/>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2</a:t>
            </a:r>
            <a:r>
              <a:rPr lang="en-US" altLang="zh-CN" b="1"/>
              <a:t> = </a:t>
            </a:r>
            <a:r>
              <a:rPr lang="en-US" altLang="zh-CN" b="1" i="1"/>
              <a:t>I </a:t>
            </a:r>
            <a:r>
              <a:rPr lang="en-US" altLang="zh-CN" sz="2800" b="1" baseline="30000"/>
              <a:t>'</a:t>
            </a:r>
            <a:r>
              <a:rPr lang="en-US" altLang="zh-CN" b="1">
                <a:sym typeface="Symbol" panose="05050102010706020507" pitchFamily="18" charset="2"/>
              </a:rPr>
              <a:t>2/(1+2)=4/3A  </a:t>
            </a:r>
          </a:p>
        </p:txBody>
      </p:sp>
      <p:sp>
        <p:nvSpPr>
          <p:cNvPr id="201762" name="Text Box 34"/>
          <p:cNvSpPr txBox="1">
            <a:spLocks noChangeArrowheads="1"/>
          </p:cNvSpPr>
          <p:nvPr/>
        </p:nvSpPr>
        <p:spPr bwMode="auto">
          <a:xfrm>
            <a:off x="4724400" y="5181600"/>
            <a:ext cx="36703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a:t>= </a:t>
            </a:r>
            <a:r>
              <a:rPr lang="en-US" altLang="zh-CN" b="1" i="1"/>
              <a:t>I</a:t>
            </a:r>
            <a:r>
              <a:rPr lang="en-US" altLang="zh-CN" b="1" baseline="-25000"/>
              <a:t>1</a:t>
            </a:r>
            <a:r>
              <a:rPr lang="en-US" altLang="zh-CN">
                <a:latin typeface="黑体" panose="02010609060101010101" pitchFamily="49" charset="-122"/>
                <a:ea typeface="黑体" panose="02010609060101010101" pitchFamily="49" charset="-122"/>
              </a:rPr>
              <a:t>-</a:t>
            </a:r>
            <a:r>
              <a:rPr lang="en-US" altLang="zh-CN" b="1" i="1"/>
              <a:t>I</a:t>
            </a:r>
            <a:r>
              <a:rPr lang="en-US" altLang="zh-CN" b="1" baseline="-25000"/>
              <a:t>2</a:t>
            </a:r>
            <a:r>
              <a:rPr lang="en-US" altLang="zh-CN" b="1"/>
              <a:t> = </a:t>
            </a:r>
            <a:r>
              <a:rPr lang="en-US" altLang="zh-CN">
                <a:latin typeface="黑体" panose="02010609060101010101" pitchFamily="49" charset="-122"/>
                <a:ea typeface="黑体" panose="02010609060101010101" pitchFamily="49" charset="-122"/>
              </a:rPr>
              <a:t>-</a:t>
            </a:r>
            <a:r>
              <a:rPr lang="en-US" altLang="zh-CN" b="1"/>
              <a:t>0.667A  </a:t>
            </a:r>
          </a:p>
        </p:txBody>
      </p:sp>
      <p:grpSp>
        <p:nvGrpSpPr>
          <p:cNvPr id="201763" name="Group 35"/>
          <p:cNvGrpSpPr>
            <a:grpSpLocks/>
          </p:cNvGrpSpPr>
          <p:nvPr/>
        </p:nvGrpSpPr>
        <p:grpSpPr bwMode="auto">
          <a:xfrm>
            <a:off x="711200" y="3352800"/>
            <a:ext cx="3505200" cy="2057400"/>
            <a:chOff x="448" y="2112"/>
            <a:chExt cx="2208" cy="1296"/>
          </a:xfrm>
        </p:grpSpPr>
        <p:sp>
          <p:nvSpPr>
            <p:cNvPr id="201764" name="Rectangle 36"/>
            <p:cNvSpPr>
              <a:spLocks noChangeArrowheads="1"/>
            </p:cNvSpPr>
            <p:nvPr/>
          </p:nvSpPr>
          <p:spPr bwMode="auto">
            <a:xfrm>
              <a:off x="832" y="2160"/>
              <a:ext cx="816" cy="105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5" name="Rectangle 37"/>
            <p:cNvSpPr>
              <a:spLocks noChangeArrowheads="1"/>
            </p:cNvSpPr>
            <p:nvPr/>
          </p:nvSpPr>
          <p:spPr bwMode="auto">
            <a:xfrm>
              <a:off x="1648" y="2160"/>
              <a:ext cx="528" cy="105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6" name="Line 38"/>
            <p:cNvSpPr>
              <a:spLocks noChangeShapeType="1"/>
            </p:cNvSpPr>
            <p:nvPr/>
          </p:nvSpPr>
          <p:spPr bwMode="auto">
            <a:xfrm>
              <a:off x="832" y="2688"/>
              <a:ext cx="81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7" name="Rectangle 39"/>
            <p:cNvSpPr>
              <a:spLocks noChangeArrowheads="1"/>
            </p:cNvSpPr>
            <p:nvPr/>
          </p:nvSpPr>
          <p:spPr bwMode="auto">
            <a:xfrm>
              <a:off x="1600" y="2832"/>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68" name="Text Box 40"/>
            <p:cNvSpPr txBox="1">
              <a:spLocks noChangeArrowheads="1"/>
            </p:cNvSpPr>
            <p:nvPr/>
          </p:nvSpPr>
          <p:spPr bwMode="auto">
            <a:xfrm>
              <a:off x="1696" y="278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endParaRPr lang="en-US" altLang="zh-CN" b="1"/>
            </a:p>
          </p:txBody>
        </p:sp>
        <p:sp>
          <p:nvSpPr>
            <p:cNvPr id="201769" name="Rectangle 41"/>
            <p:cNvSpPr>
              <a:spLocks noChangeArrowheads="1"/>
            </p:cNvSpPr>
            <p:nvPr/>
          </p:nvSpPr>
          <p:spPr bwMode="auto">
            <a:xfrm>
              <a:off x="784" y="2832"/>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0" name="Text Box 42"/>
            <p:cNvSpPr txBox="1">
              <a:spLocks noChangeArrowheads="1"/>
            </p:cNvSpPr>
            <p:nvPr/>
          </p:nvSpPr>
          <p:spPr bwMode="auto">
            <a:xfrm>
              <a:off x="448" y="283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1</a:t>
              </a:r>
              <a:r>
                <a:rPr lang="en-US" altLang="zh-CN" b="1">
                  <a:sym typeface="Symbol" panose="05050102010706020507" pitchFamily="18" charset="2"/>
                </a:rPr>
                <a:t></a:t>
              </a:r>
              <a:endParaRPr lang="en-US" altLang="zh-CN" b="1"/>
            </a:p>
          </p:txBody>
        </p:sp>
        <p:sp>
          <p:nvSpPr>
            <p:cNvPr id="201771" name="Rectangle 43"/>
            <p:cNvSpPr>
              <a:spLocks noChangeArrowheads="1"/>
            </p:cNvSpPr>
            <p:nvPr/>
          </p:nvSpPr>
          <p:spPr bwMode="auto">
            <a:xfrm>
              <a:off x="1600" y="2352"/>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2" name="Text Box 44"/>
            <p:cNvSpPr txBox="1">
              <a:spLocks noChangeArrowheads="1"/>
            </p:cNvSpPr>
            <p:nvPr/>
          </p:nvSpPr>
          <p:spPr bwMode="auto">
            <a:xfrm>
              <a:off x="1696"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endParaRPr lang="en-US" altLang="zh-CN" b="1"/>
            </a:p>
          </p:txBody>
        </p:sp>
        <p:sp>
          <p:nvSpPr>
            <p:cNvPr id="201773" name="Rectangle 45"/>
            <p:cNvSpPr>
              <a:spLocks noChangeArrowheads="1"/>
            </p:cNvSpPr>
            <p:nvPr/>
          </p:nvSpPr>
          <p:spPr bwMode="auto">
            <a:xfrm>
              <a:off x="784" y="2352"/>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74" name="Text Box 46"/>
            <p:cNvSpPr txBox="1">
              <a:spLocks noChangeArrowheads="1"/>
            </p:cNvSpPr>
            <p:nvPr/>
          </p:nvSpPr>
          <p:spPr bwMode="auto">
            <a:xfrm>
              <a:off x="448" y="2304"/>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4</a:t>
              </a:r>
              <a:r>
                <a:rPr lang="en-US" altLang="zh-CN" b="1">
                  <a:sym typeface="Symbol" panose="05050102010706020507" pitchFamily="18" charset="2"/>
                </a:rPr>
                <a:t></a:t>
              </a:r>
              <a:endParaRPr lang="en-US" altLang="zh-CN" b="1"/>
            </a:p>
          </p:txBody>
        </p:sp>
        <p:sp>
          <p:nvSpPr>
            <p:cNvPr id="201775" name="Oval 47"/>
            <p:cNvSpPr>
              <a:spLocks noChangeArrowheads="1"/>
            </p:cNvSpPr>
            <p:nvPr/>
          </p:nvSpPr>
          <p:spPr bwMode="auto">
            <a:xfrm rot="5400000">
              <a:off x="2080" y="2880"/>
              <a:ext cx="192" cy="192"/>
            </a:xfrm>
            <a:prstGeom prst="ellipse">
              <a:avLst/>
            </a:prstGeom>
            <a:solidFill>
              <a:schemeClr val="accent1"/>
            </a:solidFill>
            <a:ln w="317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201776" name="AutoShape 48"/>
            <p:cNvCxnSpPr>
              <a:cxnSpLocks noChangeShapeType="1"/>
              <a:stCxn id="201775" idx="2"/>
              <a:endCxn id="201775" idx="6"/>
            </p:cNvCxnSpPr>
            <p:nvPr/>
          </p:nvCxnSpPr>
          <p:spPr bwMode="auto">
            <a:xfrm>
              <a:off x="2175" y="2869"/>
              <a:ext cx="0" cy="212"/>
            </a:xfrm>
            <a:prstGeom prst="straightConnector1">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1777" name="Text Box 49"/>
            <p:cNvSpPr txBox="1">
              <a:spLocks noChangeArrowheads="1"/>
            </p:cNvSpPr>
            <p:nvPr/>
          </p:nvSpPr>
          <p:spPr bwMode="auto">
            <a:xfrm>
              <a:off x="2176" y="2688"/>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201778" name="Text Box 50"/>
            <p:cNvSpPr txBox="1">
              <a:spLocks noChangeArrowheads="1"/>
            </p:cNvSpPr>
            <p:nvPr/>
          </p:nvSpPr>
          <p:spPr bwMode="auto">
            <a:xfrm>
              <a:off x="2176" y="297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a:t>
              </a:r>
            </a:p>
          </p:txBody>
        </p:sp>
        <p:sp>
          <p:nvSpPr>
            <p:cNvPr id="201779" name="Text Box 51"/>
            <p:cNvSpPr txBox="1">
              <a:spLocks noChangeArrowheads="1"/>
            </p:cNvSpPr>
            <p:nvPr/>
          </p:nvSpPr>
          <p:spPr bwMode="auto">
            <a:xfrm>
              <a:off x="2272" y="283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8V</a:t>
              </a:r>
            </a:p>
          </p:txBody>
        </p:sp>
        <p:sp>
          <p:nvSpPr>
            <p:cNvPr id="201780" name="Rectangle 52"/>
            <p:cNvSpPr>
              <a:spLocks noChangeArrowheads="1"/>
            </p:cNvSpPr>
            <p:nvPr/>
          </p:nvSpPr>
          <p:spPr bwMode="auto">
            <a:xfrm>
              <a:off x="2128" y="2400"/>
              <a:ext cx="96" cy="240"/>
            </a:xfrm>
            <a:prstGeom prst="rect">
              <a:avLst/>
            </a:prstGeom>
            <a:solidFill>
              <a:srgbClr val="CCFFFF"/>
            </a:solidFill>
            <a:ln w="317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1" name="Text Box 53"/>
            <p:cNvSpPr txBox="1">
              <a:spLocks noChangeArrowheads="1"/>
            </p:cNvSpPr>
            <p:nvPr/>
          </p:nvSpPr>
          <p:spPr bwMode="auto">
            <a:xfrm>
              <a:off x="2224" y="2352"/>
              <a:ext cx="3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2</a:t>
              </a:r>
              <a:r>
                <a:rPr lang="en-US" altLang="zh-CN" b="1">
                  <a:sym typeface="Symbol" panose="05050102010706020507" pitchFamily="18" charset="2"/>
                </a:rPr>
                <a:t></a:t>
              </a:r>
              <a:endParaRPr lang="en-US" altLang="zh-CN" b="1"/>
            </a:p>
          </p:txBody>
        </p:sp>
        <p:sp>
          <p:nvSpPr>
            <p:cNvPr id="201782" name="Line 54"/>
            <p:cNvSpPr>
              <a:spLocks noChangeShapeType="1"/>
            </p:cNvSpPr>
            <p:nvPr/>
          </p:nvSpPr>
          <p:spPr bwMode="auto">
            <a:xfrm rot="-5400000">
              <a:off x="1288" y="2664"/>
              <a:ext cx="0" cy="240"/>
            </a:xfrm>
            <a:prstGeom prst="line">
              <a:avLst/>
            </a:prstGeom>
            <a:noFill/>
            <a:ln w="19050">
              <a:solidFill>
                <a:srgbClr val="FF00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3" name="Text Box 55"/>
            <p:cNvSpPr txBox="1">
              <a:spLocks noChangeArrowheads="1"/>
            </p:cNvSpPr>
            <p:nvPr/>
          </p:nvSpPr>
          <p:spPr bwMode="auto">
            <a:xfrm>
              <a:off x="1216" y="2736"/>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solidFill>
                    <a:srgbClr val="FF0000"/>
                  </a:solidFill>
                </a:rPr>
                <a:t>I</a:t>
              </a:r>
              <a:endParaRPr lang="en-US" altLang="zh-CN" b="1">
                <a:solidFill>
                  <a:srgbClr val="FF0000"/>
                </a:solidFill>
              </a:endParaRPr>
            </a:p>
          </p:txBody>
        </p:sp>
        <p:sp>
          <p:nvSpPr>
            <p:cNvPr id="201784" name="Text Box 56"/>
            <p:cNvSpPr txBox="1">
              <a:spLocks noChangeArrowheads="1"/>
            </p:cNvSpPr>
            <p:nvPr/>
          </p:nvSpPr>
          <p:spPr bwMode="auto">
            <a:xfrm>
              <a:off x="2224" y="3120"/>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d</a:t>
              </a:r>
            </a:p>
          </p:txBody>
        </p:sp>
        <p:sp>
          <p:nvSpPr>
            <p:cNvPr id="201785" name="Line 57"/>
            <p:cNvSpPr>
              <a:spLocks noChangeShapeType="1"/>
            </p:cNvSpPr>
            <p:nvPr/>
          </p:nvSpPr>
          <p:spPr bwMode="auto">
            <a:xfrm>
              <a:off x="976" y="2304"/>
              <a:ext cx="0" cy="24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6" name="Text Box 58"/>
            <p:cNvSpPr txBox="1">
              <a:spLocks noChangeArrowheads="1"/>
            </p:cNvSpPr>
            <p:nvPr/>
          </p:nvSpPr>
          <p:spPr bwMode="auto">
            <a:xfrm>
              <a:off x="966" y="2256"/>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1</a:t>
              </a:r>
              <a:endParaRPr lang="en-US" altLang="zh-CN" b="1"/>
            </a:p>
          </p:txBody>
        </p:sp>
        <p:sp>
          <p:nvSpPr>
            <p:cNvPr id="201787" name="Line 59"/>
            <p:cNvSpPr>
              <a:spLocks noChangeShapeType="1"/>
            </p:cNvSpPr>
            <p:nvPr/>
          </p:nvSpPr>
          <p:spPr bwMode="auto">
            <a:xfrm>
              <a:off x="976" y="2880"/>
              <a:ext cx="0" cy="24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88" name="Text Box 60"/>
            <p:cNvSpPr txBox="1">
              <a:spLocks noChangeArrowheads="1"/>
            </p:cNvSpPr>
            <p:nvPr/>
          </p:nvSpPr>
          <p:spPr bwMode="auto">
            <a:xfrm>
              <a:off x="975" y="2832"/>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r>
                <a:rPr lang="en-US" altLang="zh-CN" b="1" baseline="-25000"/>
                <a:t>2</a:t>
              </a:r>
              <a:endParaRPr lang="en-US" altLang="zh-CN" b="1"/>
            </a:p>
          </p:txBody>
        </p:sp>
        <p:sp>
          <p:nvSpPr>
            <p:cNvPr id="201789" name="Line 61"/>
            <p:cNvSpPr>
              <a:spLocks noChangeShapeType="1"/>
            </p:cNvSpPr>
            <p:nvPr/>
          </p:nvSpPr>
          <p:spPr bwMode="auto">
            <a:xfrm rot="-10800000">
              <a:off x="2272" y="2112"/>
              <a:ext cx="0" cy="240"/>
            </a:xfrm>
            <a:prstGeom prst="line">
              <a:avLst/>
            </a:prstGeom>
            <a:noFill/>
            <a:ln w="19050">
              <a:solidFill>
                <a:schemeClr val="tx1"/>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1790" name="Text Box 62"/>
            <p:cNvSpPr txBox="1">
              <a:spLocks noChangeArrowheads="1"/>
            </p:cNvSpPr>
            <p:nvPr/>
          </p:nvSpPr>
          <p:spPr bwMode="auto">
            <a:xfrm>
              <a:off x="2318" y="2112"/>
              <a:ext cx="29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i="1"/>
                <a:t>I'</a:t>
              </a:r>
              <a:endParaRPr lang="en-US" altLang="zh-CN" b="1"/>
            </a:p>
          </p:txBody>
        </p:sp>
      </p:grpSp>
      <p:graphicFrame>
        <p:nvGraphicFramePr>
          <p:cNvPr id="201791" name="Object 63"/>
          <p:cNvGraphicFramePr>
            <a:graphicFrameLocks noChangeAspect="1"/>
          </p:cNvGraphicFramePr>
          <p:nvPr/>
        </p:nvGraphicFramePr>
        <p:xfrm>
          <a:off x="4813300" y="2743200"/>
          <a:ext cx="3873500" cy="801688"/>
        </p:xfrm>
        <a:graphic>
          <a:graphicData uri="http://schemas.openxmlformats.org/presentationml/2006/ole">
            <mc:AlternateContent xmlns:mc="http://schemas.openxmlformats.org/markup-compatibility/2006">
              <mc:Choice xmlns:v="urn:schemas-microsoft-com:vml" Requires="v">
                <p:oleObj spid="_x0000_s71816" name="公式" r:id="rId3" imgW="1955520" imgH="406080" progId="Equation.3">
                  <p:embed/>
                </p:oleObj>
              </mc:Choice>
              <mc:Fallback>
                <p:oleObj name="公式" r:id="rId3" imgW="1955520" imgH="406080" progId="Equation.3">
                  <p:embed/>
                  <p:pic>
                    <p:nvPicPr>
                      <p:cNvPr id="201791" name="Object 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300" y="2743200"/>
                        <a:ext cx="3873500" cy="801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1792" name="Text Box 64"/>
          <p:cNvSpPr txBox="1">
            <a:spLocks noChangeArrowheads="1"/>
          </p:cNvSpPr>
          <p:nvPr/>
        </p:nvSpPr>
        <p:spPr bwMode="auto">
          <a:xfrm>
            <a:off x="7772400" y="51054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b="1"/>
          </a:p>
        </p:txBody>
      </p:sp>
      <p:sp>
        <p:nvSpPr>
          <p:cNvPr id="2" name="文本框 1">
            <a:extLst>
              <a:ext uri="{FF2B5EF4-FFF2-40B4-BE49-F238E27FC236}">
                <a16:creationId xmlns:a16="http://schemas.microsoft.com/office/drawing/2014/main" id="{B508B01B-40E0-4F91-AF99-ABBEB306043D}"/>
              </a:ext>
            </a:extLst>
          </p:cNvPr>
          <p:cNvSpPr txBox="1"/>
          <p:nvPr/>
        </p:nvSpPr>
        <p:spPr>
          <a:xfrm>
            <a:off x="1619672" y="6165304"/>
            <a:ext cx="5724644" cy="461665"/>
          </a:xfrm>
          <a:prstGeom prst="rect">
            <a:avLst/>
          </a:prstGeom>
          <a:noFill/>
        </p:spPr>
        <p:txBody>
          <a:bodyPr wrap="none" rtlCol="0">
            <a:spAutoFit/>
          </a:bodyPr>
          <a:lstStyle/>
          <a:p>
            <a:r>
              <a:rPr lang="zh-CN" altLang="en-US" sz="2400" dirty="0"/>
              <a:t>此例过于技巧性，只有教学法方面的意义</a:t>
            </a:r>
          </a:p>
        </p:txBody>
      </p:sp>
    </p:spTree>
    <p:extLst>
      <p:ext uri="{BB962C8B-B14F-4D97-AF65-F5344CB8AC3E}">
        <p14:creationId xmlns:p14="http://schemas.microsoft.com/office/powerpoint/2010/main" val="10066308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1758"/>
                                        </p:tgtEl>
                                        <p:attrNameLst>
                                          <p:attrName>style.visibility</p:attrName>
                                        </p:attrNameLst>
                                      </p:cBhvr>
                                      <p:to>
                                        <p:strVal val="visible"/>
                                      </p:to>
                                    </p:set>
                                    <p:animEffect transition="in" filter="dissolve">
                                      <p:cBhvr>
                                        <p:cTn id="7" dur="500"/>
                                        <p:tgtEl>
                                          <p:spTgt spid="2017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01759"/>
                                        </p:tgtEl>
                                        <p:attrNameLst>
                                          <p:attrName>style.visibility</p:attrName>
                                        </p:attrNameLst>
                                      </p:cBhvr>
                                      <p:to>
                                        <p:strVal val="visible"/>
                                      </p:to>
                                    </p:set>
                                    <p:animEffect transition="in" filter="box(out)">
                                      <p:cBhvr>
                                        <p:cTn id="12" dur="500"/>
                                        <p:tgtEl>
                                          <p:spTgt spid="20175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1763"/>
                                        </p:tgtEl>
                                        <p:attrNameLst>
                                          <p:attrName>style.visibility</p:attrName>
                                        </p:attrNameLst>
                                      </p:cBhvr>
                                      <p:to>
                                        <p:strVal val="visible"/>
                                      </p:to>
                                    </p:set>
                                    <p:animEffect transition="in" filter="wipe(left)">
                                      <p:cBhvr>
                                        <p:cTn id="17" dur="500"/>
                                        <p:tgtEl>
                                          <p:spTgt spid="2017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01791"/>
                                        </p:tgtEl>
                                        <p:attrNameLst>
                                          <p:attrName>style.visibility</p:attrName>
                                        </p:attrNameLst>
                                      </p:cBhvr>
                                      <p:to>
                                        <p:strVal val="visible"/>
                                      </p:to>
                                    </p:set>
                                    <p:animEffect transition="in" filter="wipe(left)">
                                      <p:cBhvr>
                                        <p:cTn id="22" dur="500"/>
                                        <p:tgtEl>
                                          <p:spTgt spid="20179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1760"/>
                                        </p:tgtEl>
                                        <p:attrNameLst>
                                          <p:attrName>style.visibility</p:attrName>
                                        </p:attrNameLst>
                                      </p:cBhvr>
                                      <p:to>
                                        <p:strVal val="visible"/>
                                      </p:to>
                                    </p:set>
                                    <p:animEffect transition="in" filter="wipe(left)">
                                      <p:cBhvr>
                                        <p:cTn id="27" dur="500"/>
                                        <p:tgtEl>
                                          <p:spTgt spid="2017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1761"/>
                                        </p:tgtEl>
                                        <p:attrNameLst>
                                          <p:attrName>style.visibility</p:attrName>
                                        </p:attrNameLst>
                                      </p:cBhvr>
                                      <p:to>
                                        <p:strVal val="visible"/>
                                      </p:to>
                                    </p:set>
                                    <p:animEffect transition="in" filter="wipe(left)">
                                      <p:cBhvr>
                                        <p:cTn id="32" dur="500"/>
                                        <p:tgtEl>
                                          <p:spTgt spid="20176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1762"/>
                                        </p:tgtEl>
                                        <p:attrNameLst>
                                          <p:attrName>style.visibility</p:attrName>
                                        </p:attrNameLst>
                                      </p:cBhvr>
                                      <p:to>
                                        <p:strVal val="visible"/>
                                      </p:to>
                                    </p:set>
                                    <p:animEffect transition="in" filter="wipe(left)">
                                      <p:cBhvr>
                                        <p:cTn id="37" dur="500"/>
                                        <p:tgtEl>
                                          <p:spTgt spid="201762"/>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2">
                                            <p:txEl>
                                              <p:pRg st="0" end="0"/>
                                            </p:txEl>
                                          </p:spTgt>
                                        </p:tgtEl>
                                        <p:attrNameLst>
                                          <p:attrName>style.visibility</p:attrName>
                                        </p:attrNameLst>
                                      </p:cBhvr>
                                      <p:to>
                                        <p:strVal val="visible"/>
                                      </p:to>
                                    </p:set>
                                    <p:anim calcmode="lin" valueType="num">
                                      <p:cBhvr additive="base">
                                        <p:cTn id="42"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58" grpId="0" autoUpdateAnimBg="0"/>
      <p:bldP spid="201759" grpId="0" autoUpdateAnimBg="0"/>
      <p:bldP spid="201760" grpId="0" autoUpdateAnimBg="0"/>
      <p:bldP spid="201761" grpId="0" autoUpdateAnimBg="0"/>
      <p:bldP spid="201762"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242888" y="128588"/>
            <a:ext cx="78311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buClr>
                <a:schemeClr val="accent2"/>
              </a:buClr>
              <a:buSzPct val="75000"/>
              <a:buFont typeface="Monotype Sorts" pitchFamily="2" charset="2"/>
              <a:buNone/>
            </a:pPr>
            <a:r>
              <a:rPr kumimoji="0" lang="zh-CN" altLang="en-US" sz="2800" b="1">
                <a:solidFill>
                  <a:srgbClr val="CC0000"/>
                </a:solidFill>
              </a:rPr>
              <a:t>可加性 </a:t>
            </a:r>
            <a:r>
              <a:rPr kumimoji="0" lang="en-US" altLang="zh-CN" sz="2800" b="1">
                <a:solidFill>
                  <a:srgbClr val="CC0000"/>
                </a:solidFill>
              </a:rPr>
              <a:t>(</a:t>
            </a:r>
            <a:r>
              <a:rPr kumimoji="0" lang="en-US" altLang="zh-CN" sz="2800" b="1" i="1">
                <a:solidFill>
                  <a:srgbClr val="CC0000"/>
                </a:solidFill>
              </a:rPr>
              <a:t>additivity  property</a:t>
            </a:r>
            <a:r>
              <a:rPr kumimoji="0" lang="en-US" altLang="zh-CN" sz="2800" b="1">
                <a:solidFill>
                  <a:srgbClr val="CC0000"/>
                </a:solidFill>
              </a:rPr>
              <a:t>)</a:t>
            </a:r>
          </a:p>
        </p:txBody>
      </p:sp>
      <p:sp>
        <p:nvSpPr>
          <p:cNvPr id="164867" name="Text Box 3"/>
          <p:cNvSpPr txBox="1">
            <a:spLocks noChangeArrowheads="1"/>
          </p:cNvSpPr>
          <p:nvPr/>
        </p:nvSpPr>
        <p:spPr bwMode="auto">
          <a:xfrm>
            <a:off x="381000" y="5584825"/>
            <a:ext cx="793115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spAutoFit/>
          </a:bodyPr>
          <a:lstStyle>
            <a:lvl1pPr indent="666750">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just">
              <a:lnSpc>
                <a:spcPct val="120000"/>
              </a:lnSpc>
              <a:spcBef>
                <a:spcPct val="50000"/>
              </a:spcBef>
              <a:buClr>
                <a:schemeClr val="accent2"/>
              </a:buClr>
              <a:buSzPct val="75000"/>
              <a:buFont typeface="Monotype Sorts" pitchFamily="2" charset="2"/>
              <a:buNone/>
            </a:pPr>
            <a:r>
              <a:rPr kumimoji="0" lang="zh-CN" altLang="en-US" sz="2400" b="1">
                <a:latin typeface="Times New Roman" panose="02020603050405020304" pitchFamily="18" charset="0"/>
                <a:ea typeface="宋体" panose="02010600030101010101" pitchFamily="2" charset="-122"/>
              </a:rPr>
              <a:t>线性电路中，</a:t>
            </a:r>
            <a:r>
              <a:rPr kumimoji="0" lang="zh-CN" altLang="en-US" sz="2400" b="1">
                <a:solidFill>
                  <a:srgbClr val="FF0000"/>
                </a:solidFill>
                <a:latin typeface="Times New Roman" panose="02020603050405020304" pitchFamily="18" charset="0"/>
                <a:ea typeface="宋体" panose="02010600030101010101" pitchFamily="2" charset="-122"/>
              </a:rPr>
              <a:t>所有</a:t>
            </a:r>
            <a:r>
              <a:rPr kumimoji="0" lang="zh-CN" altLang="en-US" sz="2400" b="1">
                <a:latin typeface="Times New Roman" panose="02020603050405020304" pitchFamily="18" charset="0"/>
                <a:ea typeface="宋体" panose="02010600030101010101" pitchFamily="2" charset="-122"/>
              </a:rPr>
              <a:t>激励都增大</a:t>
            </a:r>
            <a:r>
              <a:rPr kumimoji="0" lang="en-US" altLang="zh-CN" sz="2400" b="1">
                <a:latin typeface="Times New Roman" panose="02020603050405020304" pitchFamily="18" charset="0"/>
                <a:ea typeface="宋体" panose="02010600030101010101" pitchFamily="2" charset="-122"/>
              </a:rPr>
              <a:t>(</a:t>
            </a:r>
            <a:r>
              <a:rPr kumimoji="0" lang="zh-CN" altLang="en-US" sz="2400" b="1">
                <a:latin typeface="Times New Roman" panose="02020603050405020304" pitchFamily="18" charset="0"/>
                <a:ea typeface="宋体" panose="02010600030101010101" pitchFamily="2" charset="-122"/>
              </a:rPr>
              <a:t>或减小</a:t>
            </a:r>
            <a:r>
              <a:rPr kumimoji="0" lang="en-US" altLang="zh-CN" sz="2400" b="1">
                <a:latin typeface="Times New Roman" panose="02020603050405020304" pitchFamily="18" charset="0"/>
                <a:ea typeface="宋体" panose="02010600030101010101" pitchFamily="2" charset="-122"/>
              </a:rPr>
              <a:t>)</a:t>
            </a:r>
            <a:r>
              <a:rPr kumimoji="0" lang="zh-CN" altLang="en-US" sz="2400" b="1">
                <a:latin typeface="Times New Roman" panose="02020603050405020304" pitchFamily="18" charset="0"/>
                <a:ea typeface="宋体" panose="02010600030101010101" pitchFamily="2" charset="-122"/>
              </a:rPr>
              <a:t>同样的倍数，则电路中响应也增大</a:t>
            </a:r>
            <a:r>
              <a:rPr kumimoji="0" lang="en-US" altLang="zh-CN" sz="2400" b="1">
                <a:latin typeface="Times New Roman" panose="02020603050405020304" pitchFamily="18" charset="0"/>
                <a:ea typeface="宋体" panose="02010600030101010101" pitchFamily="2" charset="-122"/>
              </a:rPr>
              <a:t>(</a:t>
            </a:r>
            <a:r>
              <a:rPr kumimoji="0" lang="zh-CN" altLang="en-US" sz="2400" b="1">
                <a:latin typeface="Times New Roman" panose="02020603050405020304" pitchFamily="18" charset="0"/>
                <a:ea typeface="宋体" panose="02010600030101010101" pitchFamily="2" charset="-122"/>
              </a:rPr>
              <a:t>或减小</a:t>
            </a:r>
            <a:r>
              <a:rPr kumimoji="0" lang="en-US" altLang="zh-CN" sz="2400" b="1">
                <a:latin typeface="Times New Roman" panose="02020603050405020304" pitchFamily="18" charset="0"/>
                <a:ea typeface="宋体" panose="02010600030101010101" pitchFamily="2" charset="-122"/>
              </a:rPr>
              <a:t>)</a:t>
            </a:r>
            <a:r>
              <a:rPr kumimoji="0" lang="zh-CN" altLang="en-US" sz="2400" b="1">
                <a:latin typeface="Times New Roman" panose="02020603050405020304" pitchFamily="18" charset="0"/>
                <a:ea typeface="宋体" panose="02010600030101010101" pitchFamily="2" charset="-122"/>
              </a:rPr>
              <a:t>同样的倍数。</a:t>
            </a:r>
          </a:p>
        </p:txBody>
      </p:sp>
      <p:grpSp>
        <p:nvGrpSpPr>
          <p:cNvPr id="164868" name="Group 4"/>
          <p:cNvGrpSpPr>
            <a:grpSpLocks/>
          </p:cNvGrpSpPr>
          <p:nvPr/>
        </p:nvGrpSpPr>
        <p:grpSpPr bwMode="auto">
          <a:xfrm>
            <a:off x="1457325" y="663575"/>
            <a:ext cx="2428875" cy="700088"/>
            <a:chOff x="1302" y="1632"/>
            <a:chExt cx="1530" cy="441"/>
          </a:xfrm>
        </p:grpSpPr>
        <p:sp>
          <p:nvSpPr>
            <p:cNvPr id="14406" name="Rectangle 5"/>
            <p:cNvSpPr>
              <a:spLocks noChangeArrowheads="1"/>
            </p:cNvSpPr>
            <p:nvPr/>
          </p:nvSpPr>
          <p:spPr bwMode="auto">
            <a:xfrm>
              <a:off x="1776" y="1767"/>
              <a:ext cx="528" cy="306"/>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sp>
          <p:nvSpPr>
            <p:cNvPr id="14407" name="Line 6"/>
            <p:cNvSpPr>
              <a:spLocks noChangeShapeType="1"/>
            </p:cNvSpPr>
            <p:nvPr/>
          </p:nvSpPr>
          <p:spPr bwMode="auto">
            <a:xfrm>
              <a:off x="1344" y="1920"/>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4408" name="Line 7"/>
            <p:cNvSpPr>
              <a:spLocks noChangeShapeType="1"/>
            </p:cNvSpPr>
            <p:nvPr/>
          </p:nvSpPr>
          <p:spPr bwMode="auto">
            <a:xfrm>
              <a:off x="2304" y="1920"/>
              <a:ext cx="528"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4409" name="Text Box 8"/>
            <p:cNvSpPr txBox="1">
              <a:spLocks noChangeArrowheads="1"/>
            </p:cNvSpPr>
            <p:nvPr/>
          </p:nvSpPr>
          <p:spPr bwMode="auto">
            <a:xfrm>
              <a:off x="1302" y="1632"/>
              <a:ext cx="3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u</a:t>
              </a:r>
              <a:r>
                <a:rPr kumimoji="0" lang="en-US" altLang="zh-CN" b="1" baseline="-25000">
                  <a:solidFill>
                    <a:srgbClr val="0000FF"/>
                  </a:solidFill>
                  <a:ea typeface="楷体_GB2312" pitchFamily="49" charset="-122"/>
                </a:rPr>
                <a:t>S1</a:t>
              </a:r>
              <a:endParaRPr kumimoji="0" lang="en-US" altLang="zh-CN" b="1">
                <a:solidFill>
                  <a:srgbClr val="0000FF"/>
                </a:solidFill>
                <a:ea typeface="楷体_GB2312" pitchFamily="49" charset="-122"/>
              </a:endParaRPr>
            </a:p>
          </p:txBody>
        </p:sp>
        <p:sp>
          <p:nvSpPr>
            <p:cNvPr id="14410" name="Text Box 9"/>
            <p:cNvSpPr txBox="1">
              <a:spLocks noChangeArrowheads="1"/>
            </p:cNvSpPr>
            <p:nvPr/>
          </p:nvSpPr>
          <p:spPr bwMode="auto">
            <a:xfrm>
              <a:off x="2416" y="1632"/>
              <a:ext cx="25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r>
                <a:rPr kumimoji="0" lang="en-US" altLang="zh-CN" b="1" baseline="-25000">
                  <a:solidFill>
                    <a:srgbClr val="0000FF"/>
                  </a:solidFill>
                  <a:ea typeface="楷体_GB2312" pitchFamily="49" charset="-122"/>
                </a:rPr>
                <a:t>1</a:t>
              </a:r>
              <a:endParaRPr kumimoji="0" lang="en-US" altLang="zh-CN" b="1">
                <a:solidFill>
                  <a:srgbClr val="0000FF"/>
                </a:solidFill>
                <a:ea typeface="楷体_GB2312" pitchFamily="49" charset="-122"/>
              </a:endParaRPr>
            </a:p>
          </p:txBody>
        </p:sp>
      </p:grpSp>
      <p:grpSp>
        <p:nvGrpSpPr>
          <p:cNvPr id="164874" name="Group 10"/>
          <p:cNvGrpSpPr>
            <a:grpSpLocks/>
          </p:cNvGrpSpPr>
          <p:nvPr/>
        </p:nvGrpSpPr>
        <p:grpSpPr bwMode="auto">
          <a:xfrm>
            <a:off x="1508125" y="1439863"/>
            <a:ext cx="2428875" cy="700087"/>
            <a:chOff x="1302" y="1632"/>
            <a:chExt cx="1530" cy="441"/>
          </a:xfrm>
        </p:grpSpPr>
        <p:sp>
          <p:nvSpPr>
            <p:cNvPr id="14401" name="Rectangle 11"/>
            <p:cNvSpPr>
              <a:spLocks noChangeArrowheads="1"/>
            </p:cNvSpPr>
            <p:nvPr/>
          </p:nvSpPr>
          <p:spPr bwMode="auto">
            <a:xfrm>
              <a:off x="1776" y="1767"/>
              <a:ext cx="528" cy="306"/>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sp>
          <p:nvSpPr>
            <p:cNvPr id="14402" name="Line 12"/>
            <p:cNvSpPr>
              <a:spLocks noChangeShapeType="1"/>
            </p:cNvSpPr>
            <p:nvPr/>
          </p:nvSpPr>
          <p:spPr bwMode="auto">
            <a:xfrm>
              <a:off x="1344" y="1920"/>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4403" name="Line 13"/>
            <p:cNvSpPr>
              <a:spLocks noChangeShapeType="1"/>
            </p:cNvSpPr>
            <p:nvPr/>
          </p:nvSpPr>
          <p:spPr bwMode="auto">
            <a:xfrm>
              <a:off x="2304" y="1920"/>
              <a:ext cx="528"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4404" name="Text Box 14"/>
            <p:cNvSpPr txBox="1">
              <a:spLocks noChangeArrowheads="1"/>
            </p:cNvSpPr>
            <p:nvPr/>
          </p:nvSpPr>
          <p:spPr bwMode="auto">
            <a:xfrm>
              <a:off x="1302" y="1632"/>
              <a:ext cx="3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u</a:t>
              </a:r>
              <a:r>
                <a:rPr kumimoji="0" lang="en-US" altLang="zh-CN" b="1" baseline="-25000">
                  <a:solidFill>
                    <a:srgbClr val="0000FF"/>
                  </a:solidFill>
                  <a:ea typeface="楷体_GB2312" pitchFamily="49" charset="-122"/>
                </a:rPr>
                <a:t>S2</a:t>
              </a:r>
              <a:endParaRPr kumimoji="0" lang="en-US" altLang="zh-CN" b="1">
                <a:solidFill>
                  <a:srgbClr val="0000FF"/>
                </a:solidFill>
                <a:ea typeface="楷体_GB2312" pitchFamily="49" charset="-122"/>
              </a:endParaRPr>
            </a:p>
          </p:txBody>
        </p:sp>
        <p:sp>
          <p:nvSpPr>
            <p:cNvPr id="14405" name="Text Box 15"/>
            <p:cNvSpPr txBox="1">
              <a:spLocks noChangeArrowheads="1"/>
            </p:cNvSpPr>
            <p:nvPr/>
          </p:nvSpPr>
          <p:spPr bwMode="auto">
            <a:xfrm>
              <a:off x="2416" y="1632"/>
              <a:ext cx="25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r>
                <a:rPr kumimoji="0" lang="en-US" altLang="zh-CN" b="1" baseline="-25000">
                  <a:solidFill>
                    <a:srgbClr val="0000FF"/>
                  </a:solidFill>
                  <a:ea typeface="楷体_GB2312" pitchFamily="49" charset="-122"/>
                </a:rPr>
                <a:t>2</a:t>
              </a:r>
              <a:endParaRPr kumimoji="0" lang="en-US" altLang="zh-CN" b="1">
                <a:solidFill>
                  <a:srgbClr val="0000FF"/>
                </a:solidFill>
                <a:ea typeface="楷体_GB2312" pitchFamily="49" charset="-122"/>
              </a:endParaRPr>
            </a:p>
          </p:txBody>
        </p:sp>
      </p:grpSp>
      <p:grpSp>
        <p:nvGrpSpPr>
          <p:cNvPr id="164880" name="Group 16"/>
          <p:cNvGrpSpPr>
            <a:grpSpLocks/>
          </p:cNvGrpSpPr>
          <p:nvPr/>
        </p:nvGrpSpPr>
        <p:grpSpPr bwMode="auto">
          <a:xfrm>
            <a:off x="1343025" y="2438400"/>
            <a:ext cx="2593975" cy="700088"/>
            <a:chOff x="1198" y="1632"/>
            <a:chExt cx="1634" cy="441"/>
          </a:xfrm>
        </p:grpSpPr>
        <p:sp>
          <p:nvSpPr>
            <p:cNvPr id="14396" name="Rectangle 17"/>
            <p:cNvSpPr>
              <a:spLocks noChangeArrowheads="1"/>
            </p:cNvSpPr>
            <p:nvPr/>
          </p:nvSpPr>
          <p:spPr bwMode="auto">
            <a:xfrm>
              <a:off x="1776" y="1767"/>
              <a:ext cx="528" cy="306"/>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sp>
          <p:nvSpPr>
            <p:cNvPr id="14397" name="Line 18"/>
            <p:cNvSpPr>
              <a:spLocks noChangeShapeType="1"/>
            </p:cNvSpPr>
            <p:nvPr/>
          </p:nvSpPr>
          <p:spPr bwMode="auto">
            <a:xfrm>
              <a:off x="1344" y="1920"/>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4398" name="Line 19"/>
            <p:cNvSpPr>
              <a:spLocks noChangeShapeType="1"/>
            </p:cNvSpPr>
            <p:nvPr/>
          </p:nvSpPr>
          <p:spPr bwMode="auto">
            <a:xfrm>
              <a:off x="2304" y="1920"/>
              <a:ext cx="528"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4399" name="Text Box 20"/>
            <p:cNvSpPr txBox="1">
              <a:spLocks noChangeArrowheads="1"/>
            </p:cNvSpPr>
            <p:nvPr/>
          </p:nvSpPr>
          <p:spPr bwMode="auto">
            <a:xfrm>
              <a:off x="1198" y="1632"/>
              <a:ext cx="56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a:t>
              </a:r>
              <a:r>
                <a:rPr kumimoji="0" lang="en-US" altLang="zh-CN" b="1" baseline="-25000">
                  <a:solidFill>
                    <a:srgbClr val="008000"/>
                  </a:solidFill>
                  <a:ea typeface="楷体_GB2312" pitchFamily="49" charset="-122"/>
                </a:rPr>
                <a:t>1</a:t>
              </a:r>
              <a:r>
                <a:rPr kumimoji="0" lang="en-US" altLang="zh-CN" b="1" i="1">
                  <a:solidFill>
                    <a:srgbClr val="008000"/>
                  </a:solidFill>
                  <a:ea typeface="楷体_GB2312" pitchFamily="49" charset="-122"/>
                </a:rPr>
                <a:t> u</a:t>
              </a:r>
              <a:r>
                <a:rPr kumimoji="0" lang="en-US" altLang="zh-CN" b="1" baseline="-25000">
                  <a:solidFill>
                    <a:srgbClr val="008000"/>
                  </a:solidFill>
                  <a:ea typeface="楷体_GB2312" pitchFamily="49" charset="-122"/>
                </a:rPr>
                <a:t>S1</a:t>
              </a:r>
              <a:endParaRPr kumimoji="0" lang="en-US" altLang="zh-CN" b="1" baseline="-25000">
                <a:solidFill>
                  <a:srgbClr val="0000FF"/>
                </a:solidFill>
                <a:ea typeface="楷体_GB2312" pitchFamily="49" charset="-122"/>
              </a:endParaRPr>
            </a:p>
          </p:txBody>
        </p:sp>
        <p:sp>
          <p:nvSpPr>
            <p:cNvPr id="14400" name="Text Box 21"/>
            <p:cNvSpPr txBox="1">
              <a:spLocks noChangeArrowheads="1"/>
            </p:cNvSpPr>
            <p:nvPr/>
          </p:nvSpPr>
          <p:spPr bwMode="auto">
            <a:xfrm>
              <a:off x="2312" y="1632"/>
              <a:ext cx="4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a:t>
              </a:r>
              <a:r>
                <a:rPr kumimoji="0" lang="en-US" altLang="zh-CN" b="1" baseline="-25000">
                  <a:solidFill>
                    <a:srgbClr val="008000"/>
                  </a:solidFill>
                  <a:ea typeface="楷体_GB2312" pitchFamily="49" charset="-122"/>
                </a:rPr>
                <a:t>1</a:t>
              </a:r>
              <a:r>
                <a:rPr kumimoji="0" lang="en-US" altLang="zh-CN" b="1" i="1">
                  <a:solidFill>
                    <a:srgbClr val="008000"/>
                  </a:solidFill>
                  <a:ea typeface="楷体_GB2312" pitchFamily="49" charset="-122"/>
                </a:rPr>
                <a:t> r</a:t>
              </a:r>
              <a:r>
                <a:rPr kumimoji="0" lang="en-US" altLang="zh-CN" b="1" baseline="-25000">
                  <a:solidFill>
                    <a:srgbClr val="008000"/>
                  </a:solidFill>
                  <a:ea typeface="楷体_GB2312" pitchFamily="49" charset="-122"/>
                </a:rPr>
                <a:t>1</a:t>
              </a:r>
              <a:endParaRPr kumimoji="0" lang="en-US" altLang="zh-CN" b="1" baseline="-25000">
                <a:solidFill>
                  <a:srgbClr val="0000FF"/>
                </a:solidFill>
                <a:ea typeface="楷体_GB2312" pitchFamily="49" charset="-122"/>
              </a:endParaRPr>
            </a:p>
          </p:txBody>
        </p:sp>
      </p:grpSp>
      <p:grpSp>
        <p:nvGrpSpPr>
          <p:cNvPr id="164886" name="Group 22"/>
          <p:cNvGrpSpPr>
            <a:grpSpLocks/>
          </p:cNvGrpSpPr>
          <p:nvPr/>
        </p:nvGrpSpPr>
        <p:grpSpPr bwMode="auto">
          <a:xfrm>
            <a:off x="1343025" y="3276600"/>
            <a:ext cx="2593975" cy="700088"/>
            <a:chOff x="1198" y="1632"/>
            <a:chExt cx="1634" cy="441"/>
          </a:xfrm>
        </p:grpSpPr>
        <p:sp>
          <p:nvSpPr>
            <p:cNvPr id="14391" name="Rectangle 23"/>
            <p:cNvSpPr>
              <a:spLocks noChangeArrowheads="1"/>
            </p:cNvSpPr>
            <p:nvPr/>
          </p:nvSpPr>
          <p:spPr bwMode="auto">
            <a:xfrm>
              <a:off x="1776" y="1767"/>
              <a:ext cx="528" cy="306"/>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sp>
          <p:nvSpPr>
            <p:cNvPr id="14392" name="Line 24"/>
            <p:cNvSpPr>
              <a:spLocks noChangeShapeType="1"/>
            </p:cNvSpPr>
            <p:nvPr/>
          </p:nvSpPr>
          <p:spPr bwMode="auto">
            <a:xfrm>
              <a:off x="1344" y="1920"/>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4393" name="Line 25"/>
            <p:cNvSpPr>
              <a:spLocks noChangeShapeType="1"/>
            </p:cNvSpPr>
            <p:nvPr/>
          </p:nvSpPr>
          <p:spPr bwMode="auto">
            <a:xfrm>
              <a:off x="2304" y="1920"/>
              <a:ext cx="528"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4394" name="Text Box 26"/>
            <p:cNvSpPr txBox="1">
              <a:spLocks noChangeArrowheads="1"/>
            </p:cNvSpPr>
            <p:nvPr/>
          </p:nvSpPr>
          <p:spPr bwMode="auto">
            <a:xfrm>
              <a:off x="1198" y="1632"/>
              <a:ext cx="56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a:t>
              </a:r>
              <a:r>
                <a:rPr kumimoji="0" lang="en-US" altLang="zh-CN" b="1" baseline="-25000">
                  <a:solidFill>
                    <a:srgbClr val="008000"/>
                  </a:solidFill>
                  <a:ea typeface="楷体_GB2312" pitchFamily="49" charset="-122"/>
                </a:rPr>
                <a:t>2</a:t>
              </a:r>
              <a:r>
                <a:rPr kumimoji="0" lang="en-US" altLang="zh-CN" b="1" i="1">
                  <a:solidFill>
                    <a:srgbClr val="008000"/>
                  </a:solidFill>
                  <a:ea typeface="楷体_GB2312" pitchFamily="49" charset="-122"/>
                </a:rPr>
                <a:t> u</a:t>
              </a:r>
              <a:r>
                <a:rPr kumimoji="0" lang="en-US" altLang="zh-CN" b="1" baseline="-25000">
                  <a:solidFill>
                    <a:srgbClr val="008000"/>
                  </a:solidFill>
                  <a:ea typeface="楷体_GB2312" pitchFamily="49" charset="-122"/>
                </a:rPr>
                <a:t>S2</a:t>
              </a:r>
              <a:endParaRPr kumimoji="0" lang="en-US" altLang="zh-CN" b="1" baseline="-25000">
                <a:solidFill>
                  <a:srgbClr val="0000FF"/>
                </a:solidFill>
                <a:ea typeface="楷体_GB2312" pitchFamily="49" charset="-122"/>
              </a:endParaRPr>
            </a:p>
          </p:txBody>
        </p:sp>
        <p:sp>
          <p:nvSpPr>
            <p:cNvPr id="14395" name="Text Box 27"/>
            <p:cNvSpPr txBox="1">
              <a:spLocks noChangeArrowheads="1"/>
            </p:cNvSpPr>
            <p:nvPr/>
          </p:nvSpPr>
          <p:spPr bwMode="auto">
            <a:xfrm>
              <a:off x="2312" y="1632"/>
              <a:ext cx="4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a:t>
              </a:r>
              <a:r>
                <a:rPr kumimoji="0" lang="en-US" altLang="zh-CN" b="1" baseline="-25000">
                  <a:solidFill>
                    <a:srgbClr val="008000"/>
                  </a:solidFill>
                  <a:ea typeface="楷体_GB2312" pitchFamily="49" charset="-122"/>
                </a:rPr>
                <a:t>2</a:t>
              </a:r>
              <a:r>
                <a:rPr kumimoji="0" lang="en-US" altLang="zh-CN" b="1" i="1">
                  <a:solidFill>
                    <a:srgbClr val="008000"/>
                  </a:solidFill>
                  <a:ea typeface="楷体_GB2312" pitchFamily="49" charset="-122"/>
                </a:rPr>
                <a:t> r</a:t>
              </a:r>
              <a:r>
                <a:rPr kumimoji="0" lang="en-US" altLang="zh-CN" b="1" baseline="-25000">
                  <a:solidFill>
                    <a:srgbClr val="008000"/>
                  </a:solidFill>
                  <a:ea typeface="楷体_GB2312" pitchFamily="49" charset="-122"/>
                </a:rPr>
                <a:t>2</a:t>
              </a:r>
              <a:endParaRPr kumimoji="0" lang="en-US" altLang="zh-CN" b="1" baseline="-25000">
                <a:solidFill>
                  <a:srgbClr val="0000FF"/>
                </a:solidFill>
                <a:ea typeface="楷体_GB2312" pitchFamily="49" charset="-122"/>
              </a:endParaRPr>
            </a:p>
          </p:txBody>
        </p:sp>
      </p:grpSp>
      <p:grpSp>
        <p:nvGrpSpPr>
          <p:cNvPr id="164892" name="Group 28"/>
          <p:cNvGrpSpPr>
            <a:grpSpLocks/>
          </p:cNvGrpSpPr>
          <p:nvPr/>
        </p:nvGrpSpPr>
        <p:grpSpPr bwMode="auto">
          <a:xfrm>
            <a:off x="1563688" y="4267200"/>
            <a:ext cx="2212975" cy="1219200"/>
            <a:chOff x="958" y="2688"/>
            <a:chExt cx="1394" cy="768"/>
          </a:xfrm>
        </p:grpSpPr>
        <p:sp>
          <p:nvSpPr>
            <p:cNvPr id="14382" name="Rectangle 29"/>
            <p:cNvSpPr>
              <a:spLocks noChangeArrowheads="1"/>
            </p:cNvSpPr>
            <p:nvPr/>
          </p:nvSpPr>
          <p:spPr bwMode="auto">
            <a:xfrm>
              <a:off x="1440" y="2736"/>
              <a:ext cx="432" cy="72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4383" name="Line 30"/>
            <p:cNvSpPr>
              <a:spLocks noChangeShapeType="1"/>
            </p:cNvSpPr>
            <p:nvPr/>
          </p:nvSpPr>
          <p:spPr bwMode="auto">
            <a:xfrm>
              <a:off x="1008" y="2976"/>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84" name="Line 31"/>
            <p:cNvSpPr>
              <a:spLocks noChangeShapeType="1"/>
            </p:cNvSpPr>
            <p:nvPr/>
          </p:nvSpPr>
          <p:spPr bwMode="auto">
            <a:xfrm>
              <a:off x="1008" y="3216"/>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85" name="Line 32"/>
            <p:cNvSpPr>
              <a:spLocks noChangeShapeType="1"/>
            </p:cNvSpPr>
            <p:nvPr/>
          </p:nvSpPr>
          <p:spPr bwMode="auto">
            <a:xfrm>
              <a:off x="1872" y="3072"/>
              <a:ext cx="480"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86" name="Text Box 33"/>
            <p:cNvSpPr txBox="1">
              <a:spLocks noChangeArrowheads="1"/>
            </p:cNvSpPr>
            <p:nvPr/>
          </p:nvSpPr>
          <p:spPr bwMode="auto">
            <a:xfrm>
              <a:off x="958" y="2688"/>
              <a:ext cx="3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u</a:t>
              </a:r>
              <a:r>
                <a:rPr kumimoji="0" lang="en-US" altLang="zh-CN" b="1" baseline="-25000">
                  <a:solidFill>
                    <a:srgbClr val="008000"/>
                  </a:solidFill>
                  <a:ea typeface="楷体_GB2312" pitchFamily="49" charset="-122"/>
                </a:rPr>
                <a:t>S1</a:t>
              </a:r>
            </a:p>
          </p:txBody>
        </p:sp>
        <p:sp>
          <p:nvSpPr>
            <p:cNvPr id="14387" name="Text Box 34"/>
            <p:cNvSpPr txBox="1">
              <a:spLocks noChangeArrowheads="1"/>
            </p:cNvSpPr>
            <p:nvPr/>
          </p:nvSpPr>
          <p:spPr bwMode="auto">
            <a:xfrm>
              <a:off x="999" y="2976"/>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endParaRPr kumimoji="0" lang="zh-CN" altLang="zh-CN" b="1">
                <a:solidFill>
                  <a:srgbClr val="0000FF"/>
                </a:solidFill>
                <a:ea typeface="楷体_GB2312" pitchFamily="49" charset="-122"/>
              </a:endParaRPr>
            </a:p>
          </p:txBody>
        </p:sp>
        <p:sp>
          <p:nvSpPr>
            <p:cNvPr id="14388" name="Text Box 35"/>
            <p:cNvSpPr txBox="1">
              <a:spLocks noChangeArrowheads="1"/>
            </p:cNvSpPr>
            <p:nvPr/>
          </p:nvSpPr>
          <p:spPr bwMode="auto">
            <a:xfrm>
              <a:off x="974" y="2928"/>
              <a:ext cx="3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u</a:t>
              </a:r>
              <a:r>
                <a:rPr kumimoji="0" lang="en-US" altLang="zh-CN" b="1" baseline="-25000">
                  <a:solidFill>
                    <a:srgbClr val="008000"/>
                  </a:solidFill>
                  <a:ea typeface="楷体_GB2312" pitchFamily="49" charset="-122"/>
                </a:rPr>
                <a:t>S2</a:t>
              </a:r>
            </a:p>
          </p:txBody>
        </p:sp>
        <p:sp>
          <p:nvSpPr>
            <p:cNvPr id="14389" name="Text Box 36"/>
            <p:cNvSpPr txBox="1">
              <a:spLocks noChangeArrowheads="1"/>
            </p:cNvSpPr>
            <p:nvPr/>
          </p:nvSpPr>
          <p:spPr bwMode="auto">
            <a:xfrm>
              <a:off x="2040" y="2832"/>
              <a:ext cx="18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r</a:t>
              </a:r>
              <a:endParaRPr kumimoji="0" lang="en-US" altLang="zh-CN" b="1" baseline="-25000">
                <a:solidFill>
                  <a:srgbClr val="008000"/>
                </a:solidFill>
                <a:ea typeface="楷体_GB2312" pitchFamily="49" charset="-122"/>
              </a:endParaRPr>
            </a:p>
          </p:txBody>
        </p:sp>
        <p:sp>
          <p:nvSpPr>
            <p:cNvPr id="14390" name="Text Box 37"/>
            <p:cNvSpPr txBox="1">
              <a:spLocks noChangeArrowheads="1"/>
            </p:cNvSpPr>
            <p:nvPr/>
          </p:nvSpPr>
          <p:spPr bwMode="auto">
            <a:xfrm>
              <a:off x="1511" y="2976"/>
              <a:ext cx="24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grpSp>
      <p:grpSp>
        <p:nvGrpSpPr>
          <p:cNvPr id="164902" name="Group 38"/>
          <p:cNvGrpSpPr>
            <a:grpSpLocks/>
          </p:cNvGrpSpPr>
          <p:nvPr/>
        </p:nvGrpSpPr>
        <p:grpSpPr bwMode="auto">
          <a:xfrm>
            <a:off x="4867275" y="4191000"/>
            <a:ext cx="2327275" cy="1219200"/>
            <a:chOff x="886" y="2688"/>
            <a:chExt cx="1466" cy="768"/>
          </a:xfrm>
        </p:grpSpPr>
        <p:sp>
          <p:nvSpPr>
            <p:cNvPr id="14373" name="Rectangle 39"/>
            <p:cNvSpPr>
              <a:spLocks noChangeArrowheads="1"/>
            </p:cNvSpPr>
            <p:nvPr/>
          </p:nvSpPr>
          <p:spPr bwMode="auto">
            <a:xfrm>
              <a:off x="1440" y="2736"/>
              <a:ext cx="432" cy="72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4374" name="Line 40"/>
            <p:cNvSpPr>
              <a:spLocks noChangeShapeType="1"/>
            </p:cNvSpPr>
            <p:nvPr/>
          </p:nvSpPr>
          <p:spPr bwMode="auto">
            <a:xfrm>
              <a:off x="1008" y="2976"/>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75" name="Line 41"/>
            <p:cNvSpPr>
              <a:spLocks noChangeShapeType="1"/>
            </p:cNvSpPr>
            <p:nvPr/>
          </p:nvSpPr>
          <p:spPr bwMode="auto">
            <a:xfrm>
              <a:off x="1008" y="3216"/>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76" name="Line 42"/>
            <p:cNvSpPr>
              <a:spLocks noChangeShapeType="1"/>
            </p:cNvSpPr>
            <p:nvPr/>
          </p:nvSpPr>
          <p:spPr bwMode="auto">
            <a:xfrm>
              <a:off x="1872" y="3072"/>
              <a:ext cx="480"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77" name="Text Box 43"/>
            <p:cNvSpPr txBox="1">
              <a:spLocks noChangeArrowheads="1"/>
            </p:cNvSpPr>
            <p:nvPr/>
          </p:nvSpPr>
          <p:spPr bwMode="auto">
            <a:xfrm>
              <a:off x="886" y="2688"/>
              <a:ext cx="50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 u</a:t>
              </a:r>
              <a:r>
                <a:rPr kumimoji="0" lang="en-US" altLang="zh-CN" b="1" baseline="-25000">
                  <a:solidFill>
                    <a:srgbClr val="008000"/>
                  </a:solidFill>
                  <a:ea typeface="楷体_GB2312" pitchFamily="49" charset="-122"/>
                </a:rPr>
                <a:t>S1</a:t>
              </a:r>
            </a:p>
          </p:txBody>
        </p:sp>
        <p:sp>
          <p:nvSpPr>
            <p:cNvPr id="14378" name="Text Box 44"/>
            <p:cNvSpPr txBox="1">
              <a:spLocks noChangeArrowheads="1"/>
            </p:cNvSpPr>
            <p:nvPr/>
          </p:nvSpPr>
          <p:spPr bwMode="auto">
            <a:xfrm>
              <a:off x="999" y="2976"/>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endParaRPr kumimoji="0" lang="zh-CN" altLang="zh-CN" b="1">
                <a:solidFill>
                  <a:srgbClr val="0000FF"/>
                </a:solidFill>
                <a:ea typeface="楷体_GB2312" pitchFamily="49" charset="-122"/>
              </a:endParaRPr>
            </a:p>
          </p:txBody>
        </p:sp>
        <p:sp>
          <p:nvSpPr>
            <p:cNvPr id="14379" name="Text Box 45"/>
            <p:cNvSpPr txBox="1">
              <a:spLocks noChangeArrowheads="1"/>
            </p:cNvSpPr>
            <p:nvPr/>
          </p:nvSpPr>
          <p:spPr bwMode="auto">
            <a:xfrm>
              <a:off x="902" y="2928"/>
              <a:ext cx="500"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 u</a:t>
              </a:r>
              <a:r>
                <a:rPr kumimoji="0" lang="en-US" altLang="zh-CN" b="1" baseline="-25000">
                  <a:solidFill>
                    <a:srgbClr val="008000"/>
                  </a:solidFill>
                  <a:ea typeface="楷体_GB2312" pitchFamily="49" charset="-122"/>
                </a:rPr>
                <a:t>S2</a:t>
              </a:r>
            </a:p>
          </p:txBody>
        </p:sp>
        <p:sp>
          <p:nvSpPr>
            <p:cNvPr id="14380" name="Text Box 46"/>
            <p:cNvSpPr txBox="1">
              <a:spLocks noChangeArrowheads="1"/>
            </p:cNvSpPr>
            <p:nvPr/>
          </p:nvSpPr>
          <p:spPr bwMode="auto">
            <a:xfrm>
              <a:off x="1968" y="2832"/>
              <a:ext cx="3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 r</a:t>
              </a:r>
              <a:endParaRPr kumimoji="0" lang="en-US" altLang="zh-CN" b="1" baseline="-25000">
                <a:solidFill>
                  <a:srgbClr val="008000"/>
                </a:solidFill>
                <a:ea typeface="楷体_GB2312" pitchFamily="49" charset="-122"/>
              </a:endParaRPr>
            </a:p>
          </p:txBody>
        </p:sp>
        <p:sp>
          <p:nvSpPr>
            <p:cNvPr id="14381" name="Text Box 47"/>
            <p:cNvSpPr txBox="1">
              <a:spLocks noChangeArrowheads="1"/>
            </p:cNvSpPr>
            <p:nvPr/>
          </p:nvSpPr>
          <p:spPr bwMode="auto">
            <a:xfrm>
              <a:off x="1511" y="2976"/>
              <a:ext cx="24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grpSp>
      <p:sp>
        <p:nvSpPr>
          <p:cNvPr id="164912" name="Text Box 48"/>
          <p:cNvSpPr txBox="1">
            <a:spLocks noChangeArrowheads="1"/>
          </p:cNvSpPr>
          <p:nvPr/>
        </p:nvSpPr>
        <p:spPr bwMode="auto">
          <a:xfrm>
            <a:off x="4662488" y="2173288"/>
            <a:ext cx="7969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b="1">
                <a:solidFill>
                  <a:srgbClr val="0000FF"/>
                </a:solidFill>
                <a:ea typeface="楷体_GB2312" pitchFamily="49" charset="-122"/>
              </a:rPr>
              <a:t>线性</a:t>
            </a:r>
          </a:p>
        </p:txBody>
      </p:sp>
      <p:sp>
        <p:nvSpPr>
          <p:cNvPr id="164913" name="Text Box 49"/>
          <p:cNvSpPr txBox="1">
            <a:spLocks noChangeArrowheads="1"/>
          </p:cNvSpPr>
          <p:nvPr/>
        </p:nvSpPr>
        <p:spPr bwMode="auto">
          <a:xfrm>
            <a:off x="608878" y="1208068"/>
            <a:ext cx="414194"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b="1" dirty="0">
                <a:solidFill>
                  <a:srgbClr val="FF3300"/>
                </a:solidFill>
              </a:rPr>
              <a:t>例</a:t>
            </a:r>
            <a:endParaRPr kumimoji="0" lang="en-US" altLang="zh-CN" b="1" dirty="0">
              <a:solidFill>
                <a:srgbClr val="FF3300"/>
              </a:solidFill>
            </a:endParaRPr>
          </a:p>
        </p:txBody>
      </p:sp>
      <p:sp>
        <p:nvSpPr>
          <p:cNvPr id="164914" name="Text Box 50"/>
          <p:cNvSpPr txBox="1">
            <a:spLocks noChangeArrowheads="1"/>
          </p:cNvSpPr>
          <p:nvPr/>
        </p:nvSpPr>
        <p:spPr bwMode="auto">
          <a:xfrm>
            <a:off x="685078" y="2968606"/>
            <a:ext cx="414194"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b="1" dirty="0">
                <a:solidFill>
                  <a:srgbClr val="FF3300"/>
                </a:solidFill>
              </a:rPr>
              <a:t>例</a:t>
            </a:r>
            <a:endParaRPr kumimoji="0" lang="en-US" altLang="zh-CN" b="1" dirty="0">
              <a:solidFill>
                <a:srgbClr val="FF3300"/>
              </a:solidFill>
            </a:endParaRPr>
          </a:p>
        </p:txBody>
      </p:sp>
      <p:sp>
        <p:nvSpPr>
          <p:cNvPr id="164915" name="Text Box 51"/>
          <p:cNvSpPr txBox="1">
            <a:spLocks noChangeArrowheads="1"/>
          </p:cNvSpPr>
          <p:nvPr/>
        </p:nvSpPr>
        <p:spPr bwMode="auto">
          <a:xfrm>
            <a:off x="761278" y="4492606"/>
            <a:ext cx="414194" cy="371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b="1" dirty="0">
                <a:solidFill>
                  <a:srgbClr val="FF3300"/>
                </a:solidFill>
              </a:rPr>
              <a:t>例</a:t>
            </a:r>
            <a:endParaRPr kumimoji="0" lang="en-US" altLang="zh-CN" b="1" dirty="0">
              <a:solidFill>
                <a:srgbClr val="FF3300"/>
              </a:solidFill>
            </a:endParaRPr>
          </a:p>
        </p:txBody>
      </p:sp>
      <p:grpSp>
        <p:nvGrpSpPr>
          <p:cNvPr id="164916" name="Group 52"/>
          <p:cNvGrpSpPr>
            <a:grpSpLocks/>
          </p:cNvGrpSpPr>
          <p:nvPr/>
        </p:nvGrpSpPr>
        <p:grpSpPr bwMode="auto">
          <a:xfrm>
            <a:off x="4954588" y="801688"/>
            <a:ext cx="2468562" cy="1219200"/>
            <a:chOff x="3466" y="744"/>
            <a:chExt cx="1555" cy="768"/>
          </a:xfrm>
        </p:grpSpPr>
        <p:sp>
          <p:nvSpPr>
            <p:cNvPr id="14364" name="Text Box 53"/>
            <p:cNvSpPr txBox="1">
              <a:spLocks noChangeArrowheads="1"/>
            </p:cNvSpPr>
            <p:nvPr/>
          </p:nvSpPr>
          <p:spPr bwMode="auto">
            <a:xfrm>
              <a:off x="4488" y="756"/>
              <a:ext cx="5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r>
                <a:rPr kumimoji="0" lang="en-US" altLang="zh-CN" b="1" baseline="-25000">
                  <a:solidFill>
                    <a:srgbClr val="0000FF"/>
                  </a:solidFill>
                  <a:ea typeface="楷体_GB2312" pitchFamily="49" charset="-122"/>
                </a:rPr>
                <a:t>1</a:t>
              </a:r>
              <a:r>
                <a:rPr kumimoji="0" lang="en-US" altLang="zh-CN" b="1">
                  <a:solidFill>
                    <a:srgbClr val="0000FF"/>
                  </a:solidFill>
                  <a:ea typeface="楷体_GB2312" pitchFamily="49" charset="-122"/>
                </a:rPr>
                <a:t>+</a:t>
              </a:r>
              <a:r>
                <a:rPr kumimoji="0" lang="en-US" altLang="zh-CN" b="1" baseline="-25000">
                  <a:solidFill>
                    <a:srgbClr val="0000FF"/>
                  </a:solidFill>
                  <a:ea typeface="楷体_GB2312" pitchFamily="49" charset="-122"/>
                </a:rPr>
                <a:t> </a:t>
              </a:r>
              <a:r>
                <a:rPr kumimoji="0" lang="en-US" altLang="zh-CN" b="1" i="1">
                  <a:solidFill>
                    <a:srgbClr val="0000FF"/>
                  </a:solidFill>
                  <a:ea typeface="楷体_GB2312" pitchFamily="49" charset="-122"/>
                </a:rPr>
                <a:t>r</a:t>
              </a:r>
              <a:r>
                <a:rPr kumimoji="0" lang="en-US" altLang="zh-CN" b="1" baseline="-25000">
                  <a:solidFill>
                    <a:srgbClr val="0000FF"/>
                  </a:solidFill>
                  <a:ea typeface="楷体_GB2312" pitchFamily="49" charset="-122"/>
                </a:rPr>
                <a:t>2</a:t>
              </a:r>
            </a:p>
          </p:txBody>
        </p:sp>
        <p:sp>
          <p:nvSpPr>
            <p:cNvPr id="14365" name="Rectangle 54"/>
            <p:cNvSpPr>
              <a:spLocks noChangeArrowheads="1"/>
            </p:cNvSpPr>
            <p:nvPr/>
          </p:nvSpPr>
          <p:spPr bwMode="auto">
            <a:xfrm>
              <a:off x="3948" y="792"/>
              <a:ext cx="432" cy="72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4366" name="Line 55"/>
            <p:cNvSpPr>
              <a:spLocks noChangeShapeType="1"/>
            </p:cNvSpPr>
            <p:nvPr/>
          </p:nvSpPr>
          <p:spPr bwMode="auto">
            <a:xfrm>
              <a:off x="3516" y="1032"/>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67" name="Line 56"/>
            <p:cNvSpPr>
              <a:spLocks noChangeShapeType="1"/>
            </p:cNvSpPr>
            <p:nvPr/>
          </p:nvSpPr>
          <p:spPr bwMode="auto">
            <a:xfrm>
              <a:off x="3516" y="1272"/>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68" name="Line 57"/>
            <p:cNvSpPr>
              <a:spLocks noChangeShapeType="1"/>
            </p:cNvSpPr>
            <p:nvPr/>
          </p:nvSpPr>
          <p:spPr bwMode="auto">
            <a:xfrm>
              <a:off x="4380" y="1128"/>
              <a:ext cx="480"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69" name="Text Box 58"/>
            <p:cNvSpPr txBox="1">
              <a:spLocks noChangeArrowheads="1"/>
            </p:cNvSpPr>
            <p:nvPr/>
          </p:nvSpPr>
          <p:spPr bwMode="auto">
            <a:xfrm>
              <a:off x="3466" y="744"/>
              <a:ext cx="3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6600FF"/>
                  </a:solidFill>
                  <a:ea typeface="楷体_GB2312" pitchFamily="49" charset="-122"/>
                </a:rPr>
                <a:t>u</a:t>
              </a:r>
              <a:r>
                <a:rPr kumimoji="0" lang="en-US" altLang="zh-CN" b="1" baseline="-25000">
                  <a:solidFill>
                    <a:srgbClr val="0000FF"/>
                  </a:solidFill>
                  <a:ea typeface="楷体_GB2312" pitchFamily="49" charset="-122"/>
                </a:rPr>
                <a:t>S</a:t>
              </a:r>
              <a:r>
                <a:rPr kumimoji="0" lang="en-US" altLang="zh-CN" b="1" baseline="-25000">
                  <a:solidFill>
                    <a:srgbClr val="6600FF"/>
                  </a:solidFill>
                  <a:ea typeface="楷体_GB2312" pitchFamily="49" charset="-122"/>
                </a:rPr>
                <a:t>1</a:t>
              </a:r>
            </a:p>
          </p:txBody>
        </p:sp>
        <p:sp>
          <p:nvSpPr>
            <p:cNvPr id="14370" name="Text Box 59"/>
            <p:cNvSpPr txBox="1">
              <a:spLocks noChangeArrowheads="1"/>
            </p:cNvSpPr>
            <p:nvPr/>
          </p:nvSpPr>
          <p:spPr bwMode="auto">
            <a:xfrm>
              <a:off x="3507" y="1032"/>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endParaRPr kumimoji="0" lang="zh-CN" altLang="zh-CN" b="1">
                <a:solidFill>
                  <a:srgbClr val="0000FF"/>
                </a:solidFill>
                <a:ea typeface="楷体_GB2312" pitchFamily="49" charset="-122"/>
              </a:endParaRPr>
            </a:p>
          </p:txBody>
        </p:sp>
        <p:sp>
          <p:nvSpPr>
            <p:cNvPr id="14371" name="Text Box 60"/>
            <p:cNvSpPr txBox="1">
              <a:spLocks noChangeArrowheads="1"/>
            </p:cNvSpPr>
            <p:nvPr/>
          </p:nvSpPr>
          <p:spPr bwMode="auto">
            <a:xfrm>
              <a:off x="3482" y="984"/>
              <a:ext cx="35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6600FF"/>
                  </a:solidFill>
                  <a:ea typeface="楷体_GB2312" pitchFamily="49" charset="-122"/>
                </a:rPr>
                <a:t>u</a:t>
              </a:r>
              <a:r>
                <a:rPr kumimoji="0" lang="en-US" altLang="zh-CN" b="1" baseline="-25000">
                  <a:solidFill>
                    <a:srgbClr val="0000FF"/>
                  </a:solidFill>
                  <a:ea typeface="楷体_GB2312" pitchFamily="49" charset="-122"/>
                </a:rPr>
                <a:t>S</a:t>
              </a:r>
              <a:r>
                <a:rPr kumimoji="0" lang="en-US" altLang="zh-CN" b="1" baseline="-25000">
                  <a:solidFill>
                    <a:srgbClr val="6600FF"/>
                  </a:solidFill>
                  <a:ea typeface="楷体_GB2312" pitchFamily="49" charset="-122"/>
                </a:rPr>
                <a:t>2</a:t>
              </a:r>
            </a:p>
          </p:txBody>
        </p:sp>
        <p:sp>
          <p:nvSpPr>
            <p:cNvPr id="14372" name="Text Box 61"/>
            <p:cNvSpPr txBox="1">
              <a:spLocks noChangeArrowheads="1"/>
            </p:cNvSpPr>
            <p:nvPr/>
          </p:nvSpPr>
          <p:spPr bwMode="auto">
            <a:xfrm>
              <a:off x="4019" y="1032"/>
              <a:ext cx="24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grpSp>
      <p:grpSp>
        <p:nvGrpSpPr>
          <p:cNvPr id="164926" name="Group 62"/>
          <p:cNvGrpSpPr>
            <a:grpSpLocks/>
          </p:cNvGrpSpPr>
          <p:nvPr/>
        </p:nvGrpSpPr>
        <p:grpSpPr bwMode="auto">
          <a:xfrm>
            <a:off x="4638675" y="2574925"/>
            <a:ext cx="3387725" cy="1238250"/>
            <a:chOff x="3099" y="2508"/>
            <a:chExt cx="2134" cy="780"/>
          </a:xfrm>
        </p:grpSpPr>
        <p:sp>
          <p:nvSpPr>
            <p:cNvPr id="14355" name="Text Box 63"/>
            <p:cNvSpPr txBox="1">
              <a:spLocks noChangeArrowheads="1"/>
            </p:cNvSpPr>
            <p:nvPr/>
          </p:nvSpPr>
          <p:spPr bwMode="auto">
            <a:xfrm>
              <a:off x="3099" y="2760"/>
              <a:ext cx="54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a:t>
              </a:r>
              <a:r>
                <a:rPr kumimoji="0" lang="en-US" altLang="zh-CN" b="1" baseline="-25000">
                  <a:solidFill>
                    <a:srgbClr val="008000"/>
                  </a:solidFill>
                  <a:ea typeface="楷体_GB2312" pitchFamily="49" charset="-122"/>
                </a:rPr>
                <a:t>2 </a:t>
              </a:r>
              <a:r>
                <a:rPr kumimoji="0" lang="en-US" altLang="zh-CN" b="1" i="1">
                  <a:solidFill>
                    <a:srgbClr val="008000"/>
                  </a:solidFill>
                  <a:ea typeface="楷体_GB2312" pitchFamily="49" charset="-122"/>
                </a:rPr>
                <a:t>u</a:t>
              </a:r>
              <a:r>
                <a:rPr kumimoji="0" lang="en-US" altLang="zh-CN" b="1" baseline="-25000">
                  <a:solidFill>
                    <a:srgbClr val="008000"/>
                  </a:solidFill>
                  <a:ea typeface="楷体_GB2312" pitchFamily="49" charset="-122"/>
                </a:rPr>
                <a:t>S2</a:t>
              </a:r>
            </a:p>
          </p:txBody>
        </p:sp>
        <p:sp>
          <p:nvSpPr>
            <p:cNvPr id="14356" name="Text Box 64"/>
            <p:cNvSpPr txBox="1">
              <a:spLocks noChangeArrowheads="1"/>
            </p:cNvSpPr>
            <p:nvPr/>
          </p:nvSpPr>
          <p:spPr bwMode="auto">
            <a:xfrm>
              <a:off x="4300" y="2556"/>
              <a:ext cx="93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a:t>
              </a:r>
              <a:r>
                <a:rPr kumimoji="0" lang="en-US" altLang="zh-CN" b="1" baseline="-25000">
                  <a:solidFill>
                    <a:srgbClr val="008000"/>
                  </a:solidFill>
                  <a:ea typeface="楷体_GB2312" pitchFamily="49" charset="-122"/>
                </a:rPr>
                <a:t>1</a:t>
              </a:r>
              <a:r>
                <a:rPr kumimoji="0" lang="en-US" altLang="zh-CN" b="1" i="1">
                  <a:solidFill>
                    <a:srgbClr val="008000"/>
                  </a:solidFill>
                  <a:ea typeface="楷体_GB2312" pitchFamily="49" charset="-122"/>
                </a:rPr>
                <a:t> r</a:t>
              </a:r>
              <a:r>
                <a:rPr kumimoji="0" lang="en-US" altLang="zh-CN" b="1" baseline="-25000">
                  <a:solidFill>
                    <a:srgbClr val="008000"/>
                  </a:solidFill>
                  <a:ea typeface="楷体_GB2312" pitchFamily="49" charset="-122"/>
                </a:rPr>
                <a:t>1</a:t>
              </a:r>
              <a:r>
                <a:rPr kumimoji="0" lang="en-US" altLang="zh-CN" b="1">
                  <a:solidFill>
                    <a:srgbClr val="008000"/>
                  </a:solidFill>
                  <a:ea typeface="楷体_GB2312" pitchFamily="49" charset="-122"/>
                </a:rPr>
                <a:t>+</a:t>
              </a:r>
              <a:r>
                <a:rPr kumimoji="0" lang="en-US" altLang="zh-CN" b="1" baseline="-25000">
                  <a:solidFill>
                    <a:srgbClr val="008000"/>
                  </a:solidFill>
                  <a:ea typeface="楷体_GB2312" pitchFamily="49" charset="-122"/>
                </a:rPr>
                <a:t> </a:t>
              </a:r>
              <a:r>
                <a:rPr kumimoji="0" lang="en-US" altLang="zh-CN" b="1" i="1">
                  <a:solidFill>
                    <a:srgbClr val="008000"/>
                  </a:solidFill>
                  <a:ea typeface="楷体_GB2312" pitchFamily="49" charset="-122"/>
                </a:rPr>
                <a:t>k</a:t>
              </a:r>
              <a:r>
                <a:rPr kumimoji="0" lang="en-US" altLang="zh-CN" b="1" baseline="-25000">
                  <a:solidFill>
                    <a:srgbClr val="008000"/>
                  </a:solidFill>
                  <a:ea typeface="楷体_GB2312" pitchFamily="49" charset="-122"/>
                </a:rPr>
                <a:t>2 </a:t>
              </a:r>
              <a:r>
                <a:rPr kumimoji="0" lang="en-US" altLang="zh-CN" b="1" i="1">
                  <a:solidFill>
                    <a:srgbClr val="008000"/>
                  </a:solidFill>
                  <a:ea typeface="楷体_GB2312" pitchFamily="49" charset="-122"/>
                </a:rPr>
                <a:t>r</a:t>
              </a:r>
              <a:r>
                <a:rPr kumimoji="0" lang="en-US" altLang="zh-CN" b="1" baseline="-25000">
                  <a:solidFill>
                    <a:srgbClr val="008000"/>
                  </a:solidFill>
                  <a:ea typeface="楷体_GB2312" pitchFamily="49" charset="-122"/>
                </a:rPr>
                <a:t>2</a:t>
              </a:r>
              <a:endParaRPr kumimoji="0" lang="en-US" altLang="zh-CN" b="1" baseline="-25000">
                <a:solidFill>
                  <a:srgbClr val="0000FF"/>
                </a:solidFill>
                <a:ea typeface="楷体_GB2312" pitchFamily="49" charset="-122"/>
              </a:endParaRPr>
            </a:p>
          </p:txBody>
        </p:sp>
        <p:sp>
          <p:nvSpPr>
            <p:cNvPr id="14357" name="Rectangle 65"/>
            <p:cNvSpPr>
              <a:spLocks noChangeArrowheads="1"/>
            </p:cNvSpPr>
            <p:nvPr/>
          </p:nvSpPr>
          <p:spPr bwMode="auto">
            <a:xfrm>
              <a:off x="3792" y="2568"/>
              <a:ext cx="432" cy="720"/>
            </a:xfrm>
            <a:prstGeom prst="rect">
              <a:avLst/>
            </a:prstGeom>
            <a:solidFill>
              <a:srgbClr val="CC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endParaRPr lang="zh-CN" altLang="en-US"/>
            </a:p>
          </p:txBody>
        </p:sp>
        <p:sp>
          <p:nvSpPr>
            <p:cNvPr id="14358" name="Line 66"/>
            <p:cNvSpPr>
              <a:spLocks noChangeShapeType="1"/>
            </p:cNvSpPr>
            <p:nvPr/>
          </p:nvSpPr>
          <p:spPr bwMode="auto">
            <a:xfrm>
              <a:off x="3360" y="2808"/>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59" name="Line 67"/>
            <p:cNvSpPr>
              <a:spLocks noChangeShapeType="1"/>
            </p:cNvSpPr>
            <p:nvPr/>
          </p:nvSpPr>
          <p:spPr bwMode="auto">
            <a:xfrm>
              <a:off x="3360" y="3048"/>
              <a:ext cx="43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60" name="Line 68"/>
            <p:cNvSpPr>
              <a:spLocks noChangeShapeType="1"/>
            </p:cNvSpPr>
            <p:nvPr/>
          </p:nvSpPr>
          <p:spPr bwMode="auto">
            <a:xfrm>
              <a:off x="4224" y="2904"/>
              <a:ext cx="480"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14361" name="Text Box 69"/>
            <p:cNvSpPr txBox="1">
              <a:spLocks noChangeArrowheads="1"/>
            </p:cNvSpPr>
            <p:nvPr/>
          </p:nvSpPr>
          <p:spPr bwMode="auto">
            <a:xfrm>
              <a:off x="3351" y="2808"/>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endParaRPr kumimoji="0" lang="zh-CN" altLang="zh-CN" b="1">
                <a:solidFill>
                  <a:srgbClr val="0000FF"/>
                </a:solidFill>
                <a:ea typeface="楷体_GB2312" pitchFamily="49" charset="-122"/>
              </a:endParaRPr>
            </a:p>
          </p:txBody>
        </p:sp>
        <p:sp>
          <p:nvSpPr>
            <p:cNvPr id="14362" name="Text Box 70"/>
            <p:cNvSpPr txBox="1">
              <a:spLocks noChangeArrowheads="1"/>
            </p:cNvSpPr>
            <p:nvPr/>
          </p:nvSpPr>
          <p:spPr bwMode="auto">
            <a:xfrm>
              <a:off x="3863" y="2808"/>
              <a:ext cx="24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00FF"/>
                  </a:solidFill>
                  <a:ea typeface="楷体_GB2312" pitchFamily="49" charset="-122"/>
                </a:rPr>
                <a:t>R</a:t>
              </a:r>
              <a:endParaRPr kumimoji="0" lang="en-US" altLang="zh-CN" b="1">
                <a:solidFill>
                  <a:srgbClr val="0000FF"/>
                </a:solidFill>
                <a:ea typeface="楷体_GB2312" pitchFamily="49" charset="-122"/>
              </a:endParaRPr>
            </a:p>
          </p:txBody>
        </p:sp>
        <p:sp>
          <p:nvSpPr>
            <p:cNvPr id="14363" name="Text Box 71"/>
            <p:cNvSpPr txBox="1">
              <a:spLocks noChangeArrowheads="1"/>
            </p:cNvSpPr>
            <p:nvPr/>
          </p:nvSpPr>
          <p:spPr bwMode="auto">
            <a:xfrm>
              <a:off x="3103" y="2508"/>
              <a:ext cx="56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b="1" i="1">
                  <a:solidFill>
                    <a:srgbClr val="008000"/>
                  </a:solidFill>
                  <a:ea typeface="楷体_GB2312" pitchFamily="49" charset="-122"/>
                </a:rPr>
                <a:t>k</a:t>
              </a:r>
              <a:r>
                <a:rPr kumimoji="0" lang="en-US" altLang="zh-CN" b="1" baseline="-25000">
                  <a:solidFill>
                    <a:srgbClr val="008000"/>
                  </a:solidFill>
                  <a:ea typeface="楷体_GB2312" pitchFamily="49" charset="-122"/>
                </a:rPr>
                <a:t>1</a:t>
              </a:r>
              <a:r>
                <a:rPr kumimoji="0" lang="en-US" altLang="zh-CN" b="1" i="1">
                  <a:solidFill>
                    <a:srgbClr val="008000"/>
                  </a:solidFill>
                  <a:ea typeface="楷体_GB2312" pitchFamily="49" charset="-122"/>
                </a:rPr>
                <a:t> u</a:t>
              </a:r>
              <a:r>
                <a:rPr kumimoji="0" lang="en-US" altLang="zh-CN" b="1" baseline="-25000">
                  <a:solidFill>
                    <a:srgbClr val="008000"/>
                  </a:solidFill>
                  <a:ea typeface="楷体_GB2312" pitchFamily="49" charset="-122"/>
                </a:rPr>
                <a:t>S1</a:t>
              </a:r>
            </a:p>
          </p:txBody>
        </p:sp>
      </p:grpSp>
    </p:spTree>
    <p:extLst>
      <p:ext uri="{BB962C8B-B14F-4D97-AF65-F5344CB8AC3E}">
        <p14:creationId xmlns:p14="http://schemas.microsoft.com/office/powerpoint/2010/main" val="258896047"/>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913">
                                            <p:txEl>
                                              <p:pRg st="0" end="0"/>
                                            </p:txEl>
                                          </p:spTgt>
                                        </p:tgtEl>
                                        <p:attrNameLst>
                                          <p:attrName>style.visibility</p:attrName>
                                        </p:attrNameLst>
                                      </p:cBhvr>
                                      <p:to>
                                        <p:strVal val="visible"/>
                                      </p:to>
                                    </p:set>
                                    <p:animEffect transition="in" filter="wipe(left)">
                                      <p:cBhvr>
                                        <p:cTn id="7" dur="500"/>
                                        <p:tgtEl>
                                          <p:spTgt spid="16491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4868"/>
                                        </p:tgtEl>
                                        <p:attrNameLst>
                                          <p:attrName>style.visibility</p:attrName>
                                        </p:attrNameLst>
                                      </p:cBhvr>
                                      <p:to>
                                        <p:strVal val="visible"/>
                                      </p:to>
                                    </p:set>
                                    <p:animEffect transition="in" filter="wipe(left)">
                                      <p:cBhvr>
                                        <p:cTn id="12" dur="500"/>
                                        <p:tgtEl>
                                          <p:spTgt spid="1648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4874"/>
                                        </p:tgtEl>
                                        <p:attrNameLst>
                                          <p:attrName>style.visibility</p:attrName>
                                        </p:attrNameLst>
                                      </p:cBhvr>
                                      <p:to>
                                        <p:strVal val="visible"/>
                                      </p:to>
                                    </p:set>
                                    <p:animEffect transition="in" filter="wipe(left)">
                                      <p:cBhvr>
                                        <p:cTn id="17" dur="500"/>
                                        <p:tgtEl>
                                          <p:spTgt spid="16487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4916"/>
                                        </p:tgtEl>
                                        <p:attrNameLst>
                                          <p:attrName>style.visibility</p:attrName>
                                        </p:attrNameLst>
                                      </p:cBhvr>
                                      <p:to>
                                        <p:strVal val="visible"/>
                                      </p:to>
                                    </p:set>
                                    <p:animEffect transition="in" filter="wipe(left)">
                                      <p:cBhvr>
                                        <p:cTn id="22" dur="500"/>
                                        <p:tgtEl>
                                          <p:spTgt spid="1649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4914">
                                            <p:txEl>
                                              <p:pRg st="0" end="0"/>
                                            </p:txEl>
                                          </p:spTgt>
                                        </p:tgtEl>
                                        <p:attrNameLst>
                                          <p:attrName>style.visibility</p:attrName>
                                        </p:attrNameLst>
                                      </p:cBhvr>
                                      <p:to>
                                        <p:strVal val="visible"/>
                                      </p:to>
                                    </p:set>
                                    <p:animEffect transition="in" filter="wipe(left)">
                                      <p:cBhvr>
                                        <p:cTn id="27" dur="500"/>
                                        <p:tgtEl>
                                          <p:spTgt spid="164914">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64880"/>
                                        </p:tgtEl>
                                        <p:attrNameLst>
                                          <p:attrName>style.visibility</p:attrName>
                                        </p:attrNameLst>
                                      </p:cBhvr>
                                      <p:to>
                                        <p:strVal val="visible"/>
                                      </p:to>
                                    </p:set>
                                    <p:animEffect transition="in" filter="wipe(left)">
                                      <p:cBhvr>
                                        <p:cTn id="32" dur="500"/>
                                        <p:tgtEl>
                                          <p:spTgt spid="16488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64886"/>
                                        </p:tgtEl>
                                        <p:attrNameLst>
                                          <p:attrName>style.visibility</p:attrName>
                                        </p:attrNameLst>
                                      </p:cBhvr>
                                      <p:to>
                                        <p:strVal val="visible"/>
                                      </p:to>
                                    </p:set>
                                    <p:animEffect transition="in" filter="wipe(left)">
                                      <p:cBhvr>
                                        <p:cTn id="37" dur="500"/>
                                        <p:tgtEl>
                                          <p:spTgt spid="16488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4912">
                                            <p:txEl>
                                              <p:pRg st="0" end="0"/>
                                            </p:txEl>
                                          </p:spTgt>
                                        </p:tgtEl>
                                        <p:attrNameLst>
                                          <p:attrName>style.visibility</p:attrName>
                                        </p:attrNameLst>
                                      </p:cBhvr>
                                      <p:to>
                                        <p:strVal val="visible"/>
                                      </p:to>
                                    </p:set>
                                    <p:animEffect transition="in" filter="wipe(left)">
                                      <p:cBhvr>
                                        <p:cTn id="42" dur="500"/>
                                        <p:tgtEl>
                                          <p:spTgt spid="164912">
                                            <p:txEl>
                                              <p:pRg st="0" end="0"/>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64926"/>
                                        </p:tgtEl>
                                        <p:attrNameLst>
                                          <p:attrName>style.visibility</p:attrName>
                                        </p:attrNameLst>
                                      </p:cBhvr>
                                      <p:to>
                                        <p:strVal val="visible"/>
                                      </p:to>
                                    </p:set>
                                    <p:animEffect transition="in" filter="wipe(left)">
                                      <p:cBhvr>
                                        <p:cTn id="47" dur="500"/>
                                        <p:tgtEl>
                                          <p:spTgt spid="16492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4915">
                                            <p:txEl>
                                              <p:pRg st="0" end="0"/>
                                            </p:txEl>
                                          </p:spTgt>
                                        </p:tgtEl>
                                        <p:attrNameLst>
                                          <p:attrName>style.visibility</p:attrName>
                                        </p:attrNameLst>
                                      </p:cBhvr>
                                      <p:to>
                                        <p:strVal val="visible"/>
                                      </p:to>
                                    </p:set>
                                    <p:animEffect transition="in" filter="wipe(left)">
                                      <p:cBhvr>
                                        <p:cTn id="52" dur="500"/>
                                        <p:tgtEl>
                                          <p:spTgt spid="164915">
                                            <p:txEl>
                                              <p:pRg st="0" end="0"/>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164892"/>
                                        </p:tgtEl>
                                        <p:attrNameLst>
                                          <p:attrName>style.visibility</p:attrName>
                                        </p:attrNameLst>
                                      </p:cBhvr>
                                      <p:to>
                                        <p:strVal val="visible"/>
                                      </p:to>
                                    </p:set>
                                    <p:animEffect transition="in" filter="wipe(left)">
                                      <p:cBhvr>
                                        <p:cTn id="57" dur="500"/>
                                        <p:tgtEl>
                                          <p:spTgt spid="16489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64902"/>
                                        </p:tgtEl>
                                        <p:attrNameLst>
                                          <p:attrName>style.visibility</p:attrName>
                                        </p:attrNameLst>
                                      </p:cBhvr>
                                      <p:to>
                                        <p:strVal val="visible"/>
                                      </p:to>
                                    </p:set>
                                    <p:animEffect transition="in" filter="wipe(left)">
                                      <p:cBhvr>
                                        <p:cTn id="62" dur="500"/>
                                        <p:tgtEl>
                                          <p:spTgt spid="16490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4867">
                                            <p:txEl>
                                              <p:pRg st="0" end="0"/>
                                            </p:txEl>
                                          </p:spTgt>
                                        </p:tgtEl>
                                        <p:attrNameLst>
                                          <p:attrName>style.visibility</p:attrName>
                                        </p:attrNameLst>
                                      </p:cBhvr>
                                      <p:to>
                                        <p:strVal val="visible"/>
                                      </p:to>
                                    </p:set>
                                    <p:animEffect transition="in" filter="wipe(left)">
                                      <p:cBhvr>
                                        <p:cTn id="67" dur="500"/>
                                        <p:tgtEl>
                                          <p:spTgt spid="16486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autoUpdateAnimBg="0"/>
      <p:bldP spid="164912" grpId="0" build="p" autoUpdateAnimBg="0"/>
      <p:bldP spid="164913" grpId="0" build="p" autoUpdateAnimBg="0"/>
      <p:bldP spid="164914" grpId="0" build="p" autoUpdateAnimBg="0"/>
      <p:bldP spid="164915" grpId="0" build="p"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9C77B1-364D-43BF-9839-8C356118F1C9}"/>
              </a:ext>
            </a:extLst>
          </p:cNvPr>
          <p:cNvSpPr>
            <a:spLocks noGrp="1"/>
          </p:cNvSpPr>
          <p:nvPr>
            <p:ph type="dt" sz="half" idx="10"/>
          </p:nvPr>
        </p:nvSpPr>
        <p:spPr/>
        <p:txBody>
          <a:bodyPr/>
          <a:lstStyle/>
          <a:p>
            <a:pPr>
              <a:defRPr/>
            </a:pPr>
            <a:fld id="{5E020615-ED72-432F-91DD-A8E3097427B1}" type="datetime1">
              <a:rPr lang="zh-CN" altLang="en-US" smtClean="0"/>
              <a:pPr>
                <a:defRPr/>
              </a:pPr>
              <a:t>2021/3/24</a:t>
            </a:fld>
            <a:endParaRPr lang="en-US" altLang="zh-CN"/>
          </a:p>
        </p:txBody>
      </p:sp>
      <p:sp>
        <p:nvSpPr>
          <p:cNvPr id="3" name="页脚占位符 2">
            <a:extLst>
              <a:ext uri="{FF2B5EF4-FFF2-40B4-BE49-F238E27FC236}">
                <a16:creationId xmlns:a16="http://schemas.microsoft.com/office/drawing/2014/main" id="{FFB867C2-5A6E-4309-B263-B14DAA1D2772}"/>
              </a:ext>
            </a:extLst>
          </p:cNvPr>
          <p:cNvSpPr>
            <a:spLocks noGrp="1"/>
          </p:cNvSpPr>
          <p:nvPr>
            <p:ph type="ftr" sz="quarter" idx="11"/>
          </p:nvPr>
        </p:nvSpPr>
        <p:spPr/>
        <p:txBody>
          <a:bodyPr/>
          <a:lstStyle/>
          <a:p>
            <a:pPr>
              <a:defRPr/>
            </a:pPr>
            <a:endParaRPr lang="en-US" altLang="zh-CN"/>
          </a:p>
        </p:txBody>
      </p:sp>
      <p:sp>
        <p:nvSpPr>
          <p:cNvPr id="4" name="灯片编号占位符 3">
            <a:extLst>
              <a:ext uri="{FF2B5EF4-FFF2-40B4-BE49-F238E27FC236}">
                <a16:creationId xmlns:a16="http://schemas.microsoft.com/office/drawing/2014/main" id="{86CDBE09-3828-4EE4-BD38-3DA227F91007}"/>
              </a:ext>
            </a:extLst>
          </p:cNvPr>
          <p:cNvSpPr>
            <a:spLocks noGrp="1"/>
          </p:cNvSpPr>
          <p:nvPr>
            <p:ph type="sldNum" sz="quarter" idx="12"/>
          </p:nvPr>
        </p:nvSpPr>
        <p:spPr/>
        <p:txBody>
          <a:bodyPr/>
          <a:lstStyle/>
          <a:p>
            <a:pPr>
              <a:defRPr/>
            </a:pPr>
            <a:fld id="{B4B5B99C-C018-46FE-A410-7164F4757571}" type="slidenum">
              <a:rPr lang="en-US" altLang="zh-CN" smtClean="0"/>
              <a:pPr>
                <a:defRPr/>
              </a:pPr>
              <a:t>60</a:t>
            </a:fld>
            <a:endParaRPr lang="en-US" altLang="zh-CN"/>
          </a:p>
        </p:txBody>
      </p:sp>
      <p:pic>
        <p:nvPicPr>
          <p:cNvPr id="5" name="图片 4">
            <a:extLst>
              <a:ext uri="{FF2B5EF4-FFF2-40B4-BE49-F238E27FC236}">
                <a16:creationId xmlns:a16="http://schemas.microsoft.com/office/drawing/2014/main" id="{A17120AB-0CA6-4F32-9C50-4694DEA02F7E}"/>
              </a:ext>
            </a:extLst>
          </p:cNvPr>
          <p:cNvPicPr>
            <a:picLocks noChangeAspect="1"/>
          </p:cNvPicPr>
          <p:nvPr/>
        </p:nvPicPr>
        <p:blipFill>
          <a:blip r:embed="rId2"/>
          <a:stretch>
            <a:fillRect/>
          </a:stretch>
        </p:blipFill>
        <p:spPr>
          <a:xfrm>
            <a:off x="-17656" y="1484784"/>
            <a:ext cx="9144000" cy="3384376"/>
          </a:xfrm>
          <a:prstGeom prst="rect">
            <a:avLst/>
          </a:prstGeom>
        </p:spPr>
      </p:pic>
    </p:spTree>
    <p:extLst>
      <p:ext uri="{BB962C8B-B14F-4D97-AF65-F5344CB8AC3E}">
        <p14:creationId xmlns:p14="http://schemas.microsoft.com/office/powerpoint/2010/main" val="24612842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9C77B1-364D-43BF-9839-8C356118F1C9}"/>
              </a:ext>
            </a:extLst>
          </p:cNvPr>
          <p:cNvSpPr>
            <a:spLocks noGrp="1"/>
          </p:cNvSpPr>
          <p:nvPr>
            <p:ph type="dt" sz="half" idx="10"/>
          </p:nvPr>
        </p:nvSpPr>
        <p:spPr/>
        <p:txBody>
          <a:bodyPr/>
          <a:lstStyle/>
          <a:p>
            <a:pPr>
              <a:defRPr/>
            </a:pPr>
            <a:fld id="{5E020615-ED72-432F-91DD-A8E3097427B1}" type="datetime1">
              <a:rPr lang="zh-CN" altLang="en-US" smtClean="0"/>
              <a:pPr>
                <a:defRPr/>
              </a:pPr>
              <a:t>2021/3/24</a:t>
            </a:fld>
            <a:endParaRPr lang="en-US" altLang="zh-CN"/>
          </a:p>
        </p:txBody>
      </p:sp>
      <p:sp>
        <p:nvSpPr>
          <p:cNvPr id="3" name="页脚占位符 2">
            <a:extLst>
              <a:ext uri="{FF2B5EF4-FFF2-40B4-BE49-F238E27FC236}">
                <a16:creationId xmlns:a16="http://schemas.microsoft.com/office/drawing/2014/main" id="{FFB867C2-5A6E-4309-B263-B14DAA1D2772}"/>
              </a:ext>
            </a:extLst>
          </p:cNvPr>
          <p:cNvSpPr>
            <a:spLocks noGrp="1"/>
          </p:cNvSpPr>
          <p:nvPr>
            <p:ph type="ftr" sz="quarter" idx="11"/>
          </p:nvPr>
        </p:nvSpPr>
        <p:spPr/>
        <p:txBody>
          <a:bodyPr/>
          <a:lstStyle/>
          <a:p>
            <a:pPr>
              <a:defRPr/>
            </a:pPr>
            <a:endParaRPr lang="en-US" altLang="zh-CN"/>
          </a:p>
        </p:txBody>
      </p:sp>
      <p:sp>
        <p:nvSpPr>
          <p:cNvPr id="4" name="灯片编号占位符 3">
            <a:extLst>
              <a:ext uri="{FF2B5EF4-FFF2-40B4-BE49-F238E27FC236}">
                <a16:creationId xmlns:a16="http://schemas.microsoft.com/office/drawing/2014/main" id="{86CDBE09-3828-4EE4-BD38-3DA227F91007}"/>
              </a:ext>
            </a:extLst>
          </p:cNvPr>
          <p:cNvSpPr>
            <a:spLocks noGrp="1"/>
          </p:cNvSpPr>
          <p:nvPr>
            <p:ph type="sldNum" sz="quarter" idx="12"/>
          </p:nvPr>
        </p:nvSpPr>
        <p:spPr/>
        <p:txBody>
          <a:bodyPr/>
          <a:lstStyle/>
          <a:p>
            <a:pPr>
              <a:defRPr/>
            </a:pPr>
            <a:fld id="{B4B5B99C-C018-46FE-A410-7164F4757571}" type="slidenum">
              <a:rPr lang="en-US" altLang="zh-CN" smtClean="0"/>
              <a:pPr>
                <a:defRPr/>
              </a:pPr>
              <a:t>61</a:t>
            </a:fld>
            <a:endParaRPr lang="en-US" altLang="zh-CN"/>
          </a:p>
        </p:txBody>
      </p:sp>
      <p:pic>
        <p:nvPicPr>
          <p:cNvPr id="6" name="图片 5">
            <a:extLst>
              <a:ext uri="{FF2B5EF4-FFF2-40B4-BE49-F238E27FC236}">
                <a16:creationId xmlns:a16="http://schemas.microsoft.com/office/drawing/2014/main" id="{7C373A05-B738-4089-8561-90D29367312A}"/>
              </a:ext>
            </a:extLst>
          </p:cNvPr>
          <p:cNvPicPr>
            <a:picLocks noChangeAspect="1"/>
          </p:cNvPicPr>
          <p:nvPr/>
        </p:nvPicPr>
        <p:blipFill>
          <a:blip r:embed="rId2"/>
          <a:stretch>
            <a:fillRect/>
          </a:stretch>
        </p:blipFill>
        <p:spPr>
          <a:xfrm>
            <a:off x="0" y="626494"/>
            <a:ext cx="9144000" cy="5605012"/>
          </a:xfrm>
          <a:prstGeom prst="rect">
            <a:avLst/>
          </a:prstGeom>
        </p:spPr>
      </p:pic>
    </p:spTree>
    <p:extLst>
      <p:ext uri="{BB962C8B-B14F-4D97-AF65-F5344CB8AC3E}">
        <p14:creationId xmlns:p14="http://schemas.microsoft.com/office/powerpoint/2010/main" val="29188505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日期占位符 3">
            <a:extLst>
              <a:ext uri="{FF2B5EF4-FFF2-40B4-BE49-F238E27FC236}">
                <a16:creationId xmlns:a16="http://schemas.microsoft.com/office/drawing/2014/main" id="{EA4CFB25-8600-44C9-BA54-C7A3C73A3016}"/>
              </a:ext>
            </a:extLst>
          </p:cNvPr>
          <p:cNvSpPr>
            <a:spLocks noGrp="1"/>
          </p:cNvSpPr>
          <p:nvPr>
            <p:ph type="dt"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A6F55A9-3D7C-49A5-944C-DFA218A4FDB3}" type="datetime1">
              <a:rPr kumimoji="1" lang="zh-CN" altLang="en-US" sz="1400" b="0" i="0" u="none" strike="noStrike" kern="1200" cap="none" spc="0" normalizeH="0" baseline="0" noProof="0">
                <a:ln>
                  <a:noFill/>
                </a:ln>
                <a:solidFill>
                  <a:srgbClr val="FF6600"/>
                </a:solidFill>
                <a:effectLst/>
                <a:uLnTx/>
                <a:uFillTx/>
                <a:latin typeface="Times New Roman"/>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tabLst/>
                <a:defRPr/>
              </a:pPr>
              <a:t>2021/3/24</a:t>
            </a:fld>
            <a:endParaRPr kumimoji="1" lang="en-US" altLang="zh-CN" sz="1400" b="0" i="0" u="none" strike="noStrike" kern="1200" cap="none" spc="0" normalizeH="0" baseline="0" noProof="0">
              <a:ln>
                <a:noFill/>
              </a:ln>
              <a:solidFill>
                <a:srgbClr val="FF6600"/>
              </a:solidFill>
              <a:effectLst/>
              <a:uLnTx/>
              <a:uFillTx/>
              <a:latin typeface="Times New Roman"/>
              <a:ea typeface="宋体" panose="02010600030101010101" pitchFamily="2" charset="-122"/>
              <a:cs typeface="+mn-cs"/>
            </a:endParaRPr>
          </a:p>
        </p:txBody>
      </p:sp>
      <p:sp>
        <p:nvSpPr>
          <p:cNvPr id="7" name="灯片编号占位符 5">
            <a:extLst>
              <a:ext uri="{FF2B5EF4-FFF2-40B4-BE49-F238E27FC236}">
                <a16:creationId xmlns:a16="http://schemas.microsoft.com/office/drawing/2014/main" id="{4947E66E-2185-40FC-A9FA-9686B792F9CC}"/>
              </a:ext>
            </a:extLst>
          </p:cNvPr>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0A2B552-3774-443F-BA4D-DAFD5A4E2138}" type="slidenum">
              <a:rPr kumimoji="1" lang="en-US" altLang="zh-CN" sz="1400" b="0" i="0" u="none" strike="noStrike" kern="1200" cap="none" spc="0" normalizeH="0" baseline="0" noProof="0">
                <a:ln>
                  <a:noFill/>
                </a:ln>
                <a:solidFill>
                  <a:srgbClr val="FF6600"/>
                </a:solidFill>
                <a:effectLst/>
                <a:uLnTx/>
                <a:uFillTx/>
                <a:latin typeface="Times New Roman"/>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1" lang="en-US" altLang="zh-CN" sz="1400" b="0" i="0" u="none" strike="noStrike" kern="1200" cap="none" spc="0" normalizeH="0" baseline="0" noProof="0">
              <a:ln>
                <a:noFill/>
              </a:ln>
              <a:solidFill>
                <a:srgbClr val="FF6600"/>
              </a:solidFill>
              <a:effectLst/>
              <a:uLnTx/>
              <a:uFillTx/>
              <a:latin typeface="Times New Roman"/>
              <a:ea typeface="宋体" panose="02010600030101010101" pitchFamily="2" charset="-122"/>
              <a:cs typeface="+mn-cs"/>
            </a:endParaRPr>
          </a:p>
        </p:txBody>
      </p:sp>
      <p:sp>
        <p:nvSpPr>
          <p:cNvPr id="247816" name="Rectangle 8">
            <a:extLst>
              <a:ext uri="{FF2B5EF4-FFF2-40B4-BE49-F238E27FC236}">
                <a16:creationId xmlns:a16="http://schemas.microsoft.com/office/drawing/2014/main" id="{5A566DC9-F16E-48F3-BDD8-98AB1B1DE7FD}"/>
              </a:ext>
            </a:extLst>
          </p:cNvPr>
          <p:cNvSpPr>
            <a:spLocks noChangeArrowheads="1"/>
          </p:cNvSpPr>
          <p:nvPr/>
        </p:nvSpPr>
        <p:spPr bwMode="auto">
          <a:xfrm>
            <a:off x="228600" y="304800"/>
            <a:ext cx="890660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l">
              <a:defRPr/>
            </a:pPr>
            <a:r>
              <a:rPr lang="zh-CN" altLang="en-US" sz="2400" dirty="0">
                <a:solidFill>
                  <a:srgbClr val="CC3300"/>
                </a:solidFill>
                <a:latin typeface="Times New Roman" panose="02020603050405020304" pitchFamily="18" charset="0"/>
                <a:ea typeface="隶书" panose="02010509060101010101" pitchFamily="49" charset="-122"/>
              </a:rPr>
              <a:t>例</a:t>
            </a:r>
            <a:r>
              <a:rPr lang="zh-CN" altLang="en-US" sz="2400" dirty="0">
                <a:solidFill>
                  <a:srgbClr val="CC3300"/>
                </a:solidFill>
                <a:ea typeface="隶书" panose="02010509060101010101" pitchFamily="49" charset="-122"/>
              </a:rPr>
              <a:t>：</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N is made of linear resistors and independent sources. In Fig. (a),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1"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U</a:t>
            </a:r>
            <a:r>
              <a:rPr kumimoji="1" lang="en-US" altLang="zh-CN" sz="2400" b="0" i="0" u="none" strike="noStrike" kern="1200" cap="none" spc="0" normalizeH="0" baseline="-2500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1</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=2V and </a:t>
            </a:r>
            <a:r>
              <a:rPr kumimoji="1" lang="en-US" altLang="zh-CN" sz="2400" b="0" i="1"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I</a:t>
            </a:r>
            <a:r>
              <a:rPr kumimoji="1" lang="en-US" altLang="zh-CN" sz="2400" b="0" i="0" u="none" strike="noStrike" kern="1200" cap="none" spc="0" normalizeH="0" baseline="-2500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2</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=1A when </a:t>
            </a:r>
            <a:r>
              <a:rPr kumimoji="1" lang="en-US" altLang="zh-CN" sz="2400" b="0" i="1"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I</a:t>
            </a:r>
            <a:r>
              <a:rPr kumimoji="1" lang="en-US" altLang="zh-CN" sz="2400" b="0" i="0" u="none" strike="noStrike" kern="1200" cap="none" spc="0" normalizeH="0" baseline="-2500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s</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=0;  </a:t>
            </a:r>
            <a:r>
              <a:rPr kumimoji="1" lang="en-US" altLang="zh-CN" sz="2400" b="0" i="1"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I</a:t>
            </a:r>
            <a:r>
              <a:rPr kumimoji="1" lang="en-US" altLang="zh-CN" sz="2400" b="0" i="0" u="none" strike="noStrike" kern="1200" cap="none" spc="0" normalizeH="0" baseline="-2500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2</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=3A when </a:t>
            </a:r>
            <a:r>
              <a:rPr kumimoji="1" lang="en-US" altLang="zh-CN" sz="2400" b="0" i="1"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I</a:t>
            </a:r>
            <a:r>
              <a:rPr kumimoji="1" lang="en-US" altLang="zh-CN" sz="2400" b="0" i="0" u="none" strike="noStrike" kern="1200" cap="none" spc="0" normalizeH="0" baseline="-2500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s</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 6A . Find </a:t>
            </a:r>
            <a:r>
              <a:rPr kumimoji="1" lang="en-US" altLang="zh-CN" sz="2400" b="0" i="1"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U</a:t>
            </a:r>
            <a:r>
              <a:rPr kumimoji="1" lang="en-US" altLang="zh-CN" sz="2400" b="0" i="0" u="none" strike="noStrike" kern="1200" cap="none" spc="0" normalizeH="0" baseline="-2500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1 </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in Fig. (b) </a:t>
            </a:r>
          </a:p>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when </a:t>
            </a:r>
            <a:r>
              <a:rPr kumimoji="1" lang="en-US" altLang="zh-CN" sz="2400" b="0" i="1"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I</a:t>
            </a:r>
            <a:r>
              <a:rPr kumimoji="1" lang="en-US" altLang="zh-CN" sz="2400" b="0" i="0" u="none" strike="noStrike" kern="1200" cap="none" spc="0" normalizeH="0" baseline="-2500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s</a:t>
            </a:r>
            <a:r>
              <a:rPr kumimoji="1" lang="en-US" altLang="zh-CN" sz="2400" b="0" i="0" u="none" strike="noStrike" kern="1200" cap="none" spc="0" normalizeH="0" baseline="0" noProof="0" dirty="0">
                <a:ln>
                  <a:noFill/>
                </a:ln>
                <a:solidFill>
                  <a:srgbClr val="000000"/>
                </a:solidFill>
                <a:effectLst>
                  <a:outerShdw blurRad="38100" dist="38100" dir="2700000" algn="tl">
                    <a:srgbClr val="C0C0C0"/>
                  </a:outerShdw>
                </a:effectLst>
                <a:uLnTx/>
                <a:uFillTx/>
                <a:latin typeface="Times New Roman" panose="02020603050405020304" pitchFamily="18" charset="0"/>
                <a:ea typeface="华文新魏" panose="02010800040101010101" pitchFamily="2" charset="-122"/>
                <a:cs typeface="+mn-cs"/>
              </a:rPr>
              <a:t>= 4A .</a:t>
            </a:r>
          </a:p>
        </p:txBody>
      </p:sp>
      <p:graphicFrame>
        <p:nvGraphicFramePr>
          <p:cNvPr id="29702" name="Object 14">
            <a:extLst>
              <a:ext uri="{FF2B5EF4-FFF2-40B4-BE49-F238E27FC236}">
                <a16:creationId xmlns:a16="http://schemas.microsoft.com/office/drawing/2014/main" id="{05F8D101-B8EC-4884-858A-528D68AE3D18}"/>
              </a:ext>
            </a:extLst>
          </p:cNvPr>
          <p:cNvGraphicFramePr>
            <a:graphicFrameLocks noChangeAspect="1"/>
          </p:cNvGraphicFramePr>
          <p:nvPr>
            <p:extLst/>
          </p:nvPr>
        </p:nvGraphicFramePr>
        <p:xfrm>
          <a:off x="304800" y="1905000"/>
          <a:ext cx="4408488" cy="2252663"/>
        </p:xfrm>
        <a:graphic>
          <a:graphicData uri="http://schemas.openxmlformats.org/presentationml/2006/ole">
            <mc:AlternateContent xmlns:mc="http://schemas.openxmlformats.org/markup-compatibility/2006">
              <mc:Choice xmlns:v="urn:schemas-microsoft-com:vml" Requires="v">
                <p:oleObj spid="_x0000_s80980" name="Visio" r:id="rId3" imgW="3703962" imgH="1908934" progId="Visio.Drawing.11">
                  <p:embed/>
                </p:oleObj>
              </mc:Choice>
              <mc:Fallback>
                <p:oleObj name="Visio" r:id="rId3" imgW="3703962" imgH="1908934" progId="Visio.Drawing.11">
                  <p:embed/>
                  <p:pic>
                    <p:nvPicPr>
                      <p:cNvPr id="29702" name="Object 14">
                        <a:extLst>
                          <a:ext uri="{FF2B5EF4-FFF2-40B4-BE49-F238E27FC236}">
                            <a16:creationId xmlns:a16="http://schemas.microsoft.com/office/drawing/2014/main" id="{05F8D101-B8EC-4884-858A-528D68AE3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905000"/>
                        <a:ext cx="4408488" cy="2252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3" name="Object 15">
            <a:extLst>
              <a:ext uri="{FF2B5EF4-FFF2-40B4-BE49-F238E27FC236}">
                <a16:creationId xmlns:a16="http://schemas.microsoft.com/office/drawing/2014/main" id="{FC62FBB7-1A96-49C3-B01C-3A22B6CEDC1B}"/>
              </a:ext>
            </a:extLst>
          </p:cNvPr>
          <p:cNvGraphicFramePr>
            <a:graphicFrameLocks noChangeAspect="1"/>
          </p:cNvGraphicFramePr>
          <p:nvPr>
            <p:extLst/>
          </p:nvPr>
        </p:nvGraphicFramePr>
        <p:xfrm>
          <a:off x="231775" y="4300538"/>
          <a:ext cx="4859338" cy="2252662"/>
        </p:xfrm>
        <a:graphic>
          <a:graphicData uri="http://schemas.openxmlformats.org/presentationml/2006/ole">
            <mc:AlternateContent xmlns:mc="http://schemas.openxmlformats.org/markup-compatibility/2006">
              <mc:Choice xmlns:v="urn:schemas-microsoft-com:vml" Requires="v">
                <p:oleObj spid="_x0000_s80981" name="Visio" r:id="rId5" imgW="4079577" imgH="1908934" progId="Visio.Drawing.11">
                  <p:embed/>
                </p:oleObj>
              </mc:Choice>
              <mc:Fallback>
                <p:oleObj name="Visio" r:id="rId5" imgW="4079577" imgH="1908934" progId="Visio.Drawing.11">
                  <p:embed/>
                  <p:pic>
                    <p:nvPicPr>
                      <p:cNvPr id="29703" name="Object 15">
                        <a:extLst>
                          <a:ext uri="{FF2B5EF4-FFF2-40B4-BE49-F238E27FC236}">
                            <a16:creationId xmlns:a16="http://schemas.microsoft.com/office/drawing/2014/main" id="{FC62FBB7-1A96-49C3-B01C-3A22B6CEDC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775" y="4300538"/>
                        <a:ext cx="4859338" cy="225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9" name="Object 30">
                <a:extLst>
                  <a:ext uri="{FF2B5EF4-FFF2-40B4-BE49-F238E27FC236}">
                    <a16:creationId xmlns:a16="http://schemas.microsoft.com/office/drawing/2014/main" id="{5E3F099E-AA0C-40E6-91CA-5C7064FAA8F7}"/>
                  </a:ext>
                </a:extLst>
              </p:cNvPr>
              <p:cNvSpPr txBox="1"/>
              <p:nvPr/>
            </p:nvSpPr>
            <p:spPr bwMode="auto">
              <a:xfrm>
                <a:off x="5709197" y="1991449"/>
                <a:ext cx="2591754" cy="911932"/>
              </a:xfrm>
              <a:prstGeom prst="rect">
                <a:avLst/>
              </a:prstGeom>
              <a:noFill/>
              <a:ln>
                <a:noFill/>
              </a:ln>
              <a:effectLst/>
              <a:extLst/>
            </p:spPr>
            <p:txBody>
              <a:bodyPr>
                <a:noAutofit/>
              </a:bodyPr>
              <a:lstStyle/>
              <a:p>
                <a14:m>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oMath>
                </a14:m>
                <a:r>
                  <a:rPr lang="zh-CN" altLang="en-US" sz="2400" dirty="0">
                    <a:solidFill>
                      <a:srgbClr val="000000"/>
                    </a:solidFill>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m:t>
                    </m:r>
                    <m:r>
                      <a:rPr lang="en-US" altLang="zh-CN" sz="2400" b="0" i="0" smtClean="0">
                        <a:solidFill>
                          <a:srgbClr val="000000"/>
                        </a:solidFill>
                        <a:latin typeface="Cambria Math" panose="02040503050406030204" pitchFamily="18" charset="0"/>
                      </a:rPr>
                      <m:t>+</m:t>
                    </m:r>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1</m:t>
                        </m:r>
                      </m:sub>
                    </m:sSub>
                    <m:r>
                      <a:rPr lang="en-US" altLang="zh-CN" sz="2400" b="0" i="1" smtClean="0">
                        <a:solidFill>
                          <a:srgbClr val="000000"/>
                        </a:solidFill>
                        <a:latin typeface="Cambria Math" panose="02040503050406030204" pitchFamily="18" charset="0"/>
                      </a:rPr>
                      <m:t>′′</m:t>
                    </m:r>
                  </m:oMath>
                </a14:m>
                <a:br>
                  <a:rPr lang="zh-CN" altLang="en-US" sz="2400" i="1" dirty="0">
                    <a:solidFill>
                      <a:srgbClr val="000000"/>
                    </a:solidFill>
                    <a:latin typeface="Cambria Math" panose="02040503050406030204" pitchFamily="18" charset="0"/>
                  </a:rPr>
                </a:b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m:t>
                    </m:r>
                  </m:oMath>
                </a14:m>
                <a:r>
                  <a:rPr lang="en-US" altLang="zh-CN" sz="2400" dirty="0">
                    <a:solidFill>
                      <a:srgbClr val="000000"/>
                    </a:solidFill>
                    <a:latin typeface="Cambria Math" panose="02040503050406030204" pitchFamily="18" charset="0"/>
                  </a:rPr>
                  <a:t>2V</a:t>
                </a:r>
                <a:br>
                  <a:rPr lang="zh-CN" altLang="en-US" sz="2400" i="1" dirty="0">
                    <a:solidFill>
                      <a:srgbClr val="000000"/>
                    </a:solidFill>
                    <a:latin typeface="Cambria Math" panose="02040503050406030204" pitchFamily="18" charset="0"/>
                  </a:rPr>
                </a:br>
                <a:endParaRPr lang="zh-CN" altLang="en-US" sz="2400" dirty="0"/>
              </a:p>
            </p:txBody>
          </p:sp>
        </mc:Choice>
        <mc:Fallback xmlns="">
          <p:sp>
            <p:nvSpPr>
              <p:cNvPr id="9" name="Object 30">
                <a:extLst>
                  <a:ext uri="{FF2B5EF4-FFF2-40B4-BE49-F238E27FC236}">
                    <a16:creationId xmlns:a16="http://schemas.microsoft.com/office/drawing/2014/main" id="{5E3F099E-AA0C-40E6-91CA-5C7064FAA8F7}"/>
                  </a:ext>
                </a:extLst>
              </p:cNvPr>
              <p:cNvSpPr txBox="1">
                <a:spLocks noRot="1" noChangeAspect="1" noMove="1" noResize="1" noEditPoints="1" noAdjustHandles="1" noChangeArrowheads="1" noChangeShapeType="1" noTextEdit="1"/>
              </p:cNvSpPr>
              <p:nvPr/>
            </p:nvSpPr>
            <p:spPr bwMode="auto">
              <a:xfrm>
                <a:off x="5709197" y="1991449"/>
                <a:ext cx="2591754" cy="911932"/>
              </a:xfrm>
              <a:prstGeom prst="rect">
                <a:avLst/>
              </a:prstGeom>
              <a:blipFill>
                <a:blip r:embed="rId7"/>
                <a:stretch>
                  <a:fillRect b="-6040"/>
                </a:stretch>
              </a:blipFill>
              <a:ln>
                <a:noFill/>
              </a:ln>
              <a:effectLst/>
              <a:extLst/>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F00CB40-E0AC-4394-B378-8F1761C8E3C6}"/>
              </a:ext>
            </a:extLst>
          </p:cNvPr>
          <p:cNvSpPr txBox="1"/>
          <p:nvPr/>
        </p:nvSpPr>
        <p:spPr>
          <a:xfrm>
            <a:off x="4948393" y="1493401"/>
            <a:ext cx="2040944" cy="461665"/>
          </a:xfrm>
          <a:prstGeom prst="rect">
            <a:avLst/>
          </a:prstGeom>
          <a:noFill/>
        </p:spPr>
        <p:txBody>
          <a:bodyPr wrap="none" rtlCol="0">
            <a:spAutoFit/>
          </a:bodyPr>
          <a:lstStyle/>
          <a:p>
            <a:pPr eaLnBrk="0" hangingPunct="0">
              <a:spcBef>
                <a:spcPct val="0"/>
              </a:spcBef>
            </a:pPr>
            <a:r>
              <a:rPr kumimoji="1" lang="zh-CN" altLang="en-US" sz="2400" b="1" dirty="0">
                <a:solidFill>
                  <a:srgbClr val="000000"/>
                </a:solidFill>
                <a:latin typeface="宋体" panose="02010600030101010101" pitchFamily="2" charset="-122"/>
              </a:rPr>
              <a:t>利用叠加定理</a:t>
            </a:r>
          </a:p>
        </p:txBody>
      </p:sp>
      <p:sp>
        <p:nvSpPr>
          <p:cNvPr id="14" name="文本框 13">
            <a:extLst>
              <a:ext uri="{FF2B5EF4-FFF2-40B4-BE49-F238E27FC236}">
                <a16:creationId xmlns:a16="http://schemas.microsoft.com/office/drawing/2014/main" id="{B63A0C63-0DFD-4BAC-8FF1-07CC4AB93F32}"/>
              </a:ext>
            </a:extLst>
          </p:cNvPr>
          <p:cNvSpPr txBox="1"/>
          <p:nvPr/>
        </p:nvSpPr>
        <p:spPr>
          <a:xfrm>
            <a:off x="5022488" y="4400098"/>
            <a:ext cx="3278463" cy="461665"/>
          </a:xfrm>
          <a:prstGeom prst="rect">
            <a:avLst/>
          </a:prstGeom>
          <a:noFill/>
        </p:spPr>
        <p:txBody>
          <a:bodyPr wrap="none" rtlCol="0">
            <a:spAutoFit/>
          </a:bodyPr>
          <a:lstStyle/>
          <a:p>
            <a:pPr eaLnBrk="0" hangingPunct="0">
              <a:spcBef>
                <a:spcPct val="0"/>
              </a:spcBef>
            </a:pPr>
            <a:r>
              <a:rPr kumimoji="1" lang="zh-CN" altLang="en-US" sz="2400" b="1" dirty="0">
                <a:solidFill>
                  <a:srgbClr val="000000"/>
                </a:solidFill>
                <a:latin typeface="宋体" panose="02010600030101010101" pitchFamily="2" charset="-122"/>
              </a:rPr>
              <a:t>利用特勒根或互易定理</a:t>
            </a:r>
          </a:p>
        </p:txBody>
      </p:sp>
      <p:sp>
        <p:nvSpPr>
          <p:cNvPr id="16" name="文本框 15">
            <a:extLst>
              <a:ext uri="{FF2B5EF4-FFF2-40B4-BE49-F238E27FC236}">
                <a16:creationId xmlns:a16="http://schemas.microsoft.com/office/drawing/2014/main" id="{6C5EF608-1876-44FD-835F-6AD060FF7DA6}"/>
              </a:ext>
            </a:extLst>
          </p:cNvPr>
          <p:cNvSpPr txBox="1"/>
          <p:nvPr/>
        </p:nvSpPr>
        <p:spPr>
          <a:xfrm>
            <a:off x="5009250" y="2765386"/>
            <a:ext cx="3814903" cy="1200329"/>
          </a:xfrm>
          <a:prstGeom prst="rect">
            <a:avLst/>
          </a:prstGeom>
          <a:noFill/>
        </p:spPr>
        <p:txBody>
          <a:bodyPr wrap="square" rtlCol="0">
            <a:spAutoFit/>
          </a:bodyPr>
          <a:lstStyle/>
          <a:p>
            <a:pPr algn="l" eaLnBrk="0" hangingPunct="0">
              <a:spcBef>
                <a:spcPct val="0"/>
              </a:spcBef>
            </a:pPr>
            <a:r>
              <a:rPr kumimoji="1" lang="zh-CN" altLang="en-US" sz="2400" b="1" dirty="0">
                <a:solidFill>
                  <a:srgbClr val="000000"/>
                </a:solidFill>
                <a:latin typeface="宋体" panose="02010600030101010101" pitchFamily="2" charset="-122"/>
              </a:rPr>
              <a:t>再次利用叠加定理得（</a:t>
            </a:r>
            <a:r>
              <a:rPr kumimoji="1" lang="en-US" altLang="zh-CN" sz="2400" b="1" dirty="0">
                <a:solidFill>
                  <a:srgbClr val="000000"/>
                </a:solidFill>
                <a:latin typeface="宋体" panose="02010600030101010101" pitchFamily="2" charset="-122"/>
              </a:rPr>
              <a:t>a</a:t>
            </a:r>
            <a:r>
              <a:rPr kumimoji="1" lang="zh-CN" altLang="en-US" sz="2400" b="1" dirty="0">
                <a:solidFill>
                  <a:srgbClr val="000000"/>
                </a:solidFill>
                <a:latin typeface="宋体" panose="02010600030101010101" pitchFamily="2" charset="-122"/>
              </a:rPr>
              <a:t>）图中由线性电阻网络和</a:t>
            </a:r>
            <a:r>
              <a:rPr kumimoji="1" lang="en-US" altLang="zh-CN" sz="2400" b="1" dirty="0">
                <a:solidFill>
                  <a:srgbClr val="000000"/>
                </a:solidFill>
                <a:latin typeface="宋体" panose="02010600030101010101" pitchFamily="2" charset="-122"/>
              </a:rPr>
              <a:t>Is</a:t>
            </a:r>
            <a:r>
              <a:rPr kumimoji="1" lang="zh-CN" altLang="en-US" sz="2400" b="1" dirty="0">
                <a:solidFill>
                  <a:srgbClr val="000000"/>
                </a:solidFill>
                <a:latin typeface="宋体" panose="02010600030101010101" pitchFamily="2" charset="-122"/>
              </a:rPr>
              <a:t>（</a:t>
            </a:r>
            <a:r>
              <a:rPr kumimoji="1" lang="en-US" altLang="zh-CN" sz="2400" b="1" dirty="0">
                <a:solidFill>
                  <a:srgbClr val="000000"/>
                </a:solidFill>
                <a:latin typeface="宋体" panose="02010600030101010101" pitchFamily="2" charset="-122"/>
              </a:rPr>
              <a:t>6A</a:t>
            </a:r>
            <a:r>
              <a:rPr kumimoji="1" lang="zh-CN" altLang="en-US" sz="2400" b="1" dirty="0">
                <a:solidFill>
                  <a:srgbClr val="000000"/>
                </a:solidFill>
                <a:latin typeface="宋体" panose="02010600030101010101" pitchFamily="2" charset="-122"/>
              </a:rPr>
              <a:t>）单独作用时</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F308A5C-34A1-4437-A67E-C2D88FEC3FF9}"/>
                  </a:ext>
                </a:extLst>
              </p:cNvPr>
              <p:cNvSpPr/>
              <p:nvPr/>
            </p:nvSpPr>
            <p:spPr>
              <a:xfrm>
                <a:off x="4949220" y="3915900"/>
                <a:ext cx="3837870" cy="461665"/>
              </a:xfrm>
              <a:prstGeom prst="rect">
                <a:avLst/>
              </a:prstGeom>
            </p:spPr>
            <p:txBody>
              <a:bodyPr wrap="square">
                <a:spAutoFit/>
              </a:bodyPr>
              <a:lstStyle/>
              <a:p>
                <a14:m>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𝐼</m:t>
                        </m:r>
                      </m:e>
                      <m:sub>
                        <m:r>
                          <a:rPr lang="en-US" altLang="zh-CN" sz="2400" b="0" i="1" smtClean="0">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2</m:t>
                    </m:r>
                    <m:r>
                      <m:rPr>
                        <m:sty m:val="p"/>
                      </m:rPr>
                      <a:rPr lang="en-US" altLang="zh-CN" sz="2400" b="0" i="0" smtClean="0">
                        <a:solidFill>
                          <a:srgbClr val="000000"/>
                        </a:solidFill>
                        <a:latin typeface="Cambria Math" panose="02040503050406030204" pitchFamily="18" charset="0"/>
                      </a:rPr>
                      <m:t>A</m:t>
                    </m:r>
                    <m:r>
                      <a:rPr lang="zh-CN" altLang="en-US" sz="2400" i="1">
                        <a:solidFill>
                          <a:srgbClr val="000000"/>
                        </a:solidFill>
                        <a:latin typeface="Cambria Math" panose="02040503050406030204" pitchFamily="18" charset="0"/>
                      </a:rPr>
                      <m:t>，</m:t>
                    </m:r>
                  </m:oMath>
                </a14:m>
                <a:r>
                  <a:rPr lang="zh-CN" altLang="en-US" sz="2400" dirty="0">
                    <a:solidFill>
                      <a:srgbClr val="000000"/>
                    </a:solidFill>
                  </a:rPr>
                  <a:t> </a:t>
                </a:r>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𝑈</m:t>
                        </m:r>
                      </m:e>
                      <m:sub>
                        <m:r>
                          <a:rPr lang="en-US" altLang="zh-CN" sz="2400" i="1">
                            <a:solidFill>
                              <a:srgbClr val="000000"/>
                            </a:solidFill>
                            <a:latin typeface="Cambria Math" panose="02040503050406030204" pitchFamily="18" charset="0"/>
                          </a:rPr>
                          <m:t>2</m:t>
                        </m:r>
                      </m:sub>
                    </m:sSub>
                    <m:r>
                      <a:rPr lang="zh-CN" altLang="en-US" sz="2400" i="1">
                        <a:solidFill>
                          <a:srgbClr val="000000"/>
                        </a:solidFill>
                        <a:latin typeface="Cambria Math" panose="02040503050406030204" pitchFamily="18" charset="0"/>
                      </a:rPr>
                      <m:t>=</m:t>
                    </m:r>
                    <m:r>
                      <a:rPr lang="en-US" altLang="zh-CN" sz="2400" i="1">
                        <a:solidFill>
                          <a:srgbClr val="000000"/>
                        </a:solidFill>
                        <a:latin typeface="Cambria Math" panose="02040503050406030204" pitchFamily="18" charset="0"/>
                      </a:rPr>
                      <m:t>2</m:t>
                    </m:r>
                    <m:sSub>
                      <m:sSubPr>
                        <m:ctrlPr>
                          <a:rPr lang="zh-CN" altLang="en-US" sz="2400" i="1">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𝑅</m:t>
                        </m:r>
                      </m:e>
                      <m:sub>
                        <m:r>
                          <a:rPr lang="en-US" altLang="zh-CN" sz="2400" i="1">
                            <a:solidFill>
                              <a:srgbClr val="000000"/>
                            </a:solidFill>
                            <a:latin typeface="Cambria Math" panose="02040503050406030204" pitchFamily="18" charset="0"/>
                          </a:rPr>
                          <m:t>2</m:t>
                        </m:r>
                      </m:sub>
                    </m:sSub>
                    <m:r>
                      <a:rPr lang="en-US" altLang="zh-CN" sz="2400" b="0" i="1" smtClean="0">
                        <a:solidFill>
                          <a:srgbClr val="000000"/>
                        </a:solidFill>
                        <a:latin typeface="Cambria Math" panose="02040503050406030204" pitchFamily="18" charset="0"/>
                      </a:rPr>
                      <m:t>=4</m:t>
                    </m:r>
                    <m:r>
                      <a:rPr lang="en-US" altLang="zh-CN" sz="2400" b="0" i="1" smtClean="0">
                        <a:solidFill>
                          <a:srgbClr val="000000"/>
                        </a:solidFill>
                        <a:latin typeface="Cambria Math" panose="02040503050406030204" pitchFamily="18" charset="0"/>
                      </a:rPr>
                      <m:t>𝑉</m:t>
                    </m:r>
                  </m:oMath>
                </a14:m>
                <a:endParaRPr lang="zh-CN" altLang="en-US" sz="2400" dirty="0"/>
              </a:p>
            </p:txBody>
          </p:sp>
        </mc:Choice>
        <mc:Fallback xmlns="">
          <p:sp>
            <p:nvSpPr>
              <p:cNvPr id="11" name="矩形 10">
                <a:extLst>
                  <a:ext uri="{FF2B5EF4-FFF2-40B4-BE49-F238E27FC236}">
                    <a16:creationId xmlns:a16="http://schemas.microsoft.com/office/drawing/2014/main" id="{9F308A5C-34A1-4437-A67E-C2D88FEC3FF9}"/>
                  </a:ext>
                </a:extLst>
              </p:cNvPr>
              <p:cNvSpPr>
                <a:spLocks noRot="1" noChangeAspect="1" noMove="1" noResize="1" noEditPoints="1" noAdjustHandles="1" noChangeArrowheads="1" noChangeShapeType="1" noTextEdit="1"/>
              </p:cNvSpPr>
              <p:nvPr/>
            </p:nvSpPr>
            <p:spPr>
              <a:xfrm>
                <a:off x="4949220" y="3915900"/>
                <a:ext cx="3837870" cy="461665"/>
              </a:xfrm>
              <a:prstGeom prst="rect">
                <a:avLst/>
              </a:prstGeom>
              <a:blipFill>
                <a:blip r:embed="rId8"/>
                <a:stretch>
                  <a:fillRect b="-3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30">
                <a:extLst>
                  <a:ext uri="{FF2B5EF4-FFF2-40B4-BE49-F238E27FC236}">
                    <a16:creationId xmlns:a16="http://schemas.microsoft.com/office/drawing/2014/main" id="{43AA84D1-C64E-4216-BC69-4379F5DC620F}"/>
                  </a:ext>
                </a:extLst>
              </p:cNvPr>
              <p:cNvSpPr txBox="1"/>
              <p:nvPr/>
            </p:nvSpPr>
            <p:spPr bwMode="auto">
              <a:xfrm>
                <a:off x="5277149" y="4827640"/>
                <a:ext cx="2895600" cy="1274611"/>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en-US" altLang="zh-CN" sz="2400" i="1">
                          <a:solidFill>
                            <a:srgbClr val="000000"/>
                          </a:solidFill>
                          <a:latin typeface="Cambria Math" panose="02040503050406030204" pitchFamily="18" charset="0"/>
                        </a:rPr>
                        <m:t>4</m:t>
                      </m:r>
                      <m:r>
                        <a:rPr lang="en-US" altLang="zh-CN" sz="2400" i="1">
                          <a:solidFill>
                            <a:srgbClr val="000000"/>
                          </a:solidFill>
                          <a:latin typeface="Cambria Math" panose="02040503050406030204" pitchFamily="18" charset="0"/>
                          <a:sym typeface="Symbol" panose="05050102010706020507" pitchFamily="18" charset="2"/>
                        </a:rPr>
                        <m:t></m:t>
                      </m:r>
                      <m:d>
                        <m:dPr>
                          <m:ctrlPr>
                            <a:rPr lang="en-US" altLang="zh-CN" sz="2400" i="1">
                              <a:solidFill>
                                <a:srgbClr val="000000"/>
                              </a:solidFill>
                              <a:latin typeface="Cambria Math" panose="02040503050406030204" pitchFamily="18" charset="0"/>
                              <a:sym typeface="Symbol" panose="05050102010706020507" pitchFamily="18" charset="2"/>
                            </a:rPr>
                          </m:ctrlPr>
                        </m:dPr>
                        <m:e>
                          <m:r>
                            <a:rPr lang="en-US" altLang="zh-CN" sz="2400" i="1">
                              <a:solidFill>
                                <a:srgbClr val="000000"/>
                              </a:solidFill>
                              <a:latin typeface="Cambria Math" panose="02040503050406030204" pitchFamily="18" charset="0"/>
                              <a:sym typeface="Symbol" panose="05050102010706020507" pitchFamily="18" charset="2"/>
                            </a:rPr>
                            <m:t>−4</m:t>
                          </m:r>
                        </m:e>
                      </m:d>
                      <m:r>
                        <a:rPr lang="en-US" altLang="zh-CN" sz="2400" b="0" i="1" smtClean="0">
                          <a:solidFill>
                            <a:srgbClr val="000000"/>
                          </a:solidFill>
                          <a:latin typeface="Cambria Math" panose="02040503050406030204" pitchFamily="18" charset="0"/>
                          <a:sym typeface="Symbol" panose="05050102010706020507" pitchFamily="18" charset="2"/>
                        </a:rPr>
                        <m:t>=−6</m:t>
                      </m:r>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r>
                        <a:rPr lang="en-US" altLang="zh-CN" sz="2400" b="0" i="1" smtClean="0">
                          <a:solidFill>
                            <a:srgbClr val="000000"/>
                          </a:solidFill>
                          <a:latin typeface="Cambria Math" panose="02040503050406030204" pitchFamily="18" charset="0"/>
                        </a:rPr>
                        <m:t>′</m:t>
                      </m:r>
                    </m:oMath>
                  </m:oMathPara>
                </a14:m>
                <a:endParaRPr lang="en-US" altLang="zh-CN" sz="2400" i="1" dirty="0">
                  <a:solidFill>
                    <a:srgbClr val="000000"/>
                  </a:solidFill>
                  <a:latin typeface="Cambria Math" panose="02040503050406030204" pitchFamily="18" charset="0"/>
                </a:endParaRPr>
              </a:p>
              <a:p>
                <a14:m>
                  <m:oMath xmlns:m="http://schemas.openxmlformats.org/officeDocument/2006/math">
                    <m:sSub>
                      <m:sSubPr>
                        <m:ctrlPr>
                          <a:rPr lang="zh-CN" altLang="en-US" sz="2400" i="1">
                            <a:solidFill>
                              <a:srgbClr val="000000"/>
                            </a:solidFill>
                            <a:latin typeface="Cambria Math" panose="02040503050406030204" pitchFamily="18" charset="0"/>
                          </a:rPr>
                        </m:ctrlPr>
                      </m:sSubPr>
                      <m:e>
                        <m:r>
                          <a:rPr lang="en-US" altLang="zh-CN" sz="2400" i="1">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1</m:t>
                        </m:r>
                      </m:sub>
                    </m:sSub>
                    <m:r>
                      <a:rPr lang="en-US" altLang="zh-CN" sz="2400" i="1">
                        <a:solidFill>
                          <a:srgbClr val="000000"/>
                        </a:solidFill>
                        <a:latin typeface="Cambria Math" panose="02040503050406030204" pitchFamily="18" charset="0"/>
                      </a:rPr>
                      <m:t>′′</m:t>
                    </m:r>
                  </m:oMath>
                </a14:m>
                <a:r>
                  <a:rPr lang="en-US" altLang="zh-CN" sz="2400" i="1" dirty="0">
                    <a:solidFill>
                      <a:srgbClr val="000000"/>
                    </a:solidFill>
                    <a:latin typeface="Cambria Math" panose="02040503050406030204" pitchFamily="18" charset="0"/>
                  </a:rPr>
                  <a:t>=</a:t>
                </a:r>
                <a:r>
                  <a:rPr lang="en-US" altLang="zh-CN" sz="2400" dirty="0">
                    <a:solidFill>
                      <a:srgbClr val="000000"/>
                    </a:solidFill>
                    <a:latin typeface="Cambria Math" panose="02040503050406030204" pitchFamily="18" charset="0"/>
                  </a:rPr>
                  <a:t>8/3V</a:t>
                </a:r>
                <a:br>
                  <a:rPr lang="zh-CN" altLang="en-US" sz="2400" i="1" dirty="0">
                    <a:solidFill>
                      <a:srgbClr val="000000"/>
                    </a:solidFill>
                    <a:latin typeface="Cambria Math" panose="02040503050406030204" pitchFamily="18" charset="0"/>
                  </a:rPr>
                </a:br>
                <a:endParaRPr lang="zh-CN" altLang="en-US" sz="2400" dirty="0"/>
              </a:p>
            </p:txBody>
          </p:sp>
        </mc:Choice>
        <mc:Fallback xmlns="">
          <p:sp>
            <p:nvSpPr>
              <p:cNvPr id="18" name="Object 30">
                <a:extLst>
                  <a:ext uri="{FF2B5EF4-FFF2-40B4-BE49-F238E27FC236}">
                    <a16:creationId xmlns:a16="http://schemas.microsoft.com/office/drawing/2014/main" id="{43AA84D1-C64E-4216-BC69-4379F5DC620F}"/>
                  </a:ext>
                </a:extLst>
              </p:cNvPr>
              <p:cNvSpPr txBox="1">
                <a:spLocks noRot="1" noChangeAspect="1" noMove="1" noResize="1" noEditPoints="1" noAdjustHandles="1" noChangeArrowheads="1" noChangeShapeType="1" noTextEdit="1"/>
              </p:cNvSpPr>
              <p:nvPr/>
            </p:nvSpPr>
            <p:spPr bwMode="auto">
              <a:xfrm>
                <a:off x="5277149" y="4827640"/>
                <a:ext cx="2895600" cy="1274611"/>
              </a:xfrm>
              <a:prstGeom prst="rect">
                <a:avLst/>
              </a:prstGeom>
              <a:blipFill>
                <a:blip r:embed="rId9"/>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Object 30">
                <a:extLst>
                  <a:ext uri="{FF2B5EF4-FFF2-40B4-BE49-F238E27FC236}">
                    <a16:creationId xmlns:a16="http://schemas.microsoft.com/office/drawing/2014/main" id="{F5F13D04-2203-4646-9236-0D7D73D7C152}"/>
                  </a:ext>
                </a:extLst>
              </p:cNvPr>
              <p:cNvSpPr txBox="1"/>
              <p:nvPr/>
            </p:nvSpPr>
            <p:spPr bwMode="auto">
              <a:xfrm>
                <a:off x="4713288" y="5812404"/>
                <a:ext cx="3980019" cy="551295"/>
              </a:xfrm>
              <a:prstGeom prst="rect">
                <a:avLst/>
              </a:prstGeom>
              <a:noFill/>
              <a:ln>
                <a:noFill/>
              </a:ln>
              <a:effectLst/>
              <a:extLst/>
            </p:spPr>
            <p:txBody>
              <a:bodyPr>
                <a:noAutofit/>
              </a:bodyPr>
              <a:lstStyle/>
              <a:p>
                <a14:m>
                  <m:oMath xmlns:m="http://schemas.openxmlformats.org/officeDocument/2006/math">
                    <m:sSub>
                      <m:sSubPr>
                        <m:ctrlPr>
                          <a:rPr lang="zh-CN" altLang="en-US" sz="2400" i="1" smtClean="0">
                            <a:solidFill>
                              <a:srgbClr val="000000"/>
                            </a:solidFill>
                            <a:latin typeface="Cambria Math" panose="02040503050406030204" pitchFamily="18" charset="0"/>
                          </a:rPr>
                        </m:ctrlPr>
                      </m:sSubPr>
                      <m:e>
                        <m:r>
                          <a:rPr lang="en-US" altLang="zh-CN" sz="2400" b="0" i="1" smtClean="0">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1</m:t>
                        </m:r>
                      </m:sub>
                    </m:sSub>
                    <m:r>
                      <a:rPr lang="zh-CN" altLang="en-US" sz="2400" i="1">
                        <a:solidFill>
                          <a:srgbClr val="000000"/>
                        </a:solidFill>
                        <a:latin typeface="Cambria Math" panose="02040503050406030204" pitchFamily="18" charset="0"/>
                      </a:rPr>
                      <m:t>=</m:t>
                    </m:r>
                  </m:oMath>
                </a14:m>
                <a:r>
                  <a:rPr lang="zh-CN" altLang="en-US" sz="2400" dirty="0">
                    <a:solidFill>
                      <a:srgbClr val="000000"/>
                    </a:solidFill>
                  </a:rPr>
                  <a:t> </a:t>
                </a:r>
                <a14:m>
                  <m:oMath xmlns:m="http://schemas.openxmlformats.org/officeDocument/2006/math">
                    <m:sSubSup>
                      <m:sSubSupPr>
                        <m:ctrlPr>
                          <a:rPr lang="en-US" altLang="zh-CN" sz="2400" b="0" i="1" smtClean="0">
                            <a:solidFill>
                              <a:srgbClr val="000000"/>
                            </a:solidFill>
                            <a:latin typeface="Cambria Math" panose="02040503050406030204" pitchFamily="18" charset="0"/>
                          </a:rPr>
                        </m:ctrlPr>
                      </m:sSubSupPr>
                      <m:e>
                        <m:r>
                          <a:rPr lang="en-US" altLang="zh-CN" sz="2400" i="1">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1</m:t>
                        </m:r>
                      </m:sub>
                      <m:sup>
                        <m:r>
                          <a:rPr lang="en-US" altLang="zh-CN" sz="2400" b="0" i="1" smtClean="0">
                            <a:solidFill>
                              <a:srgbClr val="000000"/>
                            </a:solidFill>
                            <a:latin typeface="Cambria Math" panose="02040503050406030204" pitchFamily="18" charset="0"/>
                          </a:rPr>
                          <m:t>′</m:t>
                        </m:r>
                      </m:sup>
                    </m:sSubSup>
                    <m:r>
                      <a:rPr lang="en-US" altLang="zh-CN" sz="2400" b="0" i="0" smtClean="0">
                        <a:solidFill>
                          <a:srgbClr val="000000"/>
                        </a:solidFill>
                        <a:latin typeface="Cambria Math" panose="02040503050406030204" pitchFamily="18" charset="0"/>
                      </a:rPr>
                      <m:t>+</m:t>
                    </m:r>
                    <m:sSubSup>
                      <m:sSubSupPr>
                        <m:ctrlPr>
                          <a:rPr lang="en-US" altLang="zh-CN" sz="2400" b="0" i="1" smtClean="0">
                            <a:solidFill>
                              <a:srgbClr val="000000"/>
                            </a:solidFill>
                            <a:latin typeface="Cambria Math" panose="02040503050406030204" pitchFamily="18" charset="0"/>
                          </a:rPr>
                        </m:ctrlPr>
                      </m:sSubSupPr>
                      <m:e>
                        <m:r>
                          <a:rPr lang="en-US" altLang="zh-CN" sz="2400" i="1">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1</m:t>
                        </m:r>
                      </m:sub>
                      <m:sup>
                        <m:r>
                          <a:rPr lang="en-US" altLang="zh-CN" sz="2400" b="0" i="1" smtClean="0">
                            <a:solidFill>
                              <a:srgbClr val="000000"/>
                            </a:solidFill>
                            <a:latin typeface="Cambria Math" panose="02040503050406030204" pitchFamily="18" charset="0"/>
                          </a:rPr>
                          <m:t>′′</m:t>
                        </m:r>
                      </m:sup>
                    </m:sSubSup>
                    <m:r>
                      <a:rPr lang="en-US" altLang="zh-CN" sz="2400" b="0" i="1" smtClean="0">
                        <a:solidFill>
                          <a:srgbClr val="000000"/>
                        </a:solidFill>
                        <a:latin typeface="Cambria Math" panose="02040503050406030204" pitchFamily="18" charset="0"/>
                      </a:rPr>
                      <m:t>=</m:t>
                    </m:r>
                    <m:r>
                      <a:rPr lang="en-US" altLang="zh-CN" sz="2400" b="0" i="0" smtClean="0">
                        <a:solidFill>
                          <a:srgbClr val="000000"/>
                        </a:solidFill>
                        <a:latin typeface="Cambria Math" panose="02040503050406030204" pitchFamily="18" charset="0"/>
                      </a:rPr>
                      <m:t>14/3</m:t>
                    </m:r>
                    <m:r>
                      <m:rPr>
                        <m:sty m:val="p"/>
                      </m:rPr>
                      <a:rPr lang="en-US" altLang="zh-CN" sz="2400" b="0" i="0" smtClean="0">
                        <a:solidFill>
                          <a:srgbClr val="000000"/>
                        </a:solidFill>
                        <a:latin typeface="Cambria Math" panose="02040503050406030204" pitchFamily="18" charset="0"/>
                      </a:rPr>
                      <m:t>V</m:t>
                    </m:r>
                  </m:oMath>
                </a14:m>
                <a:endParaRPr lang="zh-CN" altLang="en-US" sz="2400" dirty="0"/>
              </a:p>
            </p:txBody>
          </p:sp>
        </mc:Choice>
        <mc:Fallback xmlns="">
          <p:sp>
            <p:nvSpPr>
              <p:cNvPr id="20" name="Object 30">
                <a:extLst>
                  <a:ext uri="{FF2B5EF4-FFF2-40B4-BE49-F238E27FC236}">
                    <a16:creationId xmlns:a16="http://schemas.microsoft.com/office/drawing/2014/main" id="{F5F13D04-2203-4646-9236-0D7D73D7C152}"/>
                  </a:ext>
                </a:extLst>
              </p:cNvPr>
              <p:cNvSpPr txBox="1">
                <a:spLocks noRot="1" noChangeAspect="1" noMove="1" noResize="1" noEditPoints="1" noAdjustHandles="1" noChangeArrowheads="1" noChangeShapeType="1" noTextEdit="1"/>
              </p:cNvSpPr>
              <p:nvPr/>
            </p:nvSpPr>
            <p:spPr bwMode="auto">
              <a:xfrm>
                <a:off x="4713288" y="5812404"/>
                <a:ext cx="3980019" cy="551295"/>
              </a:xfrm>
              <a:prstGeom prst="rect">
                <a:avLst/>
              </a:prstGeom>
              <a:blipFill>
                <a:blip r:embed="rId10"/>
                <a:stretch>
                  <a:fillRect/>
                </a:stretch>
              </a:blipFill>
              <a:ln>
                <a:noFill/>
              </a:ln>
              <a:effectLst/>
              <a:extLst/>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04150DE5-78B8-4892-A573-EFD973F29821}"/>
              </a:ext>
            </a:extLst>
          </p:cNvPr>
          <p:cNvSpPr/>
          <p:nvPr/>
        </p:nvSpPr>
        <p:spPr bwMode="auto">
          <a:xfrm>
            <a:off x="899592" y="1936016"/>
            <a:ext cx="3889896" cy="2124163"/>
          </a:xfrm>
          <a:prstGeom prst="rect">
            <a:avLst/>
          </a:prstGeom>
          <a:noFill/>
          <a:ln w="57150">
            <a:solidFill>
              <a:srgbClr val="FF0000"/>
            </a:solidFill>
            <a:prstDash val="dash"/>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幼圆" panose="02010509060101010101" pitchFamily="49" charset="-122"/>
              <a:ea typeface="幼圆" panose="02010509060101010101" pitchFamily="49" charset="-122"/>
            </a:endParaRPr>
          </a:p>
        </p:txBody>
      </p:sp>
      <p:sp>
        <p:nvSpPr>
          <p:cNvPr id="23" name="矩形 22">
            <a:extLst>
              <a:ext uri="{FF2B5EF4-FFF2-40B4-BE49-F238E27FC236}">
                <a16:creationId xmlns:a16="http://schemas.microsoft.com/office/drawing/2014/main" id="{8A89B2EC-7830-41C7-9D56-5BB72A5BD52A}"/>
              </a:ext>
            </a:extLst>
          </p:cNvPr>
          <p:cNvSpPr/>
          <p:nvPr/>
        </p:nvSpPr>
        <p:spPr bwMode="auto">
          <a:xfrm>
            <a:off x="304800" y="4325079"/>
            <a:ext cx="3889896" cy="2124163"/>
          </a:xfrm>
          <a:prstGeom prst="rect">
            <a:avLst/>
          </a:prstGeom>
          <a:noFill/>
          <a:ln w="57150">
            <a:solidFill>
              <a:srgbClr val="FF0000"/>
            </a:solidFill>
            <a:prstDash val="dash"/>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幼圆" panose="02010509060101010101" pitchFamily="49" charset="-122"/>
              <a:ea typeface="幼圆" panose="02010509060101010101" pitchFamily="49" charset="-122"/>
            </a:endParaRPr>
          </a:p>
        </p:txBody>
      </p:sp>
      <p:sp>
        <p:nvSpPr>
          <p:cNvPr id="15" name="矩形 14">
            <a:extLst>
              <a:ext uri="{FF2B5EF4-FFF2-40B4-BE49-F238E27FC236}">
                <a16:creationId xmlns:a16="http://schemas.microsoft.com/office/drawing/2014/main" id="{88F00049-1364-4380-A32C-4BB23446228A}"/>
              </a:ext>
            </a:extLst>
          </p:cNvPr>
          <p:cNvSpPr/>
          <p:nvPr/>
        </p:nvSpPr>
        <p:spPr bwMode="auto">
          <a:xfrm>
            <a:off x="3431173" y="4347885"/>
            <a:ext cx="492756" cy="270038"/>
          </a:xfrm>
          <a:prstGeom prst="rect">
            <a:avLst/>
          </a:prstGeom>
          <a:solidFill>
            <a:schemeClr val="bg1"/>
          </a:solid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幼圆" panose="02010509060101010101" pitchFamily="49" charset="-122"/>
              <a:ea typeface="幼圆" panose="02010509060101010101" pitchFamily="49" charset="-122"/>
            </a:endParaRPr>
          </a:p>
        </p:txBody>
      </p:sp>
      <p:sp>
        <p:nvSpPr>
          <p:cNvPr id="25" name="文本框 24">
            <a:extLst>
              <a:ext uri="{FF2B5EF4-FFF2-40B4-BE49-F238E27FC236}">
                <a16:creationId xmlns:a16="http://schemas.microsoft.com/office/drawing/2014/main" id="{91201114-F0C5-403E-B537-152679833808}"/>
              </a:ext>
            </a:extLst>
          </p:cNvPr>
          <p:cNvSpPr txBox="1"/>
          <p:nvPr/>
        </p:nvSpPr>
        <p:spPr>
          <a:xfrm>
            <a:off x="3455468" y="6307538"/>
            <a:ext cx="576104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2400" b="1" kern="0" dirty="0">
                <a:solidFill>
                  <a:srgbClr val="FF0000"/>
                </a:solidFill>
              </a:rPr>
              <a:t>含源电路通常利用叠加定理和互易</a:t>
            </a:r>
            <a:r>
              <a:rPr kumimoji="0" lang="zh-CN" altLang="en-US" sz="2400" b="1" i="0" u="none" strike="noStrike" kern="0" cap="none" spc="0" normalizeH="0" baseline="0" noProof="0" dirty="0">
                <a:ln>
                  <a:noFill/>
                </a:ln>
                <a:solidFill>
                  <a:srgbClr val="FF0000"/>
                </a:solidFill>
                <a:effectLst/>
                <a:uLnTx/>
                <a:uFillTx/>
              </a:rPr>
              <a:t>定理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fill="hold"/>
                                        <p:tgtEl>
                                          <p:spTgt spid="23"/>
                                        </p:tgtEl>
                                        <p:attrNameLst>
                                          <p:attrName>ppt_x</p:attrName>
                                        </p:attrNameLst>
                                      </p:cBhvr>
                                      <p:tavLst>
                                        <p:tav tm="0">
                                          <p:val>
                                            <p:strVal val="#ppt_x"/>
                                          </p:val>
                                        </p:tav>
                                        <p:tav tm="100000">
                                          <p:val>
                                            <p:strVal val="#ppt_x"/>
                                          </p:val>
                                        </p:tav>
                                      </p:tavLst>
                                    </p:anim>
                                    <p:anim calcmode="lin" valueType="num">
                                      <p:cBhvr additive="base">
                                        <p:cTn id="3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500" fill="hold"/>
                                        <p:tgtEl>
                                          <p:spTgt spid="25"/>
                                        </p:tgtEl>
                                        <p:attrNameLst>
                                          <p:attrName>ppt_x</p:attrName>
                                        </p:attrNameLst>
                                      </p:cBhvr>
                                      <p:tavLst>
                                        <p:tav tm="0">
                                          <p:val>
                                            <p:strVal val="#ppt_x"/>
                                          </p:val>
                                        </p:tav>
                                        <p:tav tm="100000">
                                          <p:val>
                                            <p:strVal val="#ppt_x"/>
                                          </p:val>
                                        </p:tav>
                                      </p:tavLst>
                                    </p:anim>
                                    <p:anim calcmode="lin" valueType="num">
                                      <p:cBhvr additive="base">
                                        <p:cTn id="5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16" grpId="0"/>
      <p:bldP spid="11" grpId="0"/>
      <p:bldP spid="18" grpId="0"/>
      <p:bldP spid="20" grpId="0"/>
      <p:bldP spid="12" grpId="0" animBg="1"/>
      <p:bldP spid="23" grpId="0" animBg="1"/>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C75512-BC66-4387-8154-6B179D0CDB7A}"/>
              </a:ext>
            </a:extLst>
          </p:cNvPr>
          <p:cNvSpPr>
            <a:spLocks noGrp="1"/>
          </p:cNvSpPr>
          <p:nvPr>
            <p:ph type="title"/>
          </p:nvPr>
        </p:nvSpPr>
        <p:spPr/>
        <p:txBody>
          <a:bodyPr/>
          <a:lstStyle/>
          <a:p>
            <a:r>
              <a:rPr lang="zh-CN" altLang="en-US" dirty="0"/>
              <a:t>关于特勒根定理进一步讨论</a:t>
            </a:r>
          </a:p>
        </p:txBody>
      </p:sp>
      <p:sp>
        <p:nvSpPr>
          <p:cNvPr id="3" name="内容占位符 2">
            <a:extLst>
              <a:ext uri="{FF2B5EF4-FFF2-40B4-BE49-F238E27FC236}">
                <a16:creationId xmlns:a16="http://schemas.microsoft.com/office/drawing/2014/main" id="{1686CA63-A35C-4B5C-819A-8AF710177B54}"/>
              </a:ext>
            </a:extLst>
          </p:cNvPr>
          <p:cNvSpPr>
            <a:spLocks noGrp="1"/>
          </p:cNvSpPr>
          <p:nvPr>
            <p:ph idx="1"/>
          </p:nvPr>
        </p:nvSpPr>
        <p:spPr/>
        <p:txBody>
          <a:bodyPr/>
          <a:lstStyle/>
          <a:p>
            <a:r>
              <a:rPr lang="en-US" altLang="zh-CN" dirty="0"/>
              <a:t>1. 《 </a:t>
            </a:r>
            <a:r>
              <a:rPr lang="zh-CN" altLang="en-US" dirty="0"/>
              <a:t>特勒根定理和网络</a:t>
            </a:r>
            <a:r>
              <a:rPr lang="en-US" altLang="zh-CN" dirty="0"/>
              <a:t>》</a:t>
            </a:r>
            <a:r>
              <a:rPr lang="zh-CN" altLang="en-US" dirty="0"/>
              <a:t>一书认为：在某种特殊领域，可能经常发展出简单，普遍而又极有价值的定律，它既有助于已知结果的导出，又能指出取得新结果的途径，网络理论中的特勒根定理就有这种性质。目前特勒根定理还是由基尔霍夫的两条定律来证明的，而且一般都认为只能用</a:t>
            </a:r>
            <a:r>
              <a:rPr lang="en-US" altLang="zh-CN" dirty="0"/>
              <a:t>KCL</a:t>
            </a:r>
            <a:r>
              <a:rPr lang="zh-CN" altLang="en-US" dirty="0"/>
              <a:t>和特勒根定理一起推出</a:t>
            </a:r>
            <a:r>
              <a:rPr lang="en-US" altLang="zh-CN" dirty="0"/>
              <a:t>KVL</a:t>
            </a:r>
            <a:r>
              <a:rPr lang="zh-CN" altLang="en-US" dirty="0"/>
              <a:t>，用</a:t>
            </a:r>
            <a:r>
              <a:rPr lang="en-US" altLang="zh-CN" dirty="0"/>
              <a:t>KVL</a:t>
            </a:r>
            <a:r>
              <a:rPr lang="zh-CN" altLang="en-US" dirty="0"/>
              <a:t>和特勒根定理一起推出</a:t>
            </a:r>
            <a:r>
              <a:rPr lang="en-US" altLang="zh-CN" dirty="0"/>
              <a:t>KCL</a:t>
            </a:r>
            <a:r>
              <a:rPr lang="zh-CN" altLang="en-US" dirty="0"/>
              <a:t>。</a:t>
            </a:r>
            <a:r>
              <a:rPr lang="en-US" altLang="zh-CN" dirty="0"/>
              <a:t> 《 </a:t>
            </a:r>
            <a:r>
              <a:rPr lang="zh-CN" altLang="en-US" dirty="0"/>
              <a:t>特勒根定理和网络</a:t>
            </a:r>
            <a:r>
              <a:rPr lang="en-US" altLang="zh-CN" dirty="0"/>
              <a:t>》</a:t>
            </a:r>
            <a:r>
              <a:rPr lang="zh-CN" altLang="en-US" dirty="0"/>
              <a:t>一书用特勒根定理证明了十、二十个电网络定理。</a:t>
            </a:r>
            <a:endParaRPr lang="en-US" altLang="zh-CN" dirty="0"/>
          </a:p>
          <a:p>
            <a:pPr marL="0" indent="0">
              <a:buNone/>
            </a:pPr>
            <a:endParaRPr lang="en-US" altLang="zh-CN" dirty="0"/>
          </a:p>
          <a:p>
            <a:r>
              <a:rPr lang="en-US" altLang="zh-CN" dirty="0"/>
              <a:t>2. </a:t>
            </a:r>
            <a:r>
              <a:rPr lang="zh-CN" altLang="en-US" dirty="0"/>
              <a:t>又有文章</a:t>
            </a:r>
            <a:r>
              <a:rPr lang="en-US" altLang="zh-CN" dirty="0"/>
              <a:t>《</a:t>
            </a:r>
            <a:r>
              <a:rPr lang="zh-CN" altLang="en-US" dirty="0"/>
              <a:t>特勒根定理是最基本的电路定律</a:t>
            </a:r>
            <a:r>
              <a:rPr lang="en-US" altLang="zh-CN" dirty="0"/>
              <a:t>》</a:t>
            </a:r>
            <a:r>
              <a:rPr lang="zh-CN" altLang="en-US" dirty="0"/>
              <a:t>指出可以用能量守恒定律证明特勒根定理，再由特勒根定理推出了</a:t>
            </a:r>
            <a:r>
              <a:rPr lang="en-US" altLang="zh-CN" dirty="0"/>
              <a:t>KCL </a:t>
            </a:r>
            <a:r>
              <a:rPr lang="zh-CN" altLang="en-US" dirty="0"/>
              <a:t>和</a:t>
            </a:r>
            <a:r>
              <a:rPr lang="en-US" altLang="zh-CN" dirty="0"/>
              <a:t>KVL</a:t>
            </a:r>
            <a:r>
              <a:rPr lang="zh-CN" altLang="en-US" dirty="0"/>
              <a:t>，从而说明特勒根定理是最为基本的电路定律。</a:t>
            </a:r>
            <a:endParaRPr lang="en-US" altLang="zh-CN" dirty="0"/>
          </a:p>
          <a:p>
            <a:endParaRPr lang="en-US" altLang="zh-CN" dirty="0"/>
          </a:p>
          <a:p>
            <a:pPr marL="0" indent="0">
              <a:buNone/>
            </a:pPr>
            <a:r>
              <a:rPr lang="en-US" altLang="zh-CN" sz="1800" i="1" dirty="0">
                <a:solidFill>
                  <a:srgbClr val="FF0000"/>
                </a:solidFill>
              </a:rPr>
              <a:t>《 </a:t>
            </a:r>
            <a:r>
              <a:rPr lang="zh-CN" altLang="en-US" sz="1800" i="1" dirty="0">
                <a:solidFill>
                  <a:srgbClr val="FF0000"/>
                </a:solidFill>
              </a:rPr>
              <a:t>特勒根定理和网络</a:t>
            </a:r>
            <a:r>
              <a:rPr lang="en-US" altLang="zh-CN" sz="1800" i="1" dirty="0">
                <a:solidFill>
                  <a:srgbClr val="FF0000"/>
                </a:solidFill>
              </a:rPr>
              <a:t>》</a:t>
            </a:r>
            <a:r>
              <a:rPr lang="zh-CN" altLang="en-US" sz="1800" i="1" dirty="0">
                <a:solidFill>
                  <a:srgbClr val="FF0000"/>
                </a:solidFill>
              </a:rPr>
              <a:t>，小彭菲尔德等，科学出版社，</a:t>
            </a:r>
            <a:r>
              <a:rPr lang="en-US" altLang="zh-CN" sz="1800" i="1" dirty="0">
                <a:solidFill>
                  <a:srgbClr val="FF0000"/>
                </a:solidFill>
              </a:rPr>
              <a:t>1976</a:t>
            </a:r>
            <a:r>
              <a:rPr lang="zh-CN" altLang="en-US" sz="1800" i="1" dirty="0">
                <a:solidFill>
                  <a:srgbClr val="FF0000"/>
                </a:solidFill>
              </a:rPr>
              <a:t>年；</a:t>
            </a:r>
            <a:r>
              <a:rPr lang="en-US" altLang="zh-CN" sz="1800" i="1" dirty="0">
                <a:solidFill>
                  <a:srgbClr val="FF0000"/>
                </a:solidFill>
              </a:rPr>
              <a:t> 《</a:t>
            </a:r>
            <a:r>
              <a:rPr lang="zh-CN" altLang="en-US" sz="1800" i="1" dirty="0">
                <a:solidFill>
                  <a:srgbClr val="FF0000"/>
                </a:solidFill>
              </a:rPr>
              <a:t>特勒根定理是最基本的电路定律</a:t>
            </a:r>
            <a:r>
              <a:rPr lang="en-US" altLang="zh-CN" sz="1800" i="1" dirty="0">
                <a:solidFill>
                  <a:srgbClr val="FF0000"/>
                </a:solidFill>
              </a:rPr>
              <a:t>》</a:t>
            </a:r>
            <a:r>
              <a:rPr lang="zh-CN" altLang="en-US" sz="1800" i="1" dirty="0">
                <a:solidFill>
                  <a:srgbClr val="FF0000"/>
                </a:solidFill>
              </a:rPr>
              <a:t>，陈慈萱，武汉水利电力学院学报，</a:t>
            </a:r>
            <a:r>
              <a:rPr lang="en-US" altLang="zh-CN" sz="1800" i="1" dirty="0">
                <a:solidFill>
                  <a:srgbClr val="FF0000"/>
                </a:solidFill>
              </a:rPr>
              <a:t>1979</a:t>
            </a:r>
            <a:r>
              <a:rPr lang="zh-CN" altLang="en-US" sz="1800" i="1" dirty="0">
                <a:solidFill>
                  <a:srgbClr val="FF0000"/>
                </a:solidFill>
              </a:rPr>
              <a:t>年</a:t>
            </a:r>
            <a:r>
              <a:rPr lang="en-US" altLang="zh-CN" sz="1800" i="1" dirty="0">
                <a:solidFill>
                  <a:srgbClr val="FF0000"/>
                </a:solidFill>
              </a:rPr>
              <a:t>3</a:t>
            </a:r>
            <a:r>
              <a:rPr lang="zh-CN" altLang="en-US" sz="1800" i="1" dirty="0">
                <a:solidFill>
                  <a:srgbClr val="FF0000"/>
                </a:solidFill>
              </a:rPr>
              <a:t>期</a:t>
            </a:r>
          </a:p>
        </p:txBody>
      </p:sp>
      <p:sp>
        <p:nvSpPr>
          <p:cNvPr id="4" name="日期占位符 3">
            <a:extLst>
              <a:ext uri="{FF2B5EF4-FFF2-40B4-BE49-F238E27FC236}">
                <a16:creationId xmlns:a16="http://schemas.microsoft.com/office/drawing/2014/main" id="{1C6DB6A7-ABB5-4361-8FE1-5E3CDEAFB781}"/>
              </a:ext>
            </a:extLst>
          </p:cNvPr>
          <p:cNvSpPr>
            <a:spLocks noGrp="1"/>
          </p:cNvSpPr>
          <p:nvPr>
            <p:ph type="dt" sz="half" idx="10"/>
          </p:nvPr>
        </p:nvSpPr>
        <p:spPr/>
        <p:txBody>
          <a:bodyPr/>
          <a:lstStyle/>
          <a:p>
            <a:pPr>
              <a:defRPr/>
            </a:pPr>
            <a:fld id="{516FE481-48C3-4A71-8545-13D67B3A7819}" type="datetime1">
              <a:rPr lang="zh-CN" altLang="en-US" smtClean="0"/>
              <a:pPr>
                <a:defRPr/>
              </a:pPr>
              <a:t>2021/3/24</a:t>
            </a:fld>
            <a:endParaRPr lang="en-US" altLang="zh-CN" dirty="0"/>
          </a:p>
        </p:txBody>
      </p:sp>
      <p:sp>
        <p:nvSpPr>
          <p:cNvPr id="5" name="页脚占位符 4">
            <a:extLst>
              <a:ext uri="{FF2B5EF4-FFF2-40B4-BE49-F238E27FC236}">
                <a16:creationId xmlns:a16="http://schemas.microsoft.com/office/drawing/2014/main" id="{4587AD39-E66E-48A0-9E86-54C59975D7EE}"/>
              </a:ext>
            </a:extLst>
          </p:cNvPr>
          <p:cNvSpPr>
            <a:spLocks noGrp="1"/>
          </p:cNvSpPr>
          <p:nvPr>
            <p:ph type="ftr" sz="quarter" idx="11"/>
          </p:nvPr>
        </p:nvSpPr>
        <p:spPr/>
        <p:txBody>
          <a:bodyPr/>
          <a:lstStyle/>
          <a:p>
            <a:pPr>
              <a:defRPr/>
            </a:pPr>
            <a:endParaRPr lang="en-US" altLang="zh-CN" dirty="0"/>
          </a:p>
        </p:txBody>
      </p:sp>
      <p:sp>
        <p:nvSpPr>
          <p:cNvPr id="6" name="灯片编号占位符 5">
            <a:extLst>
              <a:ext uri="{FF2B5EF4-FFF2-40B4-BE49-F238E27FC236}">
                <a16:creationId xmlns:a16="http://schemas.microsoft.com/office/drawing/2014/main" id="{30DD2880-141A-44DB-A7B9-6B9A4B23E8B9}"/>
              </a:ext>
            </a:extLst>
          </p:cNvPr>
          <p:cNvSpPr>
            <a:spLocks noGrp="1"/>
          </p:cNvSpPr>
          <p:nvPr>
            <p:ph type="sldNum" sz="quarter" idx="12"/>
          </p:nvPr>
        </p:nvSpPr>
        <p:spPr/>
        <p:txBody>
          <a:bodyPr/>
          <a:lstStyle/>
          <a:p>
            <a:pPr>
              <a:defRPr/>
            </a:pPr>
            <a:fld id="{53B6E714-9487-4D44-ACDD-E0F114BE8D0E}" type="slidenum">
              <a:rPr lang="en-US" altLang="zh-CN" smtClean="0"/>
              <a:pPr>
                <a:defRPr/>
              </a:pPr>
              <a:t>63</a:t>
            </a:fld>
            <a:endParaRPr lang="en-US" altLang="zh-CN"/>
          </a:p>
        </p:txBody>
      </p:sp>
    </p:spTree>
    <p:extLst>
      <p:ext uri="{BB962C8B-B14F-4D97-AF65-F5344CB8AC3E}">
        <p14:creationId xmlns:p14="http://schemas.microsoft.com/office/powerpoint/2010/main" val="41718111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a:t>作业</a:t>
            </a:r>
          </a:p>
        </p:txBody>
      </p:sp>
      <p:sp>
        <p:nvSpPr>
          <p:cNvPr id="44035" name="内容占位符 2"/>
          <p:cNvSpPr>
            <a:spLocks noGrp="1"/>
          </p:cNvSpPr>
          <p:nvPr>
            <p:ph idx="1"/>
          </p:nvPr>
        </p:nvSpPr>
        <p:spPr>
          <a:xfrm>
            <a:off x="381000" y="914400"/>
            <a:ext cx="8294688" cy="5181600"/>
          </a:xfrm>
        </p:spPr>
        <p:txBody>
          <a:bodyPr/>
          <a:lstStyle/>
          <a:p>
            <a:r>
              <a:rPr lang="en-US" altLang="zh-CN" dirty="0"/>
              <a:t>4.3</a:t>
            </a:r>
            <a:r>
              <a:rPr lang="zh-CN" altLang="en-US" dirty="0"/>
              <a:t>节：</a:t>
            </a:r>
            <a:r>
              <a:rPr lang="en-US" altLang="zh-CN" dirty="0"/>
              <a:t>4-10</a:t>
            </a:r>
            <a:r>
              <a:rPr lang="zh-CN" altLang="en-US" dirty="0"/>
              <a:t>，</a:t>
            </a:r>
            <a:r>
              <a:rPr lang="en-US" altLang="zh-CN" dirty="0"/>
              <a:t>4-15</a:t>
            </a:r>
          </a:p>
          <a:p>
            <a:r>
              <a:rPr lang="en-US" altLang="zh-CN" dirty="0"/>
              <a:t>4.4</a:t>
            </a:r>
            <a:r>
              <a:rPr lang="zh-CN" altLang="en-US" dirty="0"/>
              <a:t>节：</a:t>
            </a:r>
            <a:r>
              <a:rPr lang="en-US" altLang="zh-CN" dirty="0"/>
              <a:t>4-17</a:t>
            </a:r>
          </a:p>
          <a:p>
            <a:r>
              <a:rPr lang="en-US" altLang="zh-CN" dirty="0"/>
              <a:t>4.5</a:t>
            </a:r>
            <a:r>
              <a:rPr lang="zh-CN" altLang="en-US" dirty="0"/>
              <a:t>节：</a:t>
            </a:r>
            <a:r>
              <a:rPr lang="en-US" altLang="zh-CN" dirty="0"/>
              <a:t>4-25</a:t>
            </a:r>
          </a:p>
          <a:p>
            <a:r>
              <a:rPr lang="en-US" altLang="zh-CN" dirty="0"/>
              <a:t>4.6</a:t>
            </a:r>
            <a:r>
              <a:rPr lang="zh-CN" altLang="en-US" dirty="0"/>
              <a:t>节：</a:t>
            </a:r>
            <a:r>
              <a:rPr lang="en-US" altLang="zh-CN" dirty="0"/>
              <a:t>4-33</a:t>
            </a:r>
          </a:p>
          <a:p>
            <a:r>
              <a:rPr lang="en-US" altLang="zh-CN" dirty="0"/>
              <a:t>4.6</a:t>
            </a:r>
            <a:r>
              <a:rPr lang="zh-CN" altLang="en-US" dirty="0"/>
              <a:t>节：</a:t>
            </a:r>
            <a:r>
              <a:rPr lang="en-US" altLang="zh-CN" dirty="0"/>
              <a:t>4-37</a:t>
            </a:r>
            <a:r>
              <a:rPr lang="zh-CN" altLang="en-US" dirty="0"/>
              <a:t>，</a:t>
            </a:r>
            <a:r>
              <a:rPr lang="en-US" altLang="zh-CN" dirty="0"/>
              <a:t>4-39</a:t>
            </a:r>
          </a:p>
          <a:p>
            <a:r>
              <a:rPr lang="zh-CN" altLang="en-US" dirty="0"/>
              <a:t>综合：</a:t>
            </a:r>
            <a:r>
              <a:rPr lang="en-US" altLang="zh-CN" dirty="0"/>
              <a:t>4-45</a:t>
            </a:r>
          </a:p>
        </p:txBody>
      </p:sp>
      <p:sp>
        <p:nvSpPr>
          <p:cNvPr id="4" name="日期占位符 3"/>
          <p:cNvSpPr>
            <a:spLocks noGrp="1"/>
          </p:cNvSpPr>
          <p:nvPr>
            <p:ph type="dt" sz="quarter" idx="10"/>
          </p:nvPr>
        </p:nvSpPr>
        <p:spPr/>
        <p:txBody>
          <a:bodyPr/>
          <a:lstStyle/>
          <a:p>
            <a:pPr>
              <a:defRPr/>
            </a:pPr>
            <a:fld id="{D04BC380-5849-4E82-9448-222F2C781241}" type="datetime1">
              <a:rPr lang="zh-CN" altLang="en-US" smtClean="0"/>
              <a:pPr>
                <a:defRPr/>
              </a:pPr>
              <a:t>2021/3/24</a:t>
            </a:fld>
            <a:endParaRPr lang="en-US" altLang="zh-CN"/>
          </a:p>
        </p:txBody>
      </p:sp>
      <p:sp>
        <p:nvSpPr>
          <p:cNvPr id="5" name="页脚占位符 4"/>
          <p:cNvSpPr>
            <a:spLocks noGrp="1"/>
          </p:cNvSpPr>
          <p:nvPr>
            <p:ph type="ftr" sz="quarter" idx="11"/>
          </p:nvPr>
        </p:nvSpPr>
        <p:spPr/>
        <p:txBody>
          <a:bodyPr/>
          <a:lstStyle/>
          <a:p>
            <a:pPr>
              <a:defRPr/>
            </a:pPr>
            <a:r>
              <a:rPr lang="zh-CN" altLang="en-US"/>
              <a:t>电路理论</a:t>
            </a:r>
            <a:endParaRPr lang="en-US" altLang="zh-CN"/>
          </a:p>
        </p:txBody>
      </p:sp>
      <p:sp>
        <p:nvSpPr>
          <p:cNvPr id="6" name="灯片编号占位符 5"/>
          <p:cNvSpPr>
            <a:spLocks noGrp="1"/>
          </p:cNvSpPr>
          <p:nvPr>
            <p:ph type="sldNum" sz="quarter" idx="12"/>
          </p:nvPr>
        </p:nvSpPr>
        <p:spPr/>
        <p:txBody>
          <a:bodyPr/>
          <a:lstStyle/>
          <a:p>
            <a:pPr>
              <a:defRPr/>
            </a:pPr>
            <a:fld id="{DABECC24-E164-4786-A8C5-2CB7D75106FC}" type="slidenum">
              <a:rPr lang="en-US" altLang="zh-CN" smtClean="0"/>
              <a:pPr>
                <a:defRPr/>
              </a:pPr>
              <a:t>64</a:t>
            </a:fld>
            <a:endParaRPr lang="en-US" altLang="zh-CN"/>
          </a:p>
        </p:txBody>
      </p:sp>
    </p:spTree>
    <p:extLst>
      <p:ext uri="{BB962C8B-B14F-4D97-AF65-F5344CB8AC3E}">
        <p14:creationId xmlns:p14="http://schemas.microsoft.com/office/powerpoint/2010/main" val="21126410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52DE4-C92A-452C-ACC8-2C1AD4B04A5D}"/>
              </a:ext>
            </a:extLst>
          </p:cNvPr>
          <p:cNvSpPr>
            <a:spLocks noGrp="1"/>
          </p:cNvSpPr>
          <p:nvPr>
            <p:ph type="title"/>
          </p:nvPr>
        </p:nvSpPr>
        <p:spPr/>
        <p:txBody>
          <a:bodyPr/>
          <a:lstStyle/>
          <a:p>
            <a:r>
              <a:rPr lang="zh-CN" altLang="en-US" dirty="0"/>
              <a:t>本章学习重点、难点及注意事项</a:t>
            </a:r>
          </a:p>
        </p:txBody>
      </p:sp>
      <p:sp>
        <p:nvSpPr>
          <p:cNvPr id="3" name="内容占位符 2">
            <a:extLst>
              <a:ext uri="{FF2B5EF4-FFF2-40B4-BE49-F238E27FC236}">
                <a16:creationId xmlns:a16="http://schemas.microsoft.com/office/drawing/2014/main" id="{3354F990-D14B-49A3-A479-D3DDBCB7888F}"/>
              </a:ext>
            </a:extLst>
          </p:cNvPr>
          <p:cNvSpPr>
            <a:spLocks noGrp="1"/>
          </p:cNvSpPr>
          <p:nvPr>
            <p:ph idx="1"/>
          </p:nvPr>
        </p:nvSpPr>
        <p:spPr>
          <a:xfrm>
            <a:off x="381000" y="659532"/>
            <a:ext cx="8583488" cy="6153844"/>
          </a:xfrm>
        </p:spPr>
        <p:txBody>
          <a:bodyPr/>
          <a:lstStyle/>
          <a:p>
            <a:r>
              <a:rPr lang="zh-CN" altLang="en-US" dirty="0"/>
              <a:t>内容丰富，有不少有难度的习题需要综合利用多个定理</a:t>
            </a:r>
            <a:endParaRPr lang="en-US" altLang="zh-CN" dirty="0"/>
          </a:p>
          <a:p>
            <a:r>
              <a:rPr lang="zh-CN" altLang="en-US" dirty="0"/>
              <a:t>叠加法适用于线性电路</a:t>
            </a:r>
            <a:endParaRPr lang="en-US" altLang="zh-CN" dirty="0"/>
          </a:p>
          <a:p>
            <a:r>
              <a:rPr lang="zh-CN" altLang="en-US" dirty="0"/>
              <a:t>替代定理</a:t>
            </a:r>
            <a:endParaRPr lang="en-US" altLang="zh-CN" dirty="0"/>
          </a:p>
          <a:p>
            <a:r>
              <a:rPr lang="zh-CN" altLang="en-US" dirty="0"/>
              <a:t>戴维南定理和诺顿定理（本质上是计算开路电压或短路电流和等效输入电阻，这时计算过程中电路拓扑与原电路拓扑发生了变化，始终牢记是对端口的关系）</a:t>
            </a:r>
            <a:endParaRPr lang="en-US" altLang="zh-CN" dirty="0"/>
          </a:p>
          <a:p>
            <a:r>
              <a:rPr lang="zh-CN" altLang="en-US" dirty="0"/>
              <a:t>最大功率传输定理（结合戴维南定理，但需注意分母中系数</a:t>
            </a:r>
            <a:r>
              <a:rPr lang="en-US" altLang="zh-CN" dirty="0"/>
              <a:t>4</a:t>
            </a:r>
            <a:r>
              <a:rPr lang="zh-CN" altLang="en-US" dirty="0"/>
              <a:t>）</a:t>
            </a:r>
            <a:endParaRPr lang="en-US" altLang="zh-CN" dirty="0"/>
          </a:p>
          <a:p>
            <a:r>
              <a:rPr lang="zh-CN" altLang="en-US" dirty="0"/>
              <a:t>特勒根定理与互易定理（理解其本质和来源：特勒根功率守恒定理、特勒根似功率守恒定理、特勒根端口似功率守恒、互易定理，无需死记硬背，但要注意关联参考方向）</a:t>
            </a:r>
            <a:endParaRPr lang="en-US" altLang="zh-CN" dirty="0"/>
          </a:p>
          <a:p>
            <a:r>
              <a:rPr lang="zh-CN" altLang="en-US" dirty="0"/>
              <a:t>对于二端口网络，注意区分</a:t>
            </a:r>
            <a:r>
              <a:rPr lang="en-US" altLang="zh-CN" dirty="0"/>
              <a:t>N</a:t>
            </a:r>
            <a:r>
              <a:rPr lang="en-US" altLang="zh-CN" sz="2000" dirty="0"/>
              <a:t>0</a:t>
            </a:r>
            <a:r>
              <a:rPr lang="zh-CN" altLang="en-US" dirty="0"/>
              <a:t>（无源线性电阻）和</a:t>
            </a:r>
            <a:r>
              <a:rPr lang="en-US" altLang="zh-CN" dirty="0"/>
              <a:t>N</a:t>
            </a:r>
            <a:r>
              <a:rPr lang="zh-CN" altLang="en-US" dirty="0"/>
              <a:t> （有源线性电阻）网络，以及特勒根定理与互易定理的适用性</a:t>
            </a:r>
            <a:endParaRPr lang="en-US" altLang="zh-CN" dirty="0"/>
          </a:p>
          <a:p>
            <a:r>
              <a:rPr lang="zh-CN" altLang="en-US" dirty="0"/>
              <a:t>对于习题，学有余力的同学可用多种方法加以一题多解，提高综合分析问题能力</a:t>
            </a:r>
          </a:p>
        </p:txBody>
      </p:sp>
      <p:sp>
        <p:nvSpPr>
          <p:cNvPr id="4" name="日期占位符 3">
            <a:extLst>
              <a:ext uri="{FF2B5EF4-FFF2-40B4-BE49-F238E27FC236}">
                <a16:creationId xmlns:a16="http://schemas.microsoft.com/office/drawing/2014/main" id="{5009768F-34DA-41A9-94F4-2D001936DE46}"/>
              </a:ext>
            </a:extLst>
          </p:cNvPr>
          <p:cNvSpPr>
            <a:spLocks noGrp="1"/>
          </p:cNvSpPr>
          <p:nvPr>
            <p:ph type="dt" sz="half" idx="10"/>
          </p:nvPr>
        </p:nvSpPr>
        <p:spPr/>
        <p:txBody>
          <a:bodyPr/>
          <a:lstStyle/>
          <a:p>
            <a:pPr>
              <a:defRPr/>
            </a:pPr>
            <a:fld id="{D04BC380-5849-4E82-9448-222F2C781241}" type="datetime1">
              <a:rPr lang="zh-CN" altLang="en-US" smtClean="0"/>
              <a:pPr>
                <a:defRPr/>
              </a:pPr>
              <a:t>2021/3/24</a:t>
            </a:fld>
            <a:endParaRPr lang="en-US" altLang="zh-CN" dirty="0"/>
          </a:p>
        </p:txBody>
      </p:sp>
      <p:sp>
        <p:nvSpPr>
          <p:cNvPr id="5" name="页脚占位符 4">
            <a:extLst>
              <a:ext uri="{FF2B5EF4-FFF2-40B4-BE49-F238E27FC236}">
                <a16:creationId xmlns:a16="http://schemas.microsoft.com/office/drawing/2014/main" id="{975193D2-9C53-4B24-B33C-35265857ADD1}"/>
              </a:ext>
            </a:extLst>
          </p:cNvPr>
          <p:cNvSpPr>
            <a:spLocks noGrp="1"/>
          </p:cNvSpPr>
          <p:nvPr>
            <p:ph type="ftr" sz="quarter" idx="11"/>
          </p:nvPr>
        </p:nvSpPr>
        <p:spPr/>
        <p:txBody>
          <a:bodyPr/>
          <a:lstStyle/>
          <a:p>
            <a:pPr>
              <a:defRPr/>
            </a:pPr>
            <a:r>
              <a:rPr lang="zh-CN" altLang="en-US"/>
              <a:t>电路理论</a:t>
            </a:r>
            <a:endParaRPr lang="en-US" altLang="zh-CN"/>
          </a:p>
        </p:txBody>
      </p:sp>
      <p:sp>
        <p:nvSpPr>
          <p:cNvPr id="6" name="灯片编号占位符 5">
            <a:extLst>
              <a:ext uri="{FF2B5EF4-FFF2-40B4-BE49-F238E27FC236}">
                <a16:creationId xmlns:a16="http://schemas.microsoft.com/office/drawing/2014/main" id="{6B9EA4C5-E2C7-4FE4-B1EF-8B34620A8207}"/>
              </a:ext>
            </a:extLst>
          </p:cNvPr>
          <p:cNvSpPr>
            <a:spLocks noGrp="1"/>
          </p:cNvSpPr>
          <p:nvPr>
            <p:ph type="sldNum" sz="quarter" idx="12"/>
          </p:nvPr>
        </p:nvSpPr>
        <p:spPr/>
        <p:txBody>
          <a:bodyPr/>
          <a:lstStyle/>
          <a:p>
            <a:pPr>
              <a:defRPr/>
            </a:pPr>
            <a:fld id="{B61A18AD-0A7C-4FD4-B788-CBCE68555FE7}" type="slidenum">
              <a:rPr lang="en-US" altLang="zh-CN" smtClean="0"/>
              <a:pPr>
                <a:defRPr/>
              </a:pPr>
              <a:t>65</a:t>
            </a:fld>
            <a:endParaRPr lang="en-US" altLang="zh-CN"/>
          </a:p>
        </p:txBody>
      </p:sp>
    </p:spTree>
    <p:extLst>
      <p:ext uri="{BB962C8B-B14F-4D97-AF65-F5344CB8AC3E}">
        <p14:creationId xmlns:p14="http://schemas.microsoft.com/office/powerpoint/2010/main" val="1686984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p:cNvSpPr>
            <a:spLocks noGrp="1"/>
          </p:cNvSpPr>
          <p:nvPr>
            <p:ph type="dt" sz="quarter" idx="10"/>
          </p:nvPr>
        </p:nvSpPr>
        <p:spPr/>
        <p:txBody>
          <a:bodyPr/>
          <a:lstStyle/>
          <a:p>
            <a:pPr>
              <a:defRPr/>
            </a:pPr>
            <a:fld id="{C8C5B62A-5354-498C-9599-0B2CFFA87B77}" type="datetime1">
              <a:rPr lang="zh-CN" altLang="en-US"/>
              <a:pPr>
                <a:defRPr/>
              </a:pPr>
              <a:t>2021/3/24</a:t>
            </a:fld>
            <a:endParaRPr lang="en-US" altLang="zh-CN"/>
          </a:p>
        </p:txBody>
      </p:sp>
      <p:sp>
        <p:nvSpPr>
          <p:cNvPr id="12" name="页脚占位符 4"/>
          <p:cNvSpPr>
            <a:spLocks noGrp="1"/>
          </p:cNvSpPr>
          <p:nvPr>
            <p:ph type="ftr" sz="quarter" idx="11"/>
          </p:nvPr>
        </p:nvSpPr>
        <p:spPr/>
        <p:txBody>
          <a:bodyPr/>
          <a:lstStyle/>
          <a:p>
            <a:pPr>
              <a:defRPr/>
            </a:pPr>
            <a:endParaRPr lang="en-US" altLang="zh-CN"/>
          </a:p>
        </p:txBody>
      </p:sp>
      <p:sp>
        <p:nvSpPr>
          <p:cNvPr id="13" name="灯片编号占位符 5"/>
          <p:cNvSpPr>
            <a:spLocks noGrp="1"/>
          </p:cNvSpPr>
          <p:nvPr>
            <p:ph type="sldNum" sz="quarter" idx="12"/>
          </p:nvPr>
        </p:nvSpPr>
        <p:spPr/>
        <p:txBody>
          <a:bodyPr/>
          <a:lstStyle/>
          <a:p>
            <a:pPr>
              <a:defRPr/>
            </a:pPr>
            <a:fld id="{239C9D16-A908-400C-8EE1-346D90E52B38}" type="slidenum">
              <a:rPr lang="en-US" altLang="zh-CN"/>
              <a:pPr>
                <a:defRPr/>
              </a:pPr>
              <a:t>7</a:t>
            </a:fld>
            <a:endParaRPr lang="en-US" altLang="zh-CN"/>
          </a:p>
        </p:txBody>
      </p:sp>
      <p:sp>
        <p:nvSpPr>
          <p:cNvPr id="264194" name="Rectangle 2"/>
          <p:cNvSpPr>
            <a:spLocks noGrp="1" noChangeArrowheads="1"/>
          </p:cNvSpPr>
          <p:nvPr>
            <p:ph type="title"/>
          </p:nvPr>
        </p:nvSpPr>
        <p:spPr/>
        <p:txBody>
          <a:bodyPr/>
          <a:lstStyle/>
          <a:p>
            <a:pPr algn="l"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4.1 </a:t>
            </a:r>
            <a:r>
              <a:rPr lang="zh-CN" altLang="en-US" dirty="0">
                <a:solidFill>
                  <a:schemeClr val="tx1"/>
                </a:solidFill>
                <a:effectLst>
                  <a:outerShdw blurRad="38100" dist="38100" dir="2700000" algn="tl">
                    <a:srgbClr val="C0C0C0"/>
                  </a:outerShdw>
                </a:effectLst>
                <a:ea typeface="隶书" panose="02010509060101010101" pitchFamily="49" charset="-122"/>
              </a:rPr>
              <a:t>叠加定理 </a:t>
            </a:r>
            <a:r>
              <a:rPr lang="en-US" altLang="zh-CN" dirty="0">
                <a:solidFill>
                  <a:schemeClr val="tx1"/>
                </a:solidFill>
                <a:effectLst>
                  <a:outerShdw blurRad="38100" dist="38100" dir="2700000" algn="tl">
                    <a:srgbClr val="C0C0C0"/>
                  </a:outerShdw>
                </a:effectLst>
                <a:ea typeface="隶书" panose="02010509060101010101" pitchFamily="49" charset="-122"/>
              </a:rPr>
              <a:t>Superposition Theorem</a:t>
            </a:r>
            <a:endParaRPr lang="en-US" altLang="zh-CN" sz="2800" u="sng" dirty="0">
              <a:ea typeface="隶书" panose="02010509060101010101" pitchFamily="49" charset="-122"/>
            </a:endParaRPr>
          </a:p>
        </p:txBody>
      </p:sp>
      <p:graphicFrame>
        <p:nvGraphicFramePr>
          <p:cNvPr id="264195" name="Object 3"/>
          <p:cNvGraphicFramePr>
            <a:graphicFrameLocks noChangeAspect="1"/>
          </p:cNvGraphicFramePr>
          <p:nvPr/>
        </p:nvGraphicFramePr>
        <p:xfrm>
          <a:off x="611188" y="4868863"/>
          <a:ext cx="2957512" cy="844550"/>
        </p:xfrm>
        <a:graphic>
          <a:graphicData uri="http://schemas.openxmlformats.org/presentationml/2006/ole">
            <mc:AlternateContent xmlns:mc="http://schemas.openxmlformats.org/markup-compatibility/2006">
              <mc:Choice xmlns:v="urn:schemas-microsoft-com:vml" Requires="v">
                <p:oleObj spid="_x0000_s8190" name="Equation" r:id="rId3" imgW="1304784" imgH="352529" progId="Equation.DSMT4">
                  <p:embed/>
                </p:oleObj>
              </mc:Choice>
              <mc:Fallback>
                <p:oleObj name="Equation" r:id="rId3" imgW="1304784" imgH="352529"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868863"/>
                        <a:ext cx="2957512" cy="84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4196" name="Object 4"/>
          <p:cNvGraphicFramePr>
            <a:graphicFrameLocks noChangeAspect="1"/>
          </p:cNvGraphicFramePr>
          <p:nvPr/>
        </p:nvGraphicFramePr>
        <p:xfrm>
          <a:off x="152400" y="1158875"/>
          <a:ext cx="4203700" cy="2274888"/>
        </p:xfrm>
        <a:graphic>
          <a:graphicData uri="http://schemas.openxmlformats.org/presentationml/2006/ole">
            <mc:AlternateContent xmlns:mc="http://schemas.openxmlformats.org/markup-compatibility/2006">
              <mc:Choice xmlns:v="urn:schemas-microsoft-com:vml" Requires="v">
                <p:oleObj spid="_x0000_s8191" name="Visio" r:id="rId5" imgW="2828068" imgH="1543907" progId="Visio.Drawing.11">
                  <p:embed/>
                </p:oleObj>
              </mc:Choice>
              <mc:Fallback>
                <p:oleObj name="Visio" r:id="rId5" imgW="2828068" imgH="1543907" progId="Visio.Drawing.11">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1158875"/>
                        <a:ext cx="4203700" cy="227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4197" name="Object 5"/>
          <p:cNvGraphicFramePr>
            <a:graphicFrameLocks noChangeAspect="1"/>
          </p:cNvGraphicFramePr>
          <p:nvPr/>
        </p:nvGraphicFramePr>
        <p:xfrm>
          <a:off x="4427538" y="1196975"/>
          <a:ext cx="3810000" cy="2633663"/>
        </p:xfrm>
        <a:graphic>
          <a:graphicData uri="http://schemas.openxmlformats.org/presentationml/2006/ole">
            <mc:AlternateContent xmlns:mc="http://schemas.openxmlformats.org/markup-compatibility/2006">
              <mc:Choice xmlns:v="urn:schemas-microsoft-com:vml" Requires="v">
                <p:oleObj spid="_x0000_s86016" name="Visio" r:id="rId7" imgW="2658761" imgH="1847374" progId="Visio.Drawing.11">
                  <p:embed/>
                </p:oleObj>
              </mc:Choice>
              <mc:Fallback>
                <p:oleObj name="Visio" r:id="rId7" imgW="2658761" imgH="1847374" progId="Visio.Drawing.11">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7538" y="1196975"/>
                        <a:ext cx="3810000" cy="263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4198" name="Object 6"/>
          <p:cNvGraphicFramePr>
            <a:graphicFrameLocks noChangeAspect="1"/>
          </p:cNvGraphicFramePr>
          <p:nvPr>
            <p:extLst>
              <p:ext uri="{D42A27DB-BD31-4B8C-83A1-F6EECF244321}">
                <p14:modId xmlns:p14="http://schemas.microsoft.com/office/powerpoint/2010/main" val="3037247990"/>
              </p:ext>
            </p:extLst>
          </p:nvPr>
        </p:nvGraphicFramePr>
        <p:xfrm>
          <a:off x="4291013" y="3856038"/>
          <a:ext cx="3886200" cy="2379662"/>
        </p:xfrm>
        <a:graphic>
          <a:graphicData uri="http://schemas.openxmlformats.org/presentationml/2006/ole">
            <mc:AlternateContent xmlns:mc="http://schemas.openxmlformats.org/markup-compatibility/2006">
              <mc:Choice xmlns:v="urn:schemas-microsoft-com:vml" Requires="v">
                <p:oleObj spid="_x0000_s86017" name="Visio" r:id="rId9" imgW="2781338" imgH="1709882" progId="Visio.Drawing.11">
                  <p:embed/>
                </p:oleObj>
              </mc:Choice>
              <mc:Fallback>
                <p:oleObj name="Visio" r:id="rId9" imgW="2781338" imgH="1709882" progId="Visio.Drawing.11">
                  <p:embed/>
                  <p:pic>
                    <p:nvPicPr>
                      <p:cNvPr id="0" name="Object 6"/>
                      <p:cNvPicPr>
                        <a:picLocks noChangeAspect="1" noChangeArrowheads="1"/>
                      </p:cNvPicPr>
                      <p:nvPr/>
                    </p:nvPicPr>
                    <p:blipFill>
                      <a:blip r:embed="rId10"/>
                      <a:srcRect/>
                      <a:stretch>
                        <a:fillRect/>
                      </a:stretch>
                    </p:blipFill>
                    <p:spPr bwMode="auto">
                      <a:xfrm>
                        <a:off x="4291013" y="3856038"/>
                        <a:ext cx="3886200" cy="237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4199" name="Object 7"/>
          <p:cNvGraphicFramePr>
            <a:graphicFrameLocks noChangeAspect="1"/>
          </p:cNvGraphicFramePr>
          <p:nvPr/>
        </p:nvGraphicFramePr>
        <p:xfrm>
          <a:off x="7375525" y="3132138"/>
          <a:ext cx="1660525" cy="873125"/>
        </p:xfrm>
        <a:graphic>
          <a:graphicData uri="http://schemas.openxmlformats.org/presentationml/2006/ole">
            <mc:AlternateContent xmlns:mc="http://schemas.openxmlformats.org/markup-compatibility/2006">
              <mc:Choice xmlns:v="urn:schemas-microsoft-com:vml" Requires="v">
                <p:oleObj spid="_x0000_s86018" name="Equation" r:id="rId11" imgW="695184" imgH="352529" progId="Equation.DSMT4">
                  <p:embed/>
                </p:oleObj>
              </mc:Choice>
              <mc:Fallback>
                <p:oleObj name="Equation" r:id="rId11" imgW="695184" imgH="352529" progId="Equation.DSMT4">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75525" y="3132138"/>
                        <a:ext cx="1660525" cy="8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64200" name="Object 8"/>
          <p:cNvGraphicFramePr>
            <a:graphicFrameLocks noChangeAspect="1"/>
          </p:cNvGraphicFramePr>
          <p:nvPr/>
        </p:nvGraphicFramePr>
        <p:xfrm>
          <a:off x="7215188" y="5622925"/>
          <a:ext cx="1717675" cy="874713"/>
        </p:xfrm>
        <a:graphic>
          <a:graphicData uri="http://schemas.openxmlformats.org/presentationml/2006/ole">
            <mc:AlternateContent xmlns:mc="http://schemas.openxmlformats.org/markup-compatibility/2006">
              <mc:Choice xmlns:v="urn:schemas-microsoft-com:vml" Requires="v">
                <p:oleObj spid="_x0000_s86019" name="Equation" r:id="rId13" imgW="724013" imgH="352529" progId="Equation.DSMT4">
                  <p:embed/>
                </p:oleObj>
              </mc:Choice>
              <mc:Fallback>
                <p:oleObj name="Equation" r:id="rId13" imgW="724013" imgH="352529" progId="Equation.DSMT4">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215188" y="5622925"/>
                        <a:ext cx="1717675" cy="87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4210" name="Rectangle 18"/>
          <p:cNvSpPr>
            <a:spLocks noChangeArrowheads="1"/>
          </p:cNvSpPr>
          <p:nvPr/>
        </p:nvSpPr>
        <p:spPr bwMode="auto">
          <a:xfrm>
            <a:off x="311150" y="914400"/>
            <a:ext cx="2590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en-US" altLang="zh-CN" sz="2800">
                <a:solidFill>
                  <a:srgbClr val="CC3300"/>
                </a:solidFill>
                <a:effectLst>
                  <a:outerShdw blurRad="38100" dist="38100" dir="2700000" algn="tl">
                    <a:srgbClr val="C0C0C0"/>
                  </a:outerShdw>
                </a:effectLst>
                <a:latin typeface="Times New Roman" panose="02020603050405020304" pitchFamily="18" charset="0"/>
                <a:ea typeface="隶书" panose="02010509060101010101" pitchFamily="49" charset="-122"/>
              </a:rPr>
              <a:t>2. </a:t>
            </a:r>
            <a:r>
              <a:rPr lang="zh-CN" altLang="en-US" sz="2800">
                <a:solidFill>
                  <a:srgbClr val="CC3300"/>
                </a:solidFill>
                <a:effectLst>
                  <a:outerShdw blurRad="38100" dist="38100" dir="2700000" algn="tl">
                    <a:srgbClr val="C0C0C0"/>
                  </a:outerShdw>
                </a:effectLst>
                <a:latin typeface="Times New Roman" panose="02020603050405020304" pitchFamily="18" charset="0"/>
                <a:ea typeface="隶书" panose="02010509060101010101" pitchFamily="49" charset="-122"/>
              </a:rPr>
              <a:t>线性电路</a:t>
            </a:r>
          </a:p>
        </p:txBody>
      </p:sp>
      <p:graphicFrame>
        <p:nvGraphicFramePr>
          <p:cNvPr id="264212" name="Object 20"/>
          <p:cNvGraphicFramePr>
            <a:graphicFrameLocks noGrp="1" noChangeAspect="1"/>
          </p:cNvGraphicFramePr>
          <p:nvPr>
            <p:ph idx="1"/>
          </p:nvPr>
        </p:nvGraphicFramePr>
        <p:xfrm>
          <a:off x="611188" y="3716338"/>
          <a:ext cx="3024187" cy="881062"/>
        </p:xfrm>
        <a:graphic>
          <a:graphicData uri="http://schemas.openxmlformats.org/presentationml/2006/ole">
            <mc:AlternateContent xmlns:mc="http://schemas.openxmlformats.org/markup-compatibility/2006">
              <mc:Choice xmlns:v="urn:schemas-microsoft-com:vml" Requires="v">
                <p:oleObj spid="_x0000_s86020" name="Equation" r:id="rId15" imgW="1281061" imgH="352529" progId="Equation.DSMT4">
                  <p:embed/>
                </p:oleObj>
              </mc:Choice>
              <mc:Fallback>
                <p:oleObj name="Equation" r:id="rId15" imgW="1281061" imgH="352529" progId="Equation.DSMT4">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1188" y="3716338"/>
                        <a:ext cx="3024187" cy="88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64196"/>
                                        </p:tgtEl>
                                        <p:attrNameLst>
                                          <p:attrName>style.visibility</p:attrName>
                                        </p:attrNameLst>
                                      </p:cBhvr>
                                      <p:to>
                                        <p:strVal val="visible"/>
                                      </p:to>
                                    </p:set>
                                    <p:animEffect transition="in" filter="box(in)">
                                      <p:cBhvr>
                                        <p:cTn id="7" dur="500"/>
                                        <p:tgtEl>
                                          <p:spTgt spid="2641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64212"/>
                                        </p:tgtEl>
                                        <p:attrNameLst>
                                          <p:attrName>style.visibility</p:attrName>
                                        </p:attrNameLst>
                                      </p:cBhvr>
                                      <p:to>
                                        <p:strVal val="visible"/>
                                      </p:to>
                                    </p:set>
                                    <p:animEffect transition="in" filter="box(in)">
                                      <p:cBhvr>
                                        <p:cTn id="12" dur="500"/>
                                        <p:tgtEl>
                                          <p:spTgt spid="2642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64195"/>
                                        </p:tgtEl>
                                        <p:attrNameLst>
                                          <p:attrName>style.visibility</p:attrName>
                                        </p:attrNameLst>
                                      </p:cBhvr>
                                      <p:to>
                                        <p:strVal val="visible"/>
                                      </p:to>
                                    </p:set>
                                    <p:animEffect transition="in" filter="box(in)">
                                      <p:cBhvr>
                                        <p:cTn id="17" dur="500"/>
                                        <p:tgtEl>
                                          <p:spTgt spid="2641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64197"/>
                                        </p:tgtEl>
                                        <p:attrNameLst>
                                          <p:attrName>style.visibility</p:attrName>
                                        </p:attrNameLst>
                                      </p:cBhvr>
                                      <p:to>
                                        <p:strVal val="visible"/>
                                      </p:to>
                                    </p:set>
                                    <p:animEffect transition="in" filter="box(in)">
                                      <p:cBhvr>
                                        <p:cTn id="22" dur="500"/>
                                        <p:tgtEl>
                                          <p:spTgt spid="2641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64199"/>
                                        </p:tgtEl>
                                        <p:attrNameLst>
                                          <p:attrName>style.visibility</p:attrName>
                                        </p:attrNameLst>
                                      </p:cBhvr>
                                      <p:to>
                                        <p:strVal val="visible"/>
                                      </p:to>
                                    </p:set>
                                    <p:animEffect transition="in" filter="box(in)">
                                      <p:cBhvr>
                                        <p:cTn id="27" dur="500"/>
                                        <p:tgtEl>
                                          <p:spTgt spid="2641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nodeType="clickEffect">
                                  <p:stCondLst>
                                    <p:cond delay="0"/>
                                  </p:stCondLst>
                                  <p:childTnLst>
                                    <p:set>
                                      <p:cBhvr>
                                        <p:cTn id="31" dur="1" fill="hold">
                                          <p:stCondLst>
                                            <p:cond delay="0"/>
                                          </p:stCondLst>
                                        </p:cTn>
                                        <p:tgtEl>
                                          <p:spTgt spid="264198"/>
                                        </p:tgtEl>
                                        <p:attrNameLst>
                                          <p:attrName>style.visibility</p:attrName>
                                        </p:attrNameLst>
                                      </p:cBhvr>
                                      <p:to>
                                        <p:strVal val="visible"/>
                                      </p:to>
                                    </p:set>
                                    <p:animEffect transition="in" filter="box(in)">
                                      <p:cBhvr>
                                        <p:cTn id="32" dur="500"/>
                                        <p:tgtEl>
                                          <p:spTgt spid="2641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264200"/>
                                        </p:tgtEl>
                                        <p:attrNameLst>
                                          <p:attrName>style.visibility</p:attrName>
                                        </p:attrNameLst>
                                      </p:cBhvr>
                                      <p:to>
                                        <p:strVal val="visible"/>
                                      </p:to>
                                    </p:set>
                                    <p:animEffect transition="in" filter="box(in)">
                                      <p:cBhvr>
                                        <p:cTn id="37" dur="500"/>
                                        <p:tgtEl>
                                          <p:spTgt spid="264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日期占位符 3"/>
          <p:cNvSpPr>
            <a:spLocks noGrp="1"/>
          </p:cNvSpPr>
          <p:nvPr>
            <p:ph type="dt" sz="quarter" idx="10"/>
          </p:nvPr>
        </p:nvSpPr>
        <p:spPr/>
        <p:txBody>
          <a:bodyPr/>
          <a:lstStyle/>
          <a:p>
            <a:pPr>
              <a:defRPr/>
            </a:pPr>
            <a:fld id="{B05C6924-59F1-4DE7-B858-6D1F0656D12C}" type="datetime1">
              <a:rPr lang="zh-CN" altLang="en-US"/>
              <a:pPr>
                <a:defRPr/>
              </a:pPr>
              <a:t>2021/3/24</a:t>
            </a:fld>
            <a:endParaRPr lang="en-US" altLang="zh-CN"/>
          </a:p>
        </p:txBody>
      </p:sp>
      <p:sp>
        <p:nvSpPr>
          <p:cNvPr id="7" name="页脚占位符 4"/>
          <p:cNvSpPr>
            <a:spLocks noGrp="1"/>
          </p:cNvSpPr>
          <p:nvPr>
            <p:ph type="ftr" sz="quarter" idx="11"/>
          </p:nvPr>
        </p:nvSpPr>
        <p:spPr/>
        <p:txBody>
          <a:bodyPr/>
          <a:lstStyle/>
          <a:p>
            <a:pPr>
              <a:defRPr/>
            </a:pPr>
            <a:endParaRPr lang="en-US" altLang="zh-CN"/>
          </a:p>
        </p:txBody>
      </p:sp>
      <p:sp>
        <p:nvSpPr>
          <p:cNvPr id="8" name="灯片编号占位符 5"/>
          <p:cNvSpPr>
            <a:spLocks noGrp="1"/>
          </p:cNvSpPr>
          <p:nvPr>
            <p:ph type="sldNum" sz="quarter" idx="12"/>
          </p:nvPr>
        </p:nvSpPr>
        <p:spPr/>
        <p:txBody>
          <a:bodyPr/>
          <a:lstStyle/>
          <a:p>
            <a:pPr>
              <a:defRPr/>
            </a:pPr>
            <a:fld id="{EAAF2045-9A83-49B0-8261-3DA78321754E}" type="slidenum">
              <a:rPr lang="en-US" altLang="zh-CN"/>
              <a:pPr>
                <a:defRPr/>
              </a:pPr>
              <a:t>8</a:t>
            </a:fld>
            <a:endParaRPr lang="en-US" altLang="zh-CN"/>
          </a:p>
        </p:txBody>
      </p:sp>
      <p:sp>
        <p:nvSpPr>
          <p:cNvPr id="8197" name="Rectangle 29"/>
          <p:cNvSpPr>
            <a:spLocks noChangeArrowheads="1"/>
          </p:cNvSpPr>
          <p:nvPr/>
        </p:nvSpPr>
        <p:spPr bwMode="auto">
          <a:xfrm>
            <a:off x="395288" y="1268413"/>
            <a:ext cx="8497887"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2400">
                <a:solidFill>
                  <a:schemeClr val="tx1"/>
                </a:solidFill>
                <a:latin typeface="Times New Roman" panose="02020603050405020304" pitchFamily="18" charset="0"/>
                <a:ea typeface="华文中宋"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中宋"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中宋" panose="02010600040101010101" pitchFamily="2" charset="-122"/>
              </a:defRPr>
            </a:lvl9pPr>
          </a:lstStyle>
          <a:p>
            <a:pPr eaLnBrk="1" hangingPunct="1">
              <a:spcBef>
                <a:spcPct val="50000"/>
              </a:spcBef>
              <a:buFontTx/>
              <a:buNone/>
            </a:pPr>
            <a:r>
              <a:rPr lang="en-US" altLang="zh-CN" sz="2800" dirty="0">
                <a:ea typeface="隶书" panose="02010509060101010101" pitchFamily="49" charset="-122"/>
              </a:rPr>
              <a:t>      </a:t>
            </a:r>
            <a:r>
              <a:rPr lang="zh-CN" altLang="en-US" sz="2800" dirty="0">
                <a:ea typeface="隶书" panose="02010509060101010101" pitchFamily="49" charset="-122"/>
              </a:rPr>
              <a:t>线性电路中，多个独立电源共同激励下的响应（任意电流或电压），等于各独立电源单独激励下的响应的代数和。</a:t>
            </a:r>
          </a:p>
        </p:txBody>
      </p:sp>
      <p:sp>
        <p:nvSpPr>
          <p:cNvPr id="215072" name="Rectangle 32"/>
          <p:cNvSpPr>
            <a:spLocks noChangeArrowheads="1"/>
          </p:cNvSpPr>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0"/>
              </a:spcBef>
              <a:defRPr kumimoji="1" sz="3200">
                <a:solidFill>
                  <a:schemeClr val="tx2"/>
                </a:solidFill>
                <a:latin typeface="Times New Roman" panose="02020603050405020304" pitchFamily="18" charset="0"/>
                <a:ea typeface="华文隶书" panose="02010800040101010101" pitchFamily="2" charset="-122"/>
              </a:defRPr>
            </a:lvl1pPr>
            <a:lvl2pPr>
              <a:spcBef>
                <a:spcPct val="0"/>
              </a:spcBef>
              <a:defRPr kumimoji="1" sz="3200">
                <a:solidFill>
                  <a:schemeClr val="tx2"/>
                </a:solidFill>
                <a:latin typeface="Times New Roman" panose="02020603050405020304" pitchFamily="18" charset="0"/>
                <a:ea typeface="华文隶书" panose="02010800040101010101" pitchFamily="2" charset="-122"/>
              </a:defRPr>
            </a:lvl2pPr>
            <a:lvl3pPr>
              <a:spcBef>
                <a:spcPct val="0"/>
              </a:spcBef>
              <a:defRPr kumimoji="1" sz="3200">
                <a:solidFill>
                  <a:schemeClr val="tx2"/>
                </a:solidFill>
                <a:latin typeface="Times New Roman" panose="02020603050405020304" pitchFamily="18" charset="0"/>
                <a:ea typeface="华文隶书" panose="02010800040101010101" pitchFamily="2" charset="-122"/>
              </a:defRPr>
            </a:lvl3pPr>
            <a:lvl4pPr>
              <a:spcBef>
                <a:spcPct val="0"/>
              </a:spcBef>
              <a:defRPr kumimoji="1" sz="3200">
                <a:solidFill>
                  <a:schemeClr val="tx2"/>
                </a:solidFill>
                <a:latin typeface="Times New Roman" panose="02020603050405020304" pitchFamily="18" charset="0"/>
                <a:ea typeface="华文隶书" panose="02010800040101010101" pitchFamily="2" charset="-122"/>
              </a:defRPr>
            </a:lvl4pPr>
            <a:lvl5pPr>
              <a:spcBef>
                <a:spcPct val="0"/>
              </a:spcBef>
              <a:defRPr kumimoji="1" sz="3200">
                <a:solidFill>
                  <a:schemeClr val="tx2"/>
                </a:solidFill>
                <a:latin typeface="Times New Roman" panose="02020603050405020304" pitchFamily="18" charset="0"/>
                <a:ea typeface="华文隶书" panose="02010800040101010101" pitchFamily="2" charset="-122"/>
              </a:defRPr>
            </a:lvl5pPr>
            <a:lvl6pPr marL="4572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a:lstStyle>
          <a:p>
            <a:pPr eaLnBrk="1" hangingPunct="1">
              <a:defRPr/>
            </a:pPr>
            <a:r>
              <a:rPr lang="en-US" altLang="zh-CN" dirty="0">
                <a:solidFill>
                  <a:schemeClr val="tx1"/>
                </a:solidFill>
                <a:effectLst>
                  <a:outerShdw blurRad="38100" dist="38100" dir="2700000" algn="tl">
                    <a:srgbClr val="C0C0C0"/>
                  </a:outerShdw>
                </a:effectLst>
                <a:ea typeface="隶书" panose="02010509060101010101" pitchFamily="49" charset="-122"/>
              </a:rPr>
              <a:t>4.1 </a:t>
            </a:r>
            <a:r>
              <a:rPr lang="zh-CN" altLang="en-US" dirty="0">
                <a:solidFill>
                  <a:schemeClr val="tx1"/>
                </a:solidFill>
                <a:effectLst>
                  <a:outerShdw blurRad="38100" dist="38100" dir="2700000" algn="tl">
                    <a:srgbClr val="C0C0C0"/>
                  </a:outerShdw>
                </a:effectLst>
                <a:ea typeface="隶书" panose="02010509060101010101" pitchFamily="49" charset="-122"/>
              </a:rPr>
              <a:t>叠加定理 </a:t>
            </a:r>
            <a:r>
              <a:rPr lang="en-US" altLang="zh-CN" dirty="0">
                <a:solidFill>
                  <a:schemeClr val="tx1"/>
                </a:solidFill>
                <a:effectLst>
                  <a:outerShdw blurRad="38100" dist="38100" dir="2700000" algn="tl">
                    <a:srgbClr val="C0C0C0"/>
                  </a:outerShdw>
                </a:effectLst>
                <a:ea typeface="隶书" panose="02010509060101010101" pitchFamily="49" charset="-122"/>
              </a:rPr>
              <a:t>Superposition Theorem</a:t>
            </a:r>
            <a:endParaRPr lang="en-US" altLang="zh-CN" sz="2800" u="sng" dirty="0">
              <a:ea typeface="隶书" panose="02010509060101010101" pitchFamily="49" charset="-122"/>
            </a:endParaRPr>
          </a:p>
        </p:txBody>
      </p:sp>
      <p:sp>
        <p:nvSpPr>
          <p:cNvPr id="215073" name="Rectangle 33"/>
          <p:cNvSpPr>
            <a:spLocks noChangeArrowheads="1"/>
          </p:cNvSpPr>
          <p:nvPr/>
        </p:nvSpPr>
        <p:spPr bwMode="auto">
          <a:xfrm>
            <a:off x="323850" y="692150"/>
            <a:ext cx="18732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spcBef>
                <a:spcPct val="50000"/>
              </a:spcBef>
              <a:defRPr/>
            </a:pPr>
            <a:r>
              <a:rPr lang="en-US" altLang="zh-CN" sz="2800" dirty="0">
                <a:solidFill>
                  <a:srgbClr val="CC3300"/>
                </a:solidFill>
                <a:effectLst>
                  <a:outerShdw blurRad="38100" dist="38100" dir="2700000" algn="tl">
                    <a:srgbClr val="C0C0C0"/>
                  </a:outerShdw>
                </a:effectLst>
                <a:latin typeface="Times New Roman" panose="02020603050405020304" pitchFamily="18" charset="0"/>
                <a:ea typeface="隶书" panose="02010509060101010101" pitchFamily="49" charset="-122"/>
              </a:rPr>
              <a:t>3.</a:t>
            </a:r>
            <a:r>
              <a:rPr lang="zh-CN" altLang="en-US" sz="2800" dirty="0">
                <a:solidFill>
                  <a:srgbClr val="CC3300"/>
                </a:solidFill>
                <a:effectLst>
                  <a:outerShdw blurRad="38100" dist="38100" dir="2700000" algn="tl">
                    <a:srgbClr val="C0C0C0"/>
                  </a:outerShdw>
                </a:effectLst>
                <a:latin typeface="Times New Roman" panose="02020603050405020304" pitchFamily="18" charset="0"/>
                <a:ea typeface="隶书" panose="02010509060101010101" pitchFamily="49" charset="-122"/>
              </a:rPr>
              <a:t>叠加定理</a:t>
            </a:r>
          </a:p>
        </p:txBody>
      </p:sp>
      <p:sp>
        <p:nvSpPr>
          <p:cNvPr id="9" name="Text Box 8"/>
          <p:cNvSpPr txBox="1">
            <a:spLocks noChangeArrowheads="1"/>
          </p:cNvSpPr>
          <p:nvPr/>
        </p:nvSpPr>
        <p:spPr bwMode="auto">
          <a:xfrm>
            <a:off x="611560" y="2912378"/>
            <a:ext cx="7032625" cy="5254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buClr>
                <a:schemeClr val="accent2"/>
              </a:buClr>
              <a:buSzPct val="75000"/>
              <a:buFont typeface="Monotype Sorts" pitchFamily="2" charset="2"/>
              <a:buNone/>
            </a:pPr>
            <a:r>
              <a:rPr kumimoji="0" lang="zh-CN" altLang="en-US" sz="2800" b="1" dirty="0">
                <a:latin typeface="隶书" panose="02010509060101010101" pitchFamily="49" charset="-122"/>
                <a:ea typeface="隶书" panose="02010509060101010101" pitchFamily="49" charset="-122"/>
              </a:rPr>
              <a:t>单独作用：一个电源作用，其余电源不作用         </a:t>
            </a:r>
            <a:endParaRPr kumimoji="0" lang="zh-CN" altLang="en-US" sz="2000" b="1" dirty="0">
              <a:latin typeface="隶书" panose="02010509060101010101" pitchFamily="49" charset="-122"/>
              <a:ea typeface="隶书" panose="02010509060101010101" pitchFamily="49" charset="-122"/>
            </a:endParaRPr>
          </a:p>
        </p:txBody>
      </p:sp>
      <p:grpSp>
        <p:nvGrpSpPr>
          <p:cNvPr id="10" name="Group 9"/>
          <p:cNvGrpSpPr>
            <a:grpSpLocks/>
          </p:cNvGrpSpPr>
          <p:nvPr/>
        </p:nvGrpSpPr>
        <p:grpSpPr bwMode="auto">
          <a:xfrm>
            <a:off x="783431" y="3789040"/>
            <a:ext cx="6523984" cy="1217613"/>
            <a:chOff x="966" y="3068"/>
            <a:chExt cx="4038" cy="776"/>
          </a:xfrm>
        </p:grpSpPr>
        <p:sp>
          <p:nvSpPr>
            <p:cNvPr id="8203" name="Text Box 10"/>
            <p:cNvSpPr txBox="1">
              <a:spLocks noChangeArrowheads="1"/>
            </p:cNvSpPr>
            <p:nvPr/>
          </p:nvSpPr>
          <p:spPr bwMode="auto">
            <a:xfrm>
              <a:off x="966" y="3308"/>
              <a:ext cx="68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400" b="1" dirty="0">
                  <a:solidFill>
                    <a:srgbClr val="FF3300"/>
                  </a:solidFill>
                </a:rPr>
                <a:t>不作用</a:t>
              </a:r>
              <a:endParaRPr kumimoji="0" lang="zh-CN" altLang="en-US" sz="2400" b="1" dirty="0"/>
            </a:p>
          </p:txBody>
        </p:sp>
        <p:grpSp>
          <p:nvGrpSpPr>
            <p:cNvPr id="8204" name="Group 11"/>
            <p:cNvGrpSpPr>
              <a:grpSpLocks/>
            </p:cNvGrpSpPr>
            <p:nvPr/>
          </p:nvGrpSpPr>
          <p:grpSpPr bwMode="auto">
            <a:xfrm>
              <a:off x="1803" y="3068"/>
              <a:ext cx="3201" cy="388"/>
              <a:chOff x="1803" y="3068"/>
              <a:chExt cx="3201" cy="388"/>
            </a:xfrm>
          </p:grpSpPr>
          <p:sp>
            <p:nvSpPr>
              <p:cNvPr id="8208" name="Line 12"/>
              <p:cNvSpPr>
                <a:spLocks noChangeShapeType="1"/>
              </p:cNvSpPr>
              <p:nvPr/>
            </p:nvSpPr>
            <p:spPr bwMode="auto">
              <a:xfrm flipV="1">
                <a:off x="1803" y="3216"/>
                <a:ext cx="405" cy="24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b="1"/>
              </a:p>
            </p:txBody>
          </p:sp>
          <p:sp>
            <p:nvSpPr>
              <p:cNvPr id="8209" name="Text Box 13"/>
              <p:cNvSpPr txBox="1">
                <a:spLocks noChangeArrowheads="1"/>
              </p:cNvSpPr>
              <p:nvPr/>
            </p:nvSpPr>
            <p:spPr bwMode="auto">
              <a:xfrm>
                <a:off x="2138" y="3068"/>
                <a:ext cx="2866"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buClr>
                    <a:schemeClr val="accent2"/>
                  </a:buClr>
                  <a:buSzPct val="75000"/>
                  <a:buFont typeface="Monotype Sorts" pitchFamily="2" charset="2"/>
                  <a:buNone/>
                </a:pPr>
                <a:r>
                  <a:rPr kumimoji="0" lang="en-US" altLang="zh-CN" sz="2400" b="1" dirty="0"/>
                  <a:t>  </a:t>
                </a:r>
                <a:r>
                  <a:rPr kumimoji="0" lang="zh-CN" altLang="en-US" sz="2400" b="1" dirty="0">
                    <a:solidFill>
                      <a:srgbClr val="FF3300"/>
                    </a:solidFill>
                  </a:rPr>
                  <a:t>电压源</a:t>
                </a:r>
                <a:r>
                  <a:rPr kumimoji="0" lang="zh-CN" altLang="en-US" sz="2400" b="1" dirty="0"/>
                  <a:t>（</a:t>
                </a:r>
                <a:r>
                  <a:rPr kumimoji="0" lang="en-US" altLang="zh-CN" sz="2400" b="1" i="1" dirty="0" err="1"/>
                  <a:t>u</a:t>
                </a:r>
                <a:r>
                  <a:rPr kumimoji="0" lang="en-US" altLang="zh-CN" sz="2400" b="1" baseline="-25000" dirty="0" err="1"/>
                  <a:t>S</a:t>
                </a:r>
                <a:r>
                  <a:rPr kumimoji="0" lang="en-US" altLang="zh-CN" sz="2400" b="1" dirty="0"/>
                  <a:t>=0)    </a:t>
                </a:r>
                <a:r>
                  <a:rPr kumimoji="0" lang="zh-CN" altLang="en-US" sz="2400" b="1" dirty="0">
                    <a:solidFill>
                      <a:srgbClr val="FF3300"/>
                    </a:solidFill>
                  </a:rPr>
                  <a:t>短路      </a:t>
                </a:r>
                <a:endParaRPr kumimoji="0" lang="zh-CN" altLang="en-US" sz="2400" b="1" dirty="0"/>
              </a:p>
            </p:txBody>
          </p:sp>
        </p:grpSp>
        <p:grpSp>
          <p:nvGrpSpPr>
            <p:cNvPr id="8205" name="Group 14"/>
            <p:cNvGrpSpPr>
              <a:grpSpLocks/>
            </p:cNvGrpSpPr>
            <p:nvPr/>
          </p:nvGrpSpPr>
          <p:grpSpPr bwMode="auto">
            <a:xfrm>
              <a:off x="1803" y="3504"/>
              <a:ext cx="2800" cy="340"/>
              <a:chOff x="1803" y="3504"/>
              <a:chExt cx="2800" cy="340"/>
            </a:xfrm>
          </p:grpSpPr>
          <p:sp>
            <p:nvSpPr>
              <p:cNvPr id="8206" name="Text Box 15"/>
              <p:cNvSpPr txBox="1">
                <a:spLocks noChangeArrowheads="1"/>
              </p:cNvSpPr>
              <p:nvPr/>
            </p:nvSpPr>
            <p:spPr bwMode="auto">
              <a:xfrm>
                <a:off x="2120" y="3548"/>
                <a:ext cx="2483"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400" b="1" dirty="0">
                    <a:solidFill>
                      <a:srgbClr val="FF3300"/>
                    </a:solidFill>
                  </a:rPr>
                  <a:t>电流源</a:t>
                </a:r>
                <a:r>
                  <a:rPr kumimoji="0" lang="zh-CN" altLang="en-US" sz="2400" b="1" dirty="0"/>
                  <a:t> </a:t>
                </a:r>
                <a:r>
                  <a:rPr kumimoji="0" lang="en-US" altLang="zh-CN" sz="2400" b="1" dirty="0"/>
                  <a:t>(</a:t>
                </a:r>
                <a:r>
                  <a:rPr kumimoji="0" lang="en-US" altLang="zh-CN" sz="2400" b="1" i="1" dirty="0" err="1"/>
                  <a:t>i</a:t>
                </a:r>
                <a:r>
                  <a:rPr kumimoji="0" lang="en-US" altLang="zh-CN" sz="2400" b="1" baseline="-25000" dirty="0" err="1"/>
                  <a:t>S</a:t>
                </a:r>
                <a:r>
                  <a:rPr kumimoji="0" lang="en-US" altLang="zh-CN" sz="2400" b="1" dirty="0"/>
                  <a:t>=0)    </a:t>
                </a:r>
                <a:r>
                  <a:rPr kumimoji="0" lang="zh-CN" altLang="en-US" sz="2400" b="1" dirty="0">
                    <a:solidFill>
                      <a:srgbClr val="FF3300"/>
                    </a:solidFill>
                  </a:rPr>
                  <a:t>开路          </a:t>
                </a:r>
                <a:endParaRPr kumimoji="0" lang="zh-CN" altLang="en-US" sz="2400" b="1" dirty="0"/>
              </a:p>
            </p:txBody>
          </p:sp>
          <p:sp>
            <p:nvSpPr>
              <p:cNvPr id="8207" name="Line 16"/>
              <p:cNvSpPr>
                <a:spLocks noChangeShapeType="1"/>
              </p:cNvSpPr>
              <p:nvPr/>
            </p:nvSpPr>
            <p:spPr bwMode="auto">
              <a:xfrm>
                <a:off x="1803" y="3504"/>
                <a:ext cx="405"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b="1"/>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73"/>
                                        </p:tgtEl>
                                        <p:attrNameLst>
                                          <p:attrName>style.visibility</p:attrName>
                                        </p:attrNameLst>
                                      </p:cBhvr>
                                      <p:to>
                                        <p:strVal val="visible"/>
                                      </p:to>
                                    </p:set>
                                    <p:animEffect transition="in" filter="blinds(horizontal)">
                                      <p:cBhvr>
                                        <p:cTn id="7" dur="500"/>
                                        <p:tgtEl>
                                          <p:spTgt spid="21507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19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xEl>
                                              <p:pRg st="0" end="0"/>
                                            </p:txEl>
                                          </p:spTgt>
                                        </p:tgtEl>
                                        <p:attrNameLst>
                                          <p:attrName>style.visibility</p:attrName>
                                        </p:attrNameLst>
                                      </p:cBhvr>
                                      <p:to>
                                        <p:strVal val="visible"/>
                                      </p:to>
                                    </p:set>
                                    <p:animEffect transition="in" filter="wipe(left)">
                                      <p:cBhvr>
                                        <p:cTn id="16" dur="500"/>
                                        <p:tgtEl>
                                          <p:spTgt spid="9">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P spid="215073" grpId="0" autoUpdateAnimBg="0"/>
      <p:bldP spid="9"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Text Box 2"/>
          <p:cNvSpPr txBox="1">
            <a:spLocks noChangeArrowheads="1"/>
          </p:cNvSpPr>
          <p:nvPr/>
        </p:nvSpPr>
        <p:spPr bwMode="auto">
          <a:xfrm>
            <a:off x="900113" y="1149350"/>
            <a:ext cx="7615237"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buClr>
                <a:schemeClr val="accent2"/>
              </a:buClr>
              <a:buSzPct val="75000"/>
              <a:buFont typeface="Monotype Sorts" pitchFamily="2" charset="2"/>
              <a:buNone/>
            </a:pPr>
            <a:r>
              <a:rPr kumimoji="0" lang="en-US" altLang="zh-CN" sz="2400" b="1">
                <a:latin typeface="隶书" panose="02010509060101010101" pitchFamily="49" charset="-122"/>
                <a:ea typeface="隶书" panose="02010509060101010101" pitchFamily="49" charset="-122"/>
              </a:rPr>
              <a:t>1.</a:t>
            </a:r>
            <a:r>
              <a:rPr kumimoji="0" lang="en-US" altLang="zh-CN" sz="2400" b="1">
                <a:solidFill>
                  <a:srgbClr val="FF66FF"/>
                </a:solidFill>
                <a:latin typeface="隶书" panose="02010509060101010101" pitchFamily="49" charset="-122"/>
                <a:ea typeface="隶书" panose="02010509060101010101" pitchFamily="49" charset="-122"/>
              </a:rPr>
              <a:t> </a:t>
            </a:r>
            <a:r>
              <a:rPr kumimoji="0" lang="zh-CN" altLang="en-US" sz="2400" b="1">
                <a:latin typeface="隶书" panose="02010509060101010101" pitchFamily="49" charset="-122"/>
                <a:ea typeface="隶书" panose="02010509060101010101" pitchFamily="49" charset="-122"/>
              </a:rPr>
              <a:t>叠加定理只</a:t>
            </a:r>
            <a:r>
              <a:rPr kumimoji="0" lang="zh-CN" altLang="en-US" sz="2400" b="1">
                <a:solidFill>
                  <a:srgbClr val="FF3300"/>
                </a:solidFill>
                <a:latin typeface="隶书" panose="02010509060101010101" pitchFamily="49" charset="-122"/>
                <a:ea typeface="隶书" panose="02010509060101010101" pitchFamily="49" charset="-122"/>
              </a:rPr>
              <a:t>适用于</a:t>
            </a:r>
            <a:r>
              <a:rPr kumimoji="0" lang="zh-CN" altLang="en-US" sz="2400" b="1">
                <a:latin typeface="隶书" panose="02010509060101010101" pitchFamily="49" charset="-122"/>
                <a:ea typeface="隶书" panose="02010509060101010101" pitchFamily="49" charset="-122"/>
              </a:rPr>
              <a:t>线性电路</a:t>
            </a:r>
            <a:r>
              <a:rPr kumimoji="0" lang="zh-CN" altLang="en-US" sz="2400" b="1">
                <a:solidFill>
                  <a:srgbClr val="FF3300"/>
                </a:solidFill>
                <a:latin typeface="隶书" panose="02010509060101010101" pitchFamily="49" charset="-122"/>
                <a:ea typeface="隶书" panose="02010509060101010101" pitchFamily="49" charset="-122"/>
              </a:rPr>
              <a:t>求电压</a:t>
            </a:r>
            <a:r>
              <a:rPr kumimoji="0" lang="zh-CN" altLang="en-US" sz="2400" b="1">
                <a:latin typeface="隶书" panose="02010509060101010101" pitchFamily="49" charset="-122"/>
                <a:ea typeface="隶书" panose="02010509060101010101" pitchFamily="49" charset="-122"/>
              </a:rPr>
              <a:t>和</a:t>
            </a:r>
            <a:r>
              <a:rPr kumimoji="0" lang="zh-CN" altLang="en-US" sz="2400" b="1">
                <a:solidFill>
                  <a:srgbClr val="FF3300"/>
                </a:solidFill>
                <a:latin typeface="隶书" panose="02010509060101010101" pitchFamily="49" charset="-122"/>
                <a:ea typeface="隶书" panose="02010509060101010101" pitchFamily="49" charset="-122"/>
              </a:rPr>
              <a:t>电流</a:t>
            </a:r>
            <a:r>
              <a:rPr kumimoji="0" lang="zh-CN" altLang="en-US" sz="2400" b="1">
                <a:latin typeface="隶书" panose="02010509060101010101" pitchFamily="49" charset="-122"/>
                <a:ea typeface="隶书" panose="02010509060101010101" pitchFamily="49" charset="-122"/>
              </a:rPr>
              <a:t>；</a:t>
            </a:r>
          </a:p>
          <a:p>
            <a:pPr>
              <a:spcBef>
                <a:spcPct val="50000"/>
              </a:spcBef>
              <a:buClr>
                <a:schemeClr val="accent2"/>
              </a:buClr>
              <a:buSzPct val="75000"/>
              <a:buFont typeface="Monotype Sorts" pitchFamily="2" charset="2"/>
              <a:buNone/>
            </a:pPr>
            <a:r>
              <a:rPr kumimoji="0" lang="zh-CN" altLang="en-US" sz="2400" b="1">
                <a:latin typeface="隶书" panose="02010509060101010101" pitchFamily="49" charset="-122"/>
                <a:ea typeface="隶书" panose="02010509060101010101" pitchFamily="49" charset="-122"/>
              </a:rPr>
              <a:t>    不能用叠加定理求功率</a:t>
            </a:r>
            <a:r>
              <a:rPr kumimoji="0" lang="en-US" altLang="zh-CN" sz="2400" b="1">
                <a:latin typeface="隶书" panose="02010509060101010101" pitchFamily="49" charset="-122"/>
                <a:ea typeface="隶书" panose="02010509060101010101" pitchFamily="49" charset="-122"/>
              </a:rPr>
              <a:t>(</a:t>
            </a:r>
            <a:r>
              <a:rPr kumimoji="0" lang="zh-CN" altLang="en-US" sz="2400" b="1">
                <a:latin typeface="隶书" panose="02010509060101010101" pitchFamily="49" charset="-122"/>
                <a:ea typeface="隶书" panose="02010509060101010101" pitchFamily="49" charset="-122"/>
              </a:rPr>
              <a:t>功率为电源的二次函数</a:t>
            </a:r>
            <a:r>
              <a:rPr kumimoji="0" lang="en-US" altLang="zh-CN" sz="2400" b="1">
                <a:latin typeface="隶书" panose="02010509060101010101" pitchFamily="49" charset="-122"/>
                <a:ea typeface="隶书" panose="02010509060101010101" pitchFamily="49" charset="-122"/>
              </a:rPr>
              <a:t>)</a:t>
            </a:r>
            <a:r>
              <a:rPr kumimoji="0" lang="zh-CN" altLang="en-US" sz="2400" b="1">
                <a:latin typeface="隶书" panose="02010509060101010101" pitchFamily="49" charset="-122"/>
                <a:ea typeface="隶书" panose="02010509060101010101" pitchFamily="49" charset="-122"/>
              </a:rPr>
              <a:t>。</a:t>
            </a:r>
          </a:p>
          <a:p>
            <a:pPr>
              <a:spcBef>
                <a:spcPct val="50000"/>
              </a:spcBef>
              <a:buClr>
                <a:schemeClr val="accent2"/>
              </a:buClr>
              <a:buSzPct val="75000"/>
              <a:buFont typeface="Monotype Sorts" pitchFamily="2" charset="2"/>
              <a:buNone/>
            </a:pPr>
            <a:r>
              <a:rPr kumimoji="0" lang="zh-CN" altLang="en-US" sz="2400" b="1">
                <a:latin typeface="隶书" panose="02010509060101010101" pitchFamily="49" charset="-122"/>
                <a:ea typeface="隶书" panose="02010509060101010101" pitchFamily="49" charset="-122"/>
              </a:rPr>
              <a:t>    不适用于非线性电路。</a:t>
            </a:r>
          </a:p>
        </p:txBody>
      </p:sp>
      <p:sp>
        <p:nvSpPr>
          <p:cNvPr id="159747" name="Text Box 3"/>
          <p:cNvSpPr txBox="1">
            <a:spLocks noChangeArrowheads="1"/>
          </p:cNvSpPr>
          <p:nvPr/>
        </p:nvSpPr>
        <p:spPr bwMode="auto">
          <a:xfrm>
            <a:off x="900113" y="2932113"/>
            <a:ext cx="60674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sz="2400" b="1">
                <a:latin typeface="隶书" panose="02010509060101010101" pitchFamily="49" charset="-122"/>
                <a:ea typeface="隶书" panose="02010509060101010101" pitchFamily="49" charset="-122"/>
              </a:rPr>
              <a:t>2.  </a:t>
            </a:r>
            <a:r>
              <a:rPr kumimoji="0" lang="zh-CN" altLang="en-US" sz="2400" b="1">
                <a:latin typeface="隶书" panose="02010509060101010101" pitchFamily="49" charset="-122"/>
                <a:ea typeface="隶书" panose="02010509060101010101" pitchFamily="49" charset="-122"/>
              </a:rPr>
              <a:t>应用时电路的结构参数必须</a:t>
            </a:r>
            <a:r>
              <a:rPr kumimoji="0" lang="zh-CN" altLang="en-US" sz="2400" b="1">
                <a:solidFill>
                  <a:srgbClr val="FF3300"/>
                </a:solidFill>
                <a:latin typeface="隶书" panose="02010509060101010101" pitchFamily="49" charset="-122"/>
                <a:ea typeface="隶书" panose="02010509060101010101" pitchFamily="49" charset="-122"/>
              </a:rPr>
              <a:t>前后一致</a:t>
            </a:r>
            <a:r>
              <a:rPr kumimoji="0" lang="zh-CN" altLang="en-US" sz="2400" b="1">
                <a:latin typeface="隶书" panose="02010509060101010101" pitchFamily="49" charset="-122"/>
                <a:ea typeface="隶书" panose="02010509060101010101" pitchFamily="49" charset="-122"/>
              </a:rPr>
              <a:t>。</a:t>
            </a:r>
          </a:p>
        </p:txBody>
      </p:sp>
      <p:sp>
        <p:nvSpPr>
          <p:cNvPr id="9220" name="Text Box 4"/>
          <p:cNvSpPr txBox="1">
            <a:spLocks noChangeArrowheads="1"/>
          </p:cNvSpPr>
          <p:nvPr/>
        </p:nvSpPr>
        <p:spPr bwMode="auto">
          <a:xfrm>
            <a:off x="754063" y="454025"/>
            <a:ext cx="4511675"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zh-CN" altLang="en-US" sz="2400" b="1">
                <a:solidFill>
                  <a:srgbClr val="0000FF"/>
                </a:solidFill>
                <a:latin typeface="隶书" panose="02010509060101010101" pitchFamily="49" charset="-122"/>
                <a:ea typeface="隶书" panose="02010509060101010101" pitchFamily="49" charset="-122"/>
              </a:rPr>
              <a:t>应用叠加定理时注意以下几点：</a:t>
            </a:r>
          </a:p>
        </p:txBody>
      </p:sp>
      <p:sp>
        <p:nvSpPr>
          <p:cNvPr id="159749" name="Text Box 5"/>
          <p:cNvSpPr txBox="1">
            <a:spLocks noChangeArrowheads="1"/>
          </p:cNvSpPr>
          <p:nvPr/>
        </p:nvSpPr>
        <p:spPr bwMode="auto">
          <a:xfrm>
            <a:off x="900113" y="4879975"/>
            <a:ext cx="5443537" cy="46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lgn="ctr">
              <a:spcBef>
                <a:spcPct val="50000"/>
              </a:spcBef>
              <a:buClr>
                <a:schemeClr val="accent2"/>
              </a:buClr>
              <a:buSzPct val="75000"/>
              <a:buFont typeface="Monotype Sorts" pitchFamily="2" charset="2"/>
              <a:buNone/>
            </a:pPr>
            <a:r>
              <a:rPr kumimoji="0" lang="en-US" altLang="zh-CN" sz="2400" b="1">
                <a:latin typeface="隶书" panose="02010509060101010101" pitchFamily="49" charset="-122"/>
                <a:ea typeface="隶书" panose="02010509060101010101" pitchFamily="49" charset="-122"/>
              </a:rPr>
              <a:t>5.  </a:t>
            </a:r>
            <a:r>
              <a:rPr kumimoji="0" lang="zh-CN" altLang="en-US" sz="2400" b="1">
                <a:latin typeface="隶书" panose="02010509060101010101" pitchFamily="49" charset="-122"/>
                <a:ea typeface="隶书" panose="02010509060101010101" pitchFamily="49" charset="-122"/>
              </a:rPr>
              <a:t>叠加时注意</a:t>
            </a:r>
            <a:r>
              <a:rPr kumimoji="0" lang="zh-CN" altLang="en-US" sz="2400" b="1">
                <a:solidFill>
                  <a:srgbClr val="FF3300"/>
                </a:solidFill>
                <a:latin typeface="隶书" panose="02010509060101010101" pitchFamily="49" charset="-122"/>
                <a:ea typeface="隶书" panose="02010509060101010101" pitchFamily="49" charset="-122"/>
              </a:rPr>
              <a:t>参考方向</a:t>
            </a:r>
            <a:r>
              <a:rPr kumimoji="0" lang="zh-CN" altLang="en-US" sz="2400" b="1">
                <a:latin typeface="隶书" panose="02010509060101010101" pitchFamily="49" charset="-122"/>
                <a:ea typeface="隶书" panose="02010509060101010101" pitchFamily="49" charset="-122"/>
              </a:rPr>
              <a:t>下求</a:t>
            </a:r>
            <a:r>
              <a:rPr kumimoji="0" lang="zh-CN" altLang="en-US" sz="2400" b="1">
                <a:solidFill>
                  <a:srgbClr val="FF3300"/>
                </a:solidFill>
                <a:latin typeface="隶书" panose="02010509060101010101" pitchFamily="49" charset="-122"/>
                <a:ea typeface="隶书" panose="02010509060101010101" pitchFamily="49" charset="-122"/>
              </a:rPr>
              <a:t>代数和</a:t>
            </a:r>
            <a:r>
              <a:rPr kumimoji="0" lang="zh-CN" altLang="en-US" sz="2400" b="1">
                <a:latin typeface="隶书" panose="02010509060101010101" pitchFamily="49" charset="-122"/>
                <a:ea typeface="隶书" panose="02010509060101010101" pitchFamily="49" charset="-122"/>
              </a:rPr>
              <a:t>。</a:t>
            </a:r>
          </a:p>
        </p:txBody>
      </p:sp>
      <p:sp>
        <p:nvSpPr>
          <p:cNvPr id="159750" name="Text Box 6"/>
          <p:cNvSpPr txBox="1">
            <a:spLocks noChangeArrowheads="1"/>
          </p:cNvSpPr>
          <p:nvPr/>
        </p:nvSpPr>
        <p:spPr bwMode="auto">
          <a:xfrm>
            <a:off x="900113" y="3598863"/>
            <a:ext cx="6992937" cy="461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kumimoji="0" lang="en-US" altLang="zh-CN" sz="2400" b="1">
                <a:latin typeface="隶书" panose="02010509060101010101" pitchFamily="49" charset="-122"/>
                <a:ea typeface="隶书" panose="02010509060101010101" pitchFamily="49" charset="-122"/>
              </a:rPr>
              <a:t>3.  </a:t>
            </a:r>
            <a:r>
              <a:rPr kumimoji="0" lang="zh-CN" altLang="en-US" sz="2400" b="1">
                <a:latin typeface="隶书" panose="02010509060101010101" pitchFamily="49" charset="-122"/>
                <a:ea typeface="隶书" panose="02010509060101010101" pitchFamily="49" charset="-122"/>
              </a:rPr>
              <a:t>不作用的电压源</a:t>
            </a:r>
            <a:r>
              <a:rPr kumimoji="0" lang="zh-CN" altLang="en-US" sz="2400" b="1">
                <a:solidFill>
                  <a:srgbClr val="FF3300"/>
                </a:solidFill>
                <a:latin typeface="隶书" panose="02010509060101010101" pitchFamily="49" charset="-122"/>
                <a:ea typeface="隶书" panose="02010509060101010101" pitchFamily="49" charset="-122"/>
              </a:rPr>
              <a:t>短路</a:t>
            </a:r>
            <a:r>
              <a:rPr kumimoji="0" lang="zh-CN" altLang="en-US" sz="2400" b="1">
                <a:latin typeface="隶书" panose="02010509060101010101" pitchFamily="49" charset="-122"/>
                <a:ea typeface="隶书" panose="02010509060101010101" pitchFamily="49" charset="-122"/>
              </a:rPr>
              <a:t>；不作用的电流源</a:t>
            </a:r>
            <a:r>
              <a:rPr kumimoji="0" lang="zh-CN" altLang="en-US" sz="2400" b="1">
                <a:solidFill>
                  <a:srgbClr val="FF3300"/>
                </a:solidFill>
                <a:latin typeface="隶书" panose="02010509060101010101" pitchFamily="49" charset="-122"/>
                <a:ea typeface="隶书" panose="02010509060101010101" pitchFamily="49" charset="-122"/>
              </a:rPr>
              <a:t>开路。</a:t>
            </a:r>
          </a:p>
        </p:txBody>
      </p:sp>
      <p:sp>
        <p:nvSpPr>
          <p:cNvPr id="159751" name="Text Box 7"/>
          <p:cNvSpPr txBox="1">
            <a:spLocks noChangeArrowheads="1"/>
          </p:cNvSpPr>
          <p:nvPr/>
        </p:nvSpPr>
        <p:spPr bwMode="auto">
          <a:xfrm>
            <a:off x="900113" y="4254500"/>
            <a:ext cx="823334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chemeClr val="tx1"/>
                </a:solidFill>
                <a:latin typeface="幼圆" panose="02010509060101010101" pitchFamily="49" charset="-122"/>
                <a:ea typeface="幼圆" panose="02010509060101010101" pitchFamily="49" charset="-122"/>
              </a:defRPr>
            </a:lvl1pPr>
            <a:lvl2pPr marL="742950" indent="-285750">
              <a:defRPr kumimoji="1">
                <a:solidFill>
                  <a:schemeClr val="tx1"/>
                </a:solidFill>
                <a:latin typeface="幼圆" panose="02010509060101010101" pitchFamily="49" charset="-122"/>
                <a:ea typeface="幼圆" panose="02010509060101010101" pitchFamily="49" charset="-122"/>
              </a:defRPr>
            </a:lvl2pPr>
            <a:lvl3pPr marL="1143000" indent="-228600">
              <a:defRPr kumimoji="1">
                <a:solidFill>
                  <a:schemeClr val="tx1"/>
                </a:solidFill>
                <a:latin typeface="幼圆" panose="02010509060101010101" pitchFamily="49" charset="-122"/>
                <a:ea typeface="幼圆" panose="02010509060101010101" pitchFamily="49" charset="-122"/>
              </a:defRPr>
            </a:lvl3pPr>
            <a:lvl4pPr marL="1600200" indent="-228600">
              <a:defRPr kumimoji="1">
                <a:solidFill>
                  <a:schemeClr val="tx1"/>
                </a:solidFill>
                <a:latin typeface="幼圆" panose="02010509060101010101" pitchFamily="49" charset="-122"/>
                <a:ea typeface="幼圆" panose="02010509060101010101" pitchFamily="49" charset="-122"/>
              </a:defRPr>
            </a:lvl4pPr>
            <a:lvl5pPr marL="2057400" indent="-228600">
              <a:defRPr kumimoji="1">
                <a:solidFill>
                  <a:schemeClr val="tx1"/>
                </a:solidFill>
                <a:latin typeface="幼圆" panose="02010509060101010101" pitchFamily="49" charset="-122"/>
                <a:ea typeface="幼圆" panose="02010509060101010101" pitchFamily="49" charset="-122"/>
              </a:defRPr>
            </a:lvl5pPr>
            <a:lvl6pPr marL="25146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6pPr>
            <a:lvl7pPr marL="29718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7pPr>
            <a:lvl8pPr marL="34290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8pPr>
            <a:lvl9pPr marL="3886200" indent="-228600" eaLnBrk="0" fontAlgn="base" hangingPunct="0">
              <a:spcBef>
                <a:spcPct val="0"/>
              </a:spcBef>
              <a:spcAft>
                <a:spcPct val="0"/>
              </a:spcAft>
              <a:defRPr kumimoji="1">
                <a:solidFill>
                  <a:schemeClr val="tx1"/>
                </a:solidFill>
                <a:latin typeface="幼圆" panose="02010509060101010101" pitchFamily="49" charset="-122"/>
                <a:ea typeface="幼圆" panose="02010509060101010101" pitchFamily="49" charset="-122"/>
              </a:defRPr>
            </a:lvl9pPr>
          </a:lstStyle>
          <a:p>
            <a:pPr>
              <a:spcBef>
                <a:spcPct val="50000"/>
              </a:spcBef>
            </a:pPr>
            <a:r>
              <a:rPr kumimoji="0" lang="en-US" altLang="zh-CN" sz="2400" b="1" dirty="0">
                <a:latin typeface="隶书" panose="02010509060101010101" pitchFamily="49" charset="-122"/>
                <a:ea typeface="隶书" panose="02010509060101010101" pitchFamily="49" charset="-122"/>
              </a:rPr>
              <a:t>4.  </a:t>
            </a:r>
            <a:r>
              <a:rPr kumimoji="0" lang="zh-CN" altLang="en-US" sz="2400" b="1" dirty="0">
                <a:latin typeface="隶书" panose="02010509060101010101" pitchFamily="49" charset="-122"/>
                <a:ea typeface="隶书" panose="02010509060101010101" pitchFamily="49" charset="-122"/>
              </a:rPr>
              <a:t>含受控源</a:t>
            </a:r>
            <a:r>
              <a:rPr kumimoji="0" lang="en-US" altLang="zh-CN" sz="2400" b="1" dirty="0">
                <a:latin typeface="隶书" panose="02010509060101010101" pitchFamily="49" charset="-122"/>
                <a:ea typeface="隶书" panose="02010509060101010101" pitchFamily="49" charset="-122"/>
              </a:rPr>
              <a:t>(</a:t>
            </a:r>
            <a:r>
              <a:rPr kumimoji="0" lang="zh-CN" altLang="en-US" sz="2400" b="1" dirty="0">
                <a:latin typeface="隶书" panose="02010509060101010101" pitchFamily="49" charset="-122"/>
                <a:ea typeface="隶书" panose="02010509060101010101" pitchFamily="49" charset="-122"/>
              </a:rPr>
              <a:t>线性</a:t>
            </a:r>
            <a:r>
              <a:rPr kumimoji="0" lang="en-US" altLang="zh-CN" sz="2400" b="1" dirty="0">
                <a:latin typeface="隶书" panose="02010509060101010101" pitchFamily="49" charset="-122"/>
                <a:ea typeface="隶书" panose="02010509060101010101" pitchFamily="49" charset="-122"/>
              </a:rPr>
              <a:t>)</a:t>
            </a:r>
            <a:r>
              <a:rPr kumimoji="0" lang="zh-CN" altLang="en-US" sz="2400" b="1" dirty="0">
                <a:latin typeface="隶书" panose="02010509060101010101" pitchFamily="49" charset="-122"/>
                <a:ea typeface="隶书" panose="02010509060101010101" pitchFamily="49" charset="-122"/>
              </a:rPr>
              <a:t>电路亦可用叠加，</a:t>
            </a:r>
            <a:r>
              <a:rPr kumimoji="0" lang="zh-CN" altLang="en-US" sz="2400" b="1" dirty="0">
                <a:solidFill>
                  <a:srgbClr val="FF3300"/>
                </a:solidFill>
                <a:latin typeface="隶书" panose="02010509060101010101" pitchFamily="49" charset="-122"/>
                <a:ea typeface="隶书" panose="02010509060101010101" pitchFamily="49" charset="-122"/>
              </a:rPr>
              <a:t>受控源</a:t>
            </a:r>
            <a:r>
              <a:rPr kumimoji="0" lang="zh-CN" altLang="en-US" sz="2400" b="1" dirty="0">
                <a:latin typeface="隶书" panose="02010509060101010101" pitchFamily="49" charset="-122"/>
                <a:ea typeface="隶书" panose="02010509060101010101" pitchFamily="49" charset="-122"/>
              </a:rPr>
              <a:t>应始终</a:t>
            </a:r>
            <a:r>
              <a:rPr kumimoji="0" lang="zh-CN" altLang="en-US" sz="2400" b="1" dirty="0">
                <a:solidFill>
                  <a:srgbClr val="FF3300"/>
                </a:solidFill>
                <a:latin typeface="隶书" panose="02010509060101010101" pitchFamily="49" charset="-122"/>
                <a:ea typeface="隶书" panose="02010509060101010101" pitchFamily="49" charset="-122"/>
              </a:rPr>
              <a:t>保留</a:t>
            </a:r>
            <a:r>
              <a:rPr kumimoji="0" lang="zh-CN" altLang="en-US" sz="2400" b="1" dirty="0">
                <a:latin typeface="隶书" panose="02010509060101010101" pitchFamily="49" charset="-122"/>
                <a:ea typeface="隶书" panose="02010509060101010101" pitchFamily="49"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59746"/>
                                        </p:tgtEl>
                                        <p:attrNameLst>
                                          <p:attrName>style.visibility</p:attrName>
                                        </p:attrNameLst>
                                      </p:cBhvr>
                                      <p:to>
                                        <p:strVal val="visible"/>
                                      </p:to>
                                    </p:set>
                                    <p:animEffect transition="in" filter="checkerboard(across)">
                                      <p:cBhvr>
                                        <p:cTn id="7" dur="500"/>
                                        <p:tgtEl>
                                          <p:spTgt spid="1597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59747"/>
                                        </p:tgtEl>
                                        <p:attrNameLst>
                                          <p:attrName>style.visibility</p:attrName>
                                        </p:attrNameLst>
                                      </p:cBhvr>
                                      <p:to>
                                        <p:strVal val="visible"/>
                                      </p:to>
                                    </p:set>
                                    <p:animEffect transition="in" filter="box(in)">
                                      <p:cBhvr>
                                        <p:cTn id="12" dur="500"/>
                                        <p:tgtEl>
                                          <p:spTgt spid="15974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9750"/>
                                        </p:tgtEl>
                                        <p:attrNameLst>
                                          <p:attrName>style.visibility</p:attrName>
                                        </p:attrNameLst>
                                      </p:cBhvr>
                                      <p:to>
                                        <p:strVal val="visible"/>
                                      </p:to>
                                    </p:set>
                                    <p:animEffect transition="in" filter="wipe(left)">
                                      <p:cBhvr>
                                        <p:cTn id="17" dur="500"/>
                                        <p:tgtEl>
                                          <p:spTgt spid="1597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9751">
                                            <p:txEl>
                                              <p:pRg st="0" end="0"/>
                                            </p:txEl>
                                          </p:spTgt>
                                        </p:tgtEl>
                                        <p:attrNameLst>
                                          <p:attrName>style.visibility</p:attrName>
                                        </p:attrNameLst>
                                      </p:cBhvr>
                                      <p:to>
                                        <p:strVal val="visible"/>
                                      </p:to>
                                    </p:set>
                                    <p:animEffect transition="in" filter="wipe(left)">
                                      <p:cBhvr>
                                        <p:cTn id="22" dur="500"/>
                                        <p:tgtEl>
                                          <p:spTgt spid="159751">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9749">
                                            <p:txEl>
                                              <p:pRg st="0" end="0"/>
                                            </p:txEl>
                                          </p:spTgt>
                                        </p:tgtEl>
                                        <p:attrNameLst>
                                          <p:attrName>style.visibility</p:attrName>
                                        </p:attrNameLst>
                                      </p:cBhvr>
                                      <p:to>
                                        <p:strVal val="visible"/>
                                      </p:to>
                                    </p:set>
                                    <p:animEffect transition="in" filter="wipe(left)">
                                      <p:cBhvr>
                                        <p:cTn id="27" dur="500"/>
                                        <p:tgtEl>
                                          <p:spTgt spid="15974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6" grpId="0" autoUpdateAnimBg="0"/>
      <p:bldP spid="159747" grpId="0" autoUpdateAnimBg="0"/>
      <p:bldP spid="159749" grpId="0" build="p" autoUpdateAnimBg="0"/>
      <p:bldP spid="159750" grpId="0" autoUpdateAnimBg="0"/>
      <p:bldP spid="159751" grpId="0" build="p" autoUpdateAnimBg="0"/>
    </p:bld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3300"/>
      </a:hlink>
      <a:folHlink>
        <a:srgbClr val="FF3300"/>
      </a:folHlink>
    </a:clrScheme>
    <a:fontScheme name="默认设计模板">
      <a:majorFont>
        <a:latin typeface="Times New Roman"/>
        <a:ea typeface="华文隶书"/>
        <a:cs typeface=""/>
      </a:majorFont>
      <a:minorFont>
        <a:latin typeface="Times New Roman"/>
        <a:ea typeface="华文中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1800" b="0" i="0" u="none" strike="noStrike" cap="none" normalizeH="0" baseline="0" smtClean="0">
            <a:ln>
              <a:noFill/>
            </a:ln>
            <a:solidFill>
              <a:schemeClr val="tx1"/>
            </a:solidFill>
            <a:effectLst/>
            <a:latin typeface="幼圆" panose="02010509060101010101" pitchFamily="49" charset="-122"/>
            <a:ea typeface="幼圆" panose="02010509060101010101" pitchFamily="49" charset="-122"/>
          </a:defRPr>
        </a:defPPr>
      </a:lstStyle>
    </a:spDef>
    <a:ln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1800" b="0" i="0" u="none" strike="noStrike" cap="none" normalizeH="0" baseline="0" smtClean="0">
            <a:ln>
              <a:noFill/>
            </a:ln>
            <a:solidFill>
              <a:schemeClr val="tx1"/>
            </a:solidFill>
            <a:effectLst/>
            <a:latin typeface="幼圆" panose="02010509060101010101" pitchFamily="49" charset="-122"/>
            <a:ea typeface="幼圆" panose="02010509060101010101" pitchFamily="49"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12913</TotalTime>
  <Words>5014</Words>
  <Application>Microsoft Office PowerPoint</Application>
  <PresentationFormat>全屏显示(4:3)</PresentationFormat>
  <Paragraphs>1031</Paragraphs>
  <Slides>65</Slides>
  <Notes>5</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6</vt:i4>
      </vt:variant>
      <vt:variant>
        <vt:lpstr>幻灯片标题</vt:lpstr>
      </vt:variant>
      <vt:variant>
        <vt:i4>65</vt:i4>
      </vt:variant>
    </vt:vector>
  </HeadingPairs>
  <TitlesOfParts>
    <vt:vector size="92" baseType="lpstr">
      <vt:lpstr>Monotype Sorts</vt:lpstr>
      <vt:lpstr>仿宋_GB2312</vt:lpstr>
      <vt:lpstr>黑体</vt:lpstr>
      <vt:lpstr>华文楷体</vt:lpstr>
      <vt:lpstr>华文隶书</vt:lpstr>
      <vt:lpstr>华文细黑</vt:lpstr>
      <vt:lpstr>华文新魏</vt:lpstr>
      <vt:lpstr>华文中宋</vt:lpstr>
      <vt:lpstr>楷体_GB2312</vt:lpstr>
      <vt:lpstr>隶书</vt:lpstr>
      <vt:lpstr>宋体</vt:lpstr>
      <vt:lpstr>微软雅黑</vt:lpstr>
      <vt:lpstr>幼圆</vt:lpstr>
      <vt:lpstr>Arial</vt:lpstr>
      <vt:lpstr>Cambria Math</vt:lpstr>
      <vt:lpstr>MT Extra</vt:lpstr>
      <vt:lpstr>Perpetua</vt:lpstr>
      <vt:lpstr>Symbol</vt:lpstr>
      <vt:lpstr>Times New Roman</vt:lpstr>
      <vt:lpstr>Wingdings</vt:lpstr>
      <vt:lpstr>默认设计模板</vt:lpstr>
      <vt:lpstr>Equation</vt:lpstr>
      <vt:lpstr>Visio</vt:lpstr>
      <vt:lpstr>VISIO</vt:lpstr>
      <vt:lpstr>Flash Movie</vt:lpstr>
      <vt:lpstr>Flash 文档</vt:lpstr>
      <vt:lpstr>公式</vt:lpstr>
      <vt:lpstr>PowerPoint 演示文稿</vt:lpstr>
      <vt:lpstr>PowerPoint 演示文稿</vt:lpstr>
      <vt:lpstr>PowerPoint 演示文稿</vt:lpstr>
      <vt:lpstr>PowerPoint 演示文稿</vt:lpstr>
      <vt:lpstr>PowerPoint 演示文稿</vt:lpstr>
      <vt:lpstr>PowerPoint 演示文稿</vt:lpstr>
      <vt:lpstr>4.1 叠加定理 Superposition Theorem</vt:lpstr>
      <vt:lpstr>PowerPoint 演示文稿</vt:lpstr>
      <vt:lpstr>PowerPoint 演示文稿</vt:lpstr>
      <vt:lpstr>PowerPoint 演示文稿</vt:lpstr>
      <vt:lpstr>PowerPoint 演示文稿</vt:lpstr>
      <vt:lpstr>4.定理应用Applications</vt:lpstr>
      <vt:lpstr>PowerPoint 演示文稿</vt:lpstr>
      <vt:lpstr>PowerPoint 演示文稿</vt:lpstr>
      <vt:lpstr>4.2 替代定理  Substitution Theorem</vt:lpstr>
      <vt:lpstr>4.2 替代定理  Substitution Theorem</vt:lpstr>
      <vt:lpstr>2.定理应用 Applications</vt:lpstr>
      <vt:lpstr>PowerPoint 演示文稿</vt:lpstr>
      <vt:lpstr>PowerPoint 演示文稿</vt:lpstr>
      <vt:lpstr>4.3 戴维南－诺顿定理Thevenin-Norton Theorem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关于等效电源定理进一步讨论</vt:lpstr>
      <vt:lpstr>4.4 最大功率传输定理Maximum Power Theorem</vt:lpstr>
      <vt:lpstr>PowerPoint 演示文稿</vt:lpstr>
      <vt:lpstr>PowerPoint 演示文稿</vt:lpstr>
      <vt:lpstr>4.5 Tellegen’s Theorem and Reciprocity Theorem 特勒根定理与互易定理</vt:lpstr>
      <vt:lpstr>4.5 Tellegen’s Theorem and Reciprocity Theorem 特勒根定理与互易定理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互易定理　Reciprocity theorem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关于特勒根定理进一步讨论</vt:lpstr>
      <vt:lpstr>作业</vt:lpstr>
      <vt:lpstr>本章学习重点、难点及注意事项</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网络定理</dc:title>
  <dc:creator>wry</dc:creator>
  <cp:lastModifiedBy>zhanmeng@wipm.ac.cn</cp:lastModifiedBy>
  <cp:revision>758</cp:revision>
  <cp:lastPrinted>2004-03-17T08:18:10Z</cp:lastPrinted>
  <dcterms:created xsi:type="dcterms:W3CDTF">2001-01-13T02:14:45Z</dcterms:created>
  <dcterms:modified xsi:type="dcterms:W3CDTF">2021-03-24T02:16:52Z</dcterms:modified>
</cp:coreProperties>
</file>